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62" r:id="rId9"/>
    <p:sldId id="263" r:id="rId10"/>
    <p:sldId id="266" r:id="rId11"/>
    <p:sldId id="269" r:id="rId12"/>
    <p:sldId id="271" r:id="rId1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66" autoAdjust="0"/>
    <p:restoredTop sz="94718" autoAdjust="0"/>
  </p:normalViewPr>
  <p:slideViewPr>
    <p:cSldViewPr>
      <p:cViewPr>
        <p:scale>
          <a:sx n="97" d="100"/>
          <a:sy n="97" d="100"/>
        </p:scale>
        <p:origin x="-11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r>
              <a:rPr lang="ru-RU" smtClean="0"/>
              <a:t>24.02.2017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BB512646-E12C-4E33-AC93-74534B32B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02979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r>
              <a:rPr lang="ru-RU" smtClean="0"/>
              <a:t>24.02.2017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D8742E9F-BFAA-4409-B218-3E125892DC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8015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42E9F-BFAA-4409-B218-3E125892DCAA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24.02.2017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637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</a:blip>
          <a:srcRect/>
          <a:stretch>
            <a:fillRect t="11000"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859A8-7B76-434A-876A-33C28FAC5EC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8F65B-5809-40E4-A70A-5D34083D8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87220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Corbel" pitchFamily="34" charset="0"/>
              </a:rPr>
              <a:t>Презентация проекта </a:t>
            </a:r>
            <a:br>
              <a:rPr lang="ru-RU" b="1" i="1" dirty="0" smtClean="0">
                <a:latin typeface="Corbel" pitchFamily="34" charset="0"/>
              </a:rPr>
            </a:br>
            <a:r>
              <a:rPr lang="ru-RU" b="1" i="1" dirty="0">
                <a:latin typeface="Corbel" pitchFamily="34" charset="0"/>
              </a:rPr>
              <a:t/>
            </a:r>
            <a:br>
              <a:rPr lang="ru-RU" b="1" i="1" dirty="0">
                <a:latin typeface="Corbel" pitchFamily="34" charset="0"/>
              </a:rPr>
            </a:br>
            <a:r>
              <a:rPr lang="ru-RU" dirty="0" smtClean="0">
                <a:latin typeface="Corbel" pitchFamily="34" charset="0"/>
              </a:rPr>
              <a:t>«</a:t>
            </a:r>
            <a:r>
              <a:rPr lang="ru-RU" dirty="0" smtClean="0">
                <a:latin typeface="Monotype Corsiva" pitchFamily="66" charset="0"/>
              </a:rPr>
              <a:t>Широкая Масленица</a:t>
            </a:r>
            <a:r>
              <a:rPr lang="ru-RU" dirty="0" smtClean="0">
                <a:latin typeface="Corbel" pitchFamily="34" charset="0"/>
              </a:rPr>
              <a:t>»</a:t>
            </a:r>
            <a:endParaRPr lang="ru-RU" dirty="0">
              <a:latin typeface="Corbel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Совместная деятельность: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Чтение художественной литературы</a:t>
            </a:r>
          </a:p>
          <a:p>
            <a:r>
              <a:rPr lang="ru-RU" dirty="0" smtClean="0"/>
              <a:t>Рассматривание иллюстраций</a:t>
            </a:r>
          </a:p>
          <a:p>
            <a:r>
              <a:rPr lang="ru-RU" dirty="0" smtClean="0"/>
              <a:t>Индивидуальная работа с детьми</a:t>
            </a:r>
          </a:p>
          <a:p>
            <a:r>
              <a:rPr lang="ru-RU" dirty="0" smtClean="0"/>
              <a:t>Лепка и аппликация</a:t>
            </a:r>
          </a:p>
          <a:p>
            <a:r>
              <a:rPr lang="ru-RU" dirty="0" smtClean="0"/>
              <a:t>Подвижные игры</a:t>
            </a:r>
            <a:endParaRPr lang="ru-RU" dirty="0"/>
          </a:p>
          <a:p>
            <a:r>
              <a:rPr lang="ru-RU" dirty="0" smtClean="0"/>
              <a:t>Заучивание стихов про Масленицу</a:t>
            </a:r>
          </a:p>
          <a:p>
            <a:r>
              <a:rPr lang="ru-RU" dirty="0" smtClean="0"/>
              <a:t>Пение песенок и частушек</a:t>
            </a:r>
          </a:p>
          <a:p>
            <a:r>
              <a:rPr lang="ru-RU" dirty="0" smtClean="0"/>
              <a:t>Разгадывание загадок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Итоги проекта: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Выставка рисунков, аппликаций</a:t>
            </a:r>
          </a:p>
          <a:p>
            <a:r>
              <a:rPr lang="ru-RU" dirty="0" smtClean="0"/>
              <a:t>Проведение праздника «Широкая </a:t>
            </a:r>
            <a:r>
              <a:rPr lang="ru-RU" dirty="0" smtClean="0"/>
              <a:t>Масленица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Изготовление приглашений на праздник для родителей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000" dirty="0" smtClean="0">
                <a:latin typeface="Monotype Corsiva" pitchFamily="66" charset="0"/>
              </a:rPr>
              <a:t>Спасибо за внимание!</a:t>
            </a:r>
            <a:endParaRPr lang="ru-RU" sz="9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Актуальность темы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1988840"/>
            <a:ext cx="8153400" cy="4107160"/>
          </a:xfrm>
        </p:spPr>
        <p:txBody>
          <a:bodyPr/>
          <a:lstStyle/>
          <a:p>
            <a:r>
              <a:rPr lang="ru-RU" dirty="0" smtClean="0">
                <a:latin typeface="Corbel" pitchFamily="34" charset="0"/>
              </a:rPr>
              <a:t>Россия богата своими традициями, обычаями, народными праздниками. Одним из таких праздников является большое народное гулянье в конце зимы «Масленица». На нем всегда находятся желающие силой потягаться, удаль свою показать, вкусными блинами угоститься да песни попеть. </a:t>
            </a:r>
            <a:endParaRPr lang="ru-RU" dirty="0">
              <a:latin typeface="Corbel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1052736"/>
            <a:ext cx="8153400" cy="504326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rbel" pitchFamily="34" charset="0"/>
              </a:rPr>
              <a:t>Масленица один из самых радостных и светлых праздников на Руси. Знакомство с традицией проведения этого праздника по программе «Приобщение детей дошкольного возраста к истокам русской культуры», но непосредственное участие в празднике оставляет более полное и глубокое представления о нем, поэтому возникла потребность провести праздник. </a:t>
            </a:r>
            <a:endParaRPr lang="ru-RU" dirty="0">
              <a:latin typeface="Corbel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8153400" cy="5071864"/>
          </a:xfrm>
        </p:spPr>
        <p:txBody>
          <a:bodyPr/>
          <a:lstStyle/>
          <a:p>
            <a:r>
              <a:rPr lang="ru-RU" dirty="0" smtClean="0">
                <a:latin typeface="Corbel" pitchFamily="34" charset="0"/>
              </a:rPr>
              <a:t>Имея богатейшие народные традиции в проведении календарных праздников, в том числе праздника Масленицы, в котором переплелись народные и православные корни, мы </a:t>
            </a:r>
            <a:r>
              <a:rPr lang="ru-RU" dirty="0" err="1" smtClean="0">
                <a:latin typeface="Corbel" pitchFamily="34" charset="0"/>
              </a:rPr>
              <a:t>прикосаемся</a:t>
            </a:r>
            <a:r>
              <a:rPr lang="ru-RU" dirty="0" smtClean="0">
                <a:latin typeface="Corbel" pitchFamily="34" charset="0"/>
              </a:rPr>
              <a:t> к духовно-нравственным основам, к лучшим образцам устного и музыкального народного творчества.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Цель проекта: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latin typeface="Corbel" pitchFamily="34" charset="0"/>
              </a:rPr>
              <a:t>знакомство</a:t>
            </a:r>
            <a:r>
              <a:rPr lang="ru-RU">
                <a:latin typeface="Corbel" pitchFamily="34" charset="0"/>
              </a:rPr>
              <a:t> </a:t>
            </a:r>
            <a:r>
              <a:rPr lang="ru-RU" smtClean="0">
                <a:latin typeface="Corbel" pitchFamily="34" charset="0"/>
              </a:rPr>
              <a:t>детей </a:t>
            </a:r>
            <a:r>
              <a:rPr lang="ru-RU" dirty="0">
                <a:latin typeface="Corbel" pitchFamily="34" charset="0"/>
              </a:rPr>
              <a:t> с народным праздником Масленица;</a:t>
            </a:r>
          </a:p>
          <a:p>
            <a:pPr lvl="0"/>
            <a:r>
              <a:rPr lang="ru-RU" dirty="0">
                <a:latin typeface="Corbel" pitchFamily="34" charset="0"/>
              </a:rPr>
              <a:t>воспитание любви к своей Родине; </a:t>
            </a:r>
          </a:p>
          <a:p>
            <a:pPr lvl="0"/>
            <a:r>
              <a:rPr lang="ru-RU" dirty="0">
                <a:latin typeface="Corbel" pitchFamily="34" charset="0"/>
              </a:rPr>
              <a:t>развитие смекалки, выносливости;</a:t>
            </a:r>
          </a:p>
          <a:p>
            <a:pPr lvl="0"/>
            <a:r>
              <a:rPr lang="ru-RU" dirty="0">
                <a:latin typeface="Corbel" pitchFamily="34" charset="0"/>
              </a:rPr>
              <a:t> формирование навыков культурного поведения;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dirty="0" smtClean="0">
                <a:latin typeface="Monotype Corsiva" pitchFamily="66" charset="0"/>
              </a:rPr>
              <a:t>Задачи: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>
                <a:latin typeface="Corbel" pitchFamily="34" charset="0"/>
              </a:rPr>
              <a:t>Возрождать  интерес </a:t>
            </a:r>
            <a:r>
              <a:rPr lang="ru-RU" dirty="0">
                <a:latin typeface="Corbel" pitchFamily="34" charset="0"/>
              </a:rPr>
              <a:t>к обрядовым русским праздникам;</a:t>
            </a:r>
          </a:p>
          <a:p>
            <a:pPr lvl="0"/>
            <a:r>
              <a:rPr lang="ru-RU" dirty="0" smtClean="0">
                <a:latin typeface="Corbel" pitchFamily="34" charset="0"/>
              </a:rPr>
              <a:t>Воспитывать патриотизм, основанный </a:t>
            </a:r>
            <a:r>
              <a:rPr lang="ru-RU" dirty="0">
                <a:latin typeface="Corbel" pitchFamily="34" charset="0"/>
              </a:rPr>
              <a:t>на русских традициях;</a:t>
            </a:r>
          </a:p>
          <a:p>
            <a:pPr lvl="0"/>
            <a:r>
              <a:rPr lang="ru-RU" dirty="0" smtClean="0">
                <a:latin typeface="Corbel" pitchFamily="34" charset="0"/>
              </a:rPr>
              <a:t>Обогатить </a:t>
            </a:r>
            <a:r>
              <a:rPr lang="ru-RU" dirty="0">
                <a:latin typeface="Corbel" pitchFamily="34" charset="0"/>
              </a:rPr>
              <a:t>духовный мир;</a:t>
            </a:r>
          </a:p>
          <a:p>
            <a:pPr lvl="0"/>
            <a:r>
              <a:rPr lang="ru-RU" dirty="0" smtClean="0">
                <a:latin typeface="Corbel" pitchFamily="34" charset="0"/>
              </a:rPr>
              <a:t>Провести </a:t>
            </a:r>
            <a:r>
              <a:rPr lang="ru-RU" dirty="0">
                <a:latin typeface="Corbel" pitchFamily="34" charset="0"/>
              </a:rPr>
              <a:t>праздник, через эмоциональное сопереживание и участие в игре-действии, приобщить всех участников к традиции проведения народного праздника Масленицы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Участвуя в проекте , дети познакомятся с традициями русского народа, </a:t>
            </a:r>
            <a:r>
              <a:rPr lang="ru-RU" dirty="0" err="1" smtClean="0"/>
              <a:t>масленничной</a:t>
            </a:r>
            <a:r>
              <a:rPr lang="ru-RU" dirty="0" smtClean="0"/>
              <a:t> неделей, примут участие в празднике  радость от участие в празднике «Широкая </a:t>
            </a:r>
            <a:r>
              <a:rPr lang="ru-RU" dirty="0" err="1" smtClean="0"/>
              <a:t>масленница</a:t>
            </a:r>
            <a:r>
              <a:rPr lang="ru-RU" dirty="0" smtClean="0"/>
              <a:t>», как итоговом мероприятии проекта. </a:t>
            </a:r>
            <a:endParaRPr lang="ru-RU" dirty="0"/>
          </a:p>
        </p:txBody>
      </p:sp>
    </p:spTree>
  </p:cSld>
  <p:clrMapOvr>
    <a:masterClrMapping/>
  </p:clrMapOvr>
  <p:transition spd="med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Работа с родителями	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8363272" cy="420933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000" dirty="0" smtClean="0">
                <a:latin typeface="Corbel" pitchFamily="34" charset="0"/>
              </a:rPr>
              <a:t>Консультация для родителей «Эх, Масленица!»</a:t>
            </a:r>
          </a:p>
          <a:p>
            <a:pPr>
              <a:buFont typeface="Wingdings" pitchFamily="2" charset="2"/>
              <a:buChar char="§"/>
            </a:pPr>
            <a:r>
              <a:rPr lang="ru-RU" sz="3000" dirty="0" smtClean="0">
                <a:latin typeface="Corbel" pitchFamily="34" charset="0"/>
              </a:rPr>
              <a:t>Папка-передвижка по теме «Что за праздник на Руси, целую неделю блины пеки?»</a:t>
            </a:r>
          </a:p>
          <a:p>
            <a:pPr>
              <a:buFont typeface="Wingdings" pitchFamily="2" charset="2"/>
              <a:buChar char="§"/>
            </a:pPr>
            <a:r>
              <a:rPr lang="ru-RU" sz="3000" dirty="0" smtClean="0">
                <a:latin typeface="Corbel" pitchFamily="34" charset="0"/>
              </a:rPr>
              <a:t>Совместная работа с детьми:</a:t>
            </a:r>
          </a:p>
          <a:p>
            <a:pPr>
              <a:buNone/>
            </a:pPr>
            <a:r>
              <a:rPr lang="ru-RU" sz="3000" dirty="0" smtClean="0">
                <a:latin typeface="Corbel" pitchFamily="34" charset="0"/>
              </a:rPr>
              <a:t>    Аппликация «Вкусные рецепты моих блинов»</a:t>
            </a:r>
          </a:p>
          <a:p>
            <a:pPr>
              <a:buNone/>
            </a:pPr>
            <a:endParaRPr lang="ru-RU" sz="30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Проблемные вопросы:	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Corbel" pitchFamily="34" charset="0"/>
              </a:rPr>
              <a:t>Основополагающий вопрос: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rbel" pitchFamily="34" charset="0"/>
              </a:rPr>
              <a:t>      Для чего нужно помнить традиции своего народа?</a:t>
            </a:r>
          </a:p>
          <a:p>
            <a:r>
              <a:rPr lang="ru-RU" sz="2400" dirty="0" smtClean="0">
                <a:latin typeface="Corbel" pitchFamily="34" charset="0"/>
              </a:rPr>
              <a:t>Проблемные вопросы: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rbel" pitchFamily="34" charset="0"/>
              </a:rPr>
              <a:t>      Почему именно блин является символом Масленицы?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rbel" pitchFamily="34" charset="0"/>
              </a:rPr>
              <a:t>      Почему масленица заканчивается сжиганием чучела?</a:t>
            </a:r>
          </a:p>
          <a:p>
            <a:r>
              <a:rPr lang="ru-RU" sz="2400" dirty="0" smtClean="0">
                <a:latin typeface="Corbel" pitchFamily="34" charset="0"/>
              </a:rPr>
              <a:t>Учебные вопросы: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rbel" pitchFamily="34" charset="0"/>
              </a:rPr>
              <a:t>      Как называются дни масленичной недели?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rbel" pitchFamily="34" charset="0"/>
              </a:rPr>
              <a:t>Какой день самый весёлый, и как его проводили?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rbel" pitchFamily="34" charset="0"/>
              </a:rPr>
              <a:t>      Почему последний день называется прощённым воскресеньем?</a:t>
            </a:r>
          </a:p>
          <a:p>
            <a:pPr>
              <a:buNone/>
            </a:pPr>
            <a:r>
              <a:rPr lang="ru-RU" sz="2400" dirty="0" smtClean="0"/>
              <a:t>  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</TotalTime>
  <Words>364</Words>
  <Application>Microsoft Office PowerPoint</Application>
  <PresentationFormat>Экран (4:3)</PresentationFormat>
  <Paragraphs>50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проекта   «Широкая Масленица»</vt:lpstr>
      <vt:lpstr>Актуальность темы </vt:lpstr>
      <vt:lpstr>Презентация PowerPoint</vt:lpstr>
      <vt:lpstr>Презентация PowerPoint</vt:lpstr>
      <vt:lpstr>Цель проекта:</vt:lpstr>
      <vt:lpstr> Задачи:</vt:lpstr>
      <vt:lpstr>Планируемые результаты</vt:lpstr>
      <vt:lpstr>Работа с родителями </vt:lpstr>
      <vt:lpstr>Проблемные вопросы: </vt:lpstr>
      <vt:lpstr>Совместная деятельность:</vt:lpstr>
      <vt:lpstr>Итоги проекта: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«Широкая Масленица»</dc:title>
  <dc:creator>Анатолий</dc:creator>
  <cp:lastModifiedBy>илья</cp:lastModifiedBy>
  <cp:revision>29</cp:revision>
  <cp:lastPrinted>2017-03-14T17:54:36Z</cp:lastPrinted>
  <dcterms:created xsi:type="dcterms:W3CDTF">2012-03-25T10:06:53Z</dcterms:created>
  <dcterms:modified xsi:type="dcterms:W3CDTF">2017-05-31T15:57:28Z</dcterms:modified>
</cp:coreProperties>
</file>