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371"/>
    <a:srgbClr val="03036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5" autoAdjust="0"/>
    <p:restoredTop sz="94660"/>
  </p:normalViewPr>
  <p:slideViewPr>
    <p:cSldViewPr>
      <p:cViewPr varScale="1">
        <p:scale>
          <a:sx n="106" d="100"/>
          <a:sy n="106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F6C7-8A70-40CD-B689-D8E030D5672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F1941-5611-4991-991D-28624BB24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6505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12776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30365"/>
                </a:solidFill>
                <a:latin typeface="Monotype Corsiva" pitchFamily="66" charset="0"/>
              </a:rPr>
              <a:t>МНЕМОТЕХНИКА</a:t>
            </a:r>
            <a:endParaRPr lang="ru-RU" sz="5400" dirty="0">
              <a:solidFill>
                <a:srgbClr val="030365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422108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30365"/>
                </a:solidFill>
                <a:latin typeface="Monotype Corsiva" pitchFamily="66" charset="0"/>
              </a:rPr>
              <a:t>МДОБУ Детский сад №40 «Радость»</a:t>
            </a:r>
          </a:p>
          <a:p>
            <a:pPr algn="ctr"/>
            <a:r>
              <a:rPr lang="ru-RU" dirty="0" smtClean="0">
                <a:solidFill>
                  <a:srgbClr val="030365"/>
                </a:solidFill>
                <a:latin typeface="Monotype Corsiva" pitchFamily="66" charset="0"/>
              </a:rPr>
              <a:t>воспитатель </a:t>
            </a:r>
            <a:r>
              <a:rPr lang="en-US" dirty="0" smtClean="0">
                <a:solidFill>
                  <a:srgbClr val="030365"/>
                </a:solidFill>
                <a:latin typeface="Monotype Corsiva" pitchFamily="66" charset="0"/>
              </a:rPr>
              <a:t>I</a:t>
            </a:r>
            <a:r>
              <a:rPr lang="ru-RU" dirty="0" smtClean="0">
                <a:solidFill>
                  <a:srgbClr val="030365"/>
                </a:solidFill>
                <a:latin typeface="Monotype Corsiva" pitchFamily="66" charset="0"/>
              </a:rPr>
              <a:t> квалификационной категории</a:t>
            </a:r>
            <a:br>
              <a:rPr lang="ru-RU" dirty="0" smtClean="0">
                <a:solidFill>
                  <a:srgbClr val="030365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30365"/>
                </a:solidFill>
                <a:latin typeface="Monotype Corsiva" pitchFamily="66" charset="0"/>
              </a:rPr>
              <a:t>Козлова Анастасия Валерьевна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prstGeom prst="ribb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  <a:t>Где  можно  использовать  мнемосхемы?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30371"/>
              </a:solidFill>
              <a:effectLst/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628800"/>
            <a:ext cx="5328592" cy="1296144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30371"/>
                </a:solidFill>
                <a:latin typeface="Monotype Corsiva" pitchFamily="66" charset="0"/>
              </a:rPr>
              <a:t>Обогащение словарного запаса</a:t>
            </a:r>
            <a:endParaRPr lang="ru-RU" sz="2800" b="1" dirty="0">
              <a:solidFill>
                <a:srgbClr val="030371"/>
              </a:solidFill>
              <a:latin typeface="Monotype Corsiva" pitchFamily="66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1043608" y="2636912"/>
            <a:ext cx="5111968" cy="1152128"/>
          </a:xfrm>
          <a:prstGeom prst="leftArrow">
            <a:avLst>
              <a:gd name="adj1" fmla="val 50000"/>
              <a:gd name="adj2" fmla="val 53256"/>
            </a:avLst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30371"/>
                </a:solidFill>
                <a:latin typeface="Monotype Corsiva" pitchFamily="66" charset="0"/>
              </a:rPr>
              <a:t>Обучение пересказу</a:t>
            </a:r>
            <a:endParaRPr lang="ru-RU" sz="2800" b="1" dirty="0">
              <a:solidFill>
                <a:srgbClr val="030371"/>
              </a:solidFill>
              <a:latin typeface="Monotype Corsiva" pitchFamily="66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1619672" y="3429000"/>
            <a:ext cx="5400000" cy="1296000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30371"/>
                </a:solidFill>
                <a:latin typeface="Monotype Corsiva" pitchFamily="66" charset="0"/>
              </a:rPr>
              <a:t>Составление рассказов</a:t>
            </a:r>
            <a:endParaRPr lang="ru-RU" sz="2800" b="1" dirty="0">
              <a:solidFill>
                <a:srgbClr val="030371"/>
              </a:solidFill>
              <a:latin typeface="Monotype Corsiva" pitchFamily="66" charset="0"/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2267744" y="4437112"/>
            <a:ext cx="5328592" cy="1368152"/>
          </a:xfrm>
          <a:prstGeom prst="lef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  </a:t>
            </a:r>
            <a:r>
              <a:rPr lang="ru-RU" sz="2800" b="1" dirty="0" smtClean="0">
                <a:solidFill>
                  <a:srgbClr val="030371"/>
                </a:solidFill>
                <a:latin typeface="Monotype Corsiva" pitchFamily="66" charset="0"/>
              </a:rPr>
              <a:t>Разучивание стихотворений,   </a:t>
            </a:r>
          </a:p>
          <a:p>
            <a:pPr algn="ctr"/>
            <a:r>
              <a:rPr lang="ru-RU" sz="2800" b="1" dirty="0" smtClean="0">
                <a:solidFill>
                  <a:srgbClr val="030371"/>
                </a:solidFill>
                <a:latin typeface="Monotype Corsiva" pitchFamily="66" charset="0"/>
              </a:rPr>
              <a:t>  скороговорок, чистоговорок.</a:t>
            </a:r>
            <a:endParaRPr lang="ru-RU" sz="2800" b="1" dirty="0">
              <a:solidFill>
                <a:srgbClr val="030371"/>
              </a:solidFill>
              <a:latin typeface="Monotype Corsiva" pitchFamily="66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2915816" y="5373216"/>
            <a:ext cx="5400000" cy="1296000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30371"/>
                </a:solidFill>
                <a:latin typeface="Monotype Corsiva" pitchFamily="66" charset="0"/>
              </a:rPr>
              <a:t>Отгадывание загадок</a:t>
            </a:r>
            <a:endParaRPr lang="ru-RU" sz="2800" b="1" dirty="0">
              <a:solidFill>
                <a:srgbClr val="03037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52992" y="476672"/>
            <a:ext cx="5089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ЗАУЧИВАНИЕ   СТИХОТВОРЕНИЙ.</a:t>
            </a:r>
            <a:endParaRPr lang="ru-RU" sz="24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http://omel.ucoz.ru/stichi/owochi.png"/>
          <p:cNvPicPr/>
          <p:nvPr/>
        </p:nvPicPr>
        <p:blipFill>
          <a:blip r:embed="rId3" cstate="print"/>
          <a:srcRect l="1617" t="1387" b="2025"/>
          <a:stretch>
            <a:fillRect/>
          </a:stretch>
        </p:blipFill>
        <p:spPr bwMode="auto">
          <a:xfrm>
            <a:off x="1475656" y="1124744"/>
            <a:ext cx="58225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267744" y="4941168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  <a:t>В руки овощи берем,</a:t>
            </a:r>
            <a:b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  <a:t>Овощи на стол кладем.</a:t>
            </a:r>
            <a:b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  <a:t>Лук, морковка, кабачок, </a:t>
            </a:r>
            <a:b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  <a:t>Помидор, горох, лучок.</a:t>
            </a:r>
            <a:endParaRPr lang="ru-RU" sz="2400" b="1" i="1" dirty="0">
              <a:solidFill>
                <a:srgbClr val="03037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TROTIL\Desktop\мнемотаблицы\55861_html_m69cabb8f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12776"/>
            <a:ext cx="5839710" cy="3963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95874" y="692696"/>
            <a:ext cx="40094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ПЕРЕСКАЗ    СКАЗКИ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://do.gendocs.ru/pars_docs/tw_refs/78/77315/77315_html_13a784ec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5040560" cy="4034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55776" y="620688"/>
            <a:ext cx="44614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Составление рассказа 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1412776"/>
            <a:ext cx="33123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0099"/>
                </a:solidFill>
              </a:rPr>
              <a:t>Зимой повсюду лежит снег. Деревья словно в белые шубки нарядились. Солнце светит, но не греет. Морозно! В домах топят печи. Люди зимой подкармливают птиц, заботятся о домашних животных. Детям нравятся зимние развлечения: катание на санках, лыжах, коньках, игры в хоккей, снежки. Очень любят дети лепить снеговиков, строить снежные крепости.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http://prezentacii.info/wp-content/uploads/2015/11/nzuRG5o97SJFB4G7/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1916832"/>
            <a:ext cx="5543166" cy="36954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764704"/>
            <a:ext cx="45480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Отгадывание  загадок 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2420888"/>
            <a:ext cx="2736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30371"/>
                </a:solidFill>
                <a:latin typeface="Monotype Corsiva" pitchFamily="66" charset="0"/>
              </a:rPr>
              <a:t>Сидит дед, во сто шуб одет, кто его раздевает, тот слезы проливает (лук).</a:t>
            </a:r>
            <a:endParaRPr lang="ru-RU" sz="2800" b="1" dirty="0">
              <a:solidFill>
                <a:srgbClr val="03037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bebygarden.ru/wp-content/uploads/2013/08/tabl-11.jpg?2f9b2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4132073" cy="2861717"/>
          </a:xfrm>
          <a:prstGeom prst="rect">
            <a:avLst/>
          </a:prstGeom>
          <a:noFill/>
        </p:spPr>
      </p:pic>
      <p:pic>
        <p:nvPicPr>
          <p:cNvPr id="6" name="Picture 4" descr="http://lit-yaz.ru/pars_docs/refs/41/40611/40611_html_4a798a39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3212976"/>
            <a:ext cx="4032448" cy="3083637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7" name="Прямоугольник 6"/>
          <p:cNvSpPr/>
          <p:nvPr/>
        </p:nvSpPr>
        <p:spPr>
          <a:xfrm>
            <a:off x="3059832" y="620688"/>
            <a:ext cx="316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Времена года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Мнемотаблица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3963138" cy="2840249"/>
          </a:xfrm>
          <a:prstGeom prst="rect">
            <a:avLst/>
          </a:prstGeom>
          <a:noFill/>
        </p:spPr>
      </p:pic>
      <p:pic>
        <p:nvPicPr>
          <p:cNvPr id="6" name="Picture 2" descr="F:\bc15432998ef84d9badc8888e216ffe0.jpg"/>
          <p:cNvPicPr>
            <a:picLocks noChangeAspect="1" noChangeArrowheads="1"/>
          </p:cNvPicPr>
          <p:nvPr/>
        </p:nvPicPr>
        <p:blipFill>
          <a:blip r:embed="rId4" cstate="print"/>
          <a:srcRect r="5017"/>
          <a:stretch>
            <a:fillRect/>
          </a:stretch>
        </p:blipFill>
        <p:spPr bwMode="auto">
          <a:xfrm>
            <a:off x="4572000" y="3140968"/>
            <a:ext cx="4297316" cy="319273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260648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Формирование культурно гигиенических навыков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600" b="1" i="1" dirty="0" smtClean="0">
                <a:solidFill>
                  <a:srgbClr val="030371"/>
                </a:solidFill>
                <a:latin typeface="Monotype Corsiva" pitchFamily="66" charset="0"/>
              </a:rPr>
              <a:t>Варианты игр с </a:t>
            </a:r>
            <a:r>
              <a:rPr lang="ru-RU" sz="4600" b="1" i="1" dirty="0" err="1" smtClean="0">
                <a:solidFill>
                  <a:srgbClr val="030371"/>
                </a:solidFill>
                <a:latin typeface="Monotype Corsiva" pitchFamily="66" charset="0"/>
              </a:rPr>
              <a:t>мнемотаблицами</a:t>
            </a:r>
            <a:r>
              <a:rPr lang="ru-RU" sz="4600" b="1" i="1" dirty="0" smtClean="0">
                <a:solidFill>
                  <a:srgbClr val="030371"/>
                </a:solidFill>
                <a:latin typeface="Monotype Corsiva" pitchFamily="66" charset="0"/>
              </a:rPr>
              <a:t>:</a:t>
            </a:r>
            <a:endParaRPr lang="ru-RU" sz="4600" b="1" dirty="0">
              <a:solidFill>
                <a:srgbClr val="03037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030371"/>
                </a:solidFill>
                <a:latin typeface="Monotype Corsiva" pitchFamily="66" charset="0"/>
              </a:rPr>
              <a:t>1. Восстановить последовательность картинок по памяти;</a:t>
            </a:r>
          </a:p>
          <a:p>
            <a:pPr>
              <a:buNone/>
            </a:pPr>
            <a:r>
              <a:rPr lang="ru-RU" sz="3600" dirty="0" smtClean="0">
                <a:solidFill>
                  <a:srgbClr val="030371"/>
                </a:solidFill>
                <a:latin typeface="Monotype Corsiva" pitchFamily="66" charset="0"/>
              </a:rPr>
              <a:t>2. Смешать их с другими и отбирать среди нескольких картинок те, которые относятся к данной теме;</a:t>
            </a:r>
          </a:p>
          <a:p>
            <a:pPr>
              <a:buNone/>
            </a:pPr>
            <a:r>
              <a:rPr lang="ru-RU" sz="3600" dirty="0" smtClean="0">
                <a:solidFill>
                  <a:srgbClr val="030371"/>
                </a:solidFill>
                <a:latin typeface="Monotype Corsiva" pitchFamily="66" charset="0"/>
              </a:rPr>
              <a:t>3. Определять, где должна находиться “выпавшая” картинка среди других;</a:t>
            </a:r>
          </a:p>
          <a:p>
            <a:pPr>
              <a:buNone/>
            </a:pPr>
            <a:r>
              <a:rPr lang="ru-RU" sz="3600" dirty="0" smtClean="0">
                <a:solidFill>
                  <a:srgbClr val="030371"/>
                </a:solidFill>
                <a:latin typeface="Monotype Corsiva" pitchFamily="66" charset="0"/>
              </a:rPr>
              <a:t>4. Найти лишнюю картинку;</a:t>
            </a:r>
          </a:p>
          <a:p>
            <a:pPr>
              <a:buNone/>
            </a:pPr>
            <a:r>
              <a:rPr lang="ru-RU" sz="3600" dirty="0" smtClean="0">
                <a:solidFill>
                  <a:srgbClr val="030371"/>
                </a:solidFill>
                <a:latin typeface="Monotype Corsiva" pitchFamily="66" charset="0"/>
              </a:rPr>
              <a:t>5. Найти ошибку в последовательности картинок после прочтения текста;</a:t>
            </a:r>
          </a:p>
          <a:p>
            <a:pPr>
              <a:buNone/>
            </a:pPr>
            <a:r>
              <a:rPr lang="ru-RU" sz="3600" dirty="0" smtClean="0">
                <a:solidFill>
                  <a:srgbClr val="030371"/>
                </a:solidFill>
                <a:latin typeface="Monotype Corsiva" pitchFamily="66" charset="0"/>
              </a:rPr>
              <a:t>6. «Распутать» два события (предъявляются вперемешку две разрезанные </a:t>
            </a:r>
            <a:r>
              <a:rPr lang="ru-RU" sz="3600" dirty="0" err="1" smtClean="0">
                <a:solidFill>
                  <a:srgbClr val="030371"/>
                </a:solidFill>
                <a:latin typeface="Monotype Corsiva" pitchFamily="66" charset="0"/>
              </a:rPr>
              <a:t>мнемотаблицы</a:t>
            </a:r>
            <a:r>
              <a:rPr lang="ru-RU" sz="3600" dirty="0" smtClean="0">
                <a:solidFill>
                  <a:srgbClr val="030371"/>
                </a:solidFill>
                <a:latin typeface="Monotype Corsiva" pitchFamily="66" charset="0"/>
              </a:rPr>
              <a:t>);</a:t>
            </a:r>
          </a:p>
          <a:p>
            <a:pPr>
              <a:buNone/>
            </a:pPr>
            <a:r>
              <a:rPr lang="ru-RU" sz="3600" dirty="0" smtClean="0">
                <a:solidFill>
                  <a:srgbClr val="030371"/>
                </a:solidFill>
                <a:latin typeface="Monotype Corsiva" pitchFamily="66" charset="0"/>
              </a:rPr>
              <a:t>7. Игра “Не зевай, нужную картинку поднимай”. Взрослый читает отрывок текста, а ребенок находит картинку.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30371"/>
                </a:solidFill>
                <a:latin typeface="Monotype Corsiva" pitchFamily="66" charset="0"/>
              </a:rPr>
              <a:t>Практическое задание для воспитателей (создание </a:t>
            </a:r>
            <a:r>
              <a:rPr lang="ru-RU" b="1" dirty="0" err="1" smtClean="0">
                <a:solidFill>
                  <a:srgbClr val="030371"/>
                </a:solidFill>
                <a:latin typeface="Monotype Corsiva" pitchFamily="66" charset="0"/>
              </a:rPr>
              <a:t>мнемотаблиц</a:t>
            </a:r>
            <a:r>
              <a:rPr lang="ru-RU" b="1" dirty="0" smtClean="0">
                <a:solidFill>
                  <a:srgbClr val="030371"/>
                </a:solidFill>
                <a:latin typeface="Monotype Corsiva" pitchFamily="66" charset="0"/>
              </a:rPr>
              <a:t> к предложенным стихотворениям, загадкам, временам года, сказкам).</a:t>
            </a:r>
            <a:endParaRPr lang="ru-RU" dirty="0" smtClean="0">
              <a:solidFill>
                <a:srgbClr val="030371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http://900igr.net/datas/obg/Obuchenie-bezopasnosti/0019-019-Spasibo-za-vnimanie.jpg"/>
          <p:cNvPicPr>
            <a:picLocks noChangeAspect="1" noChangeArrowheads="1"/>
          </p:cNvPicPr>
          <p:nvPr/>
        </p:nvPicPr>
        <p:blipFill>
          <a:blip r:embed="rId3" cstate="print"/>
          <a:srcRect l="4031" t="4406" r="2640" b="2136"/>
          <a:stretch>
            <a:fillRect/>
          </a:stretch>
        </p:blipFill>
        <p:spPr bwMode="auto">
          <a:xfrm>
            <a:off x="0" y="0"/>
            <a:ext cx="9144000" cy="6845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ptback.com/uploads/borders-frames-floral-yellow-ornament-frame-backgrounds-powerpoi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3008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1916832"/>
            <a:ext cx="53823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30365"/>
                </a:solidFill>
              </a:rPr>
              <a:t>К . Д. Ушинский писал:</a:t>
            </a:r>
          </a:p>
          <a:p>
            <a:pPr algn="ctr">
              <a:defRPr/>
            </a:pPr>
            <a:r>
              <a:rPr lang="ru-RU" sz="2800" dirty="0">
                <a:solidFill>
                  <a:srgbClr val="030365"/>
                </a:solidFill>
                <a:latin typeface="Monotype Corsiva" pitchFamily="66" charset="0"/>
              </a:rPr>
              <a:t>«Учите  ребёнка  каким-нибудь  неизвестным  ему  пяти словам  - он  будет  долго  и  напрасно  мучиться,  </a:t>
            </a:r>
          </a:p>
          <a:p>
            <a:pPr algn="ctr">
              <a:defRPr/>
            </a:pPr>
            <a:r>
              <a:rPr lang="ru-RU" sz="2800" dirty="0">
                <a:solidFill>
                  <a:srgbClr val="030365"/>
                </a:solidFill>
                <a:latin typeface="Monotype Corsiva" pitchFamily="66" charset="0"/>
              </a:rPr>
              <a:t>но  свяжите двадцать  таких  слов  с  картинками, </a:t>
            </a:r>
          </a:p>
          <a:p>
            <a:pPr algn="ctr">
              <a:defRPr/>
            </a:pPr>
            <a:r>
              <a:rPr lang="ru-RU" sz="2800" dirty="0">
                <a:solidFill>
                  <a:srgbClr val="030365"/>
                </a:solidFill>
                <a:latin typeface="Monotype Corsiva" pitchFamily="66" charset="0"/>
              </a:rPr>
              <a:t>и  он  их  усвоит  на  лету».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ptback.com/uploads/borders-frames-floral-yellow-ornament-frame-backgrounds-powerpoi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548680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Мнемотехника, или мнемоника, в переводе с греческого    </a:t>
            </a:r>
          </a:p>
          <a:p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                            - «искусство запоминания».</a:t>
            </a:r>
          </a:p>
          <a:p>
            <a:endParaRPr lang="ru-RU" sz="2400" b="1" i="1" dirty="0" smtClean="0">
              <a:solidFill>
                <a:srgbClr val="030371"/>
              </a:solidFill>
              <a:latin typeface="Monotype Corsiva" pitchFamily="66" charset="0"/>
            </a:endParaRPr>
          </a:p>
          <a:p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Мнемотехника -это система методов и приёмов,  </a:t>
            </a:r>
          </a:p>
          <a:p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                             обеспечивающих эффективное  </a:t>
            </a:r>
          </a:p>
          <a:p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                             запоминание, сохранение и </a:t>
            </a:r>
          </a:p>
          <a:p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                             воспроизведение информации.</a:t>
            </a:r>
          </a:p>
          <a:p>
            <a:endParaRPr lang="ru-RU" sz="2400" b="1" i="1" dirty="0" smtClean="0">
              <a:solidFill>
                <a:srgbClr val="030371"/>
              </a:solidFill>
              <a:latin typeface="Monotype Corsiva" pitchFamily="66" charset="0"/>
            </a:endParaRPr>
          </a:p>
          <a:p>
            <a:pPr algn="ctr"/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Мнемотехника  помогает развивать: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ассоциативное  мышление 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зрительную и слуховую память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зрительное и слуховое внимание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воображение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связную речь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</a:rPr>
              <a:t> мелкую моторику рук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981200" y="2743200"/>
            <a:ext cx="4964525" cy="374461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5536" y="260649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Мнемотаблица</a:t>
            </a:r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– это схема, в которую заложена определенная</a:t>
            </a:r>
          </a:p>
          <a:p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                             информация.</a:t>
            </a:r>
          </a:p>
          <a:p>
            <a:endParaRPr lang="ru-RU" sz="2000" b="1" i="1" dirty="0" smtClean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Суть мнемосхем </a:t>
            </a:r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заключается в следующем: на каждое слово или маленькое словосочетание придумывается картинка (изображение); таким образом, весь текст зарисовывается схематично. Глядя на эти схемы – рисунки ребёнок легко воспроизводит текстовую информацию.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7345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prstGeom prst="ribb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0371"/>
                </a:solidFill>
                <a:effectLst/>
                <a:uLnTx/>
                <a:uFillTx/>
                <a:latin typeface="Monotype Corsiva" pitchFamily="66" charset="0"/>
              </a:rPr>
              <a:t>Когда  начинать  заниматься  мнемотехникой?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3037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420888"/>
            <a:ext cx="734481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Мнемотехникой можно начинать заниматься с младшего возраста,</a:t>
            </a:r>
          </a:p>
          <a:p>
            <a:pPr algn="ctr">
              <a:lnSpc>
                <a:spcPct val="80000"/>
              </a:lnSpc>
            </a:pP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но рациональнее вводить её в  </a:t>
            </a:r>
          </a:p>
          <a:p>
            <a:pPr algn="ctr">
              <a:lnSpc>
                <a:spcPct val="80000"/>
              </a:lnSpc>
            </a:pP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занятия с 4-5 лет, когда у детей накоплен основной словарный запас.</a:t>
            </a:r>
            <a:endParaRPr lang="ru-RU" sz="3200" b="1" i="1" dirty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TROTIL\Desktop\мнемотаблицы\93558104_f1d044d7d32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96752"/>
            <a:ext cx="5234315" cy="33843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96136" y="1484784"/>
            <a:ext cx="28803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Для детей младшего и среднего дошкольного   </a:t>
            </a:r>
          </a:p>
          <a:p>
            <a:pPr algn="just"/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возраста   необходимо  </a:t>
            </a:r>
          </a:p>
          <a:p>
            <a:pPr algn="just"/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использовать цветные </a:t>
            </a:r>
            <a:r>
              <a:rPr lang="ru-RU" sz="20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мнемотаблицы</a:t>
            </a:r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, так как в  памяти у детей  быстрее  </a:t>
            </a:r>
          </a:p>
          <a:p>
            <a:pPr algn="just"/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остаются отдельные   </a:t>
            </a:r>
          </a:p>
          <a:p>
            <a:pPr algn="just"/>
            <a:r>
              <a:rPr lang="ru-RU" sz="20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образы.</a:t>
            </a:r>
            <a:endParaRPr lang="ru-RU" sz="2000" b="1" i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TROTIL\Desktop\мнемотаблицы\908308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5472608" cy="38308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56176" y="2492896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30371"/>
                </a:solidFill>
                <a:latin typeface="Monotype Corsiva" pitchFamily="66" charset="0"/>
                <a:cs typeface="Times New Roman" pitchFamily="18" charset="0"/>
              </a:rPr>
              <a:t>Изображение персонажей в графическом виде</a:t>
            </a:r>
            <a:endParaRPr lang="ru-RU" sz="2400" b="1" i="1" dirty="0">
              <a:solidFill>
                <a:srgbClr val="030371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:\Users\Александр\Desktop\мнемотаблицы. сказки\ss3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4"/>
            <a:ext cx="3456383" cy="495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44008" y="1916832"/>
            <a:ext cx="33843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Для детей старшего возраста схемы желательно рисовать в одном цвете,</a:t>
            </a:r>
          </a:p>
          <a:p>
            <a:pPr algn="ctr"/>
            <a:r>
              <a:rPr lang="ru-RU" sz="24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чтобы не привлекать внимание на яркость символических изображений.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.com/uploads/borders-frames-floral-yellow-ornament-frame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144000" cy="67560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800" b="1" i="1" u="sng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1 </a:t>
            </a:r>
            <a:r>
              <a:rPr lang="en-US" sz="3800" b="1" i="1" u="sng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этап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: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Рассматривание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таблицы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и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разбор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того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,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что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на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ней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       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изображено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. </a:t>
            </a:r>
            <a:endParaRPr lang="ru-RU" sz="3800" b="1" i="1" dirty="0" smtClean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3800" b="1" i="1" u="sng" dirty="0" smtClean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b="1" i="1" u="sng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2 </a:t>
            </a:r>
            <a:r>
              <a:rPr lang="en-US" sz="3800" b="1" i="1" u="sng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этап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: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Осуществляется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перекодирование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информации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,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т.е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        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преобразование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из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абстрактных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символов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слов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в </a:t>
            </a: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         </a:t>
            </a:r>
            <a:r>
              <a:rPr lang="en-US" sz="3800" b="1" i="1" dirty="0" err="1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образы</a:t>
            </a:r>
            <a:r>
              <a:rPr lang="en-US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800" b="1" i="1" dirty="0" smtClean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3800" b="1" i="1" dirty="0" smtClean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i="1" u="sng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3 этап</a:t>
            </a: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: После перекодирования осуществляется пересказ  </a:t>
            </a:r>
          </a:p>
          <a:p>
            <a:pPr>
              <a:buNone/>
            </a:pP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         сказки, рассказ по заданной теме или чтение  </a:t>
            </a:r>
          </a:p>
          <a:p>
            <a:pPr>
              <a:buNone/>
            </a:pP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         стихотворения с опорой на символы (образы), т.е.  </a:t>
            </a:r>
          </a:p>
          <a:p>
            <a:pPr>
              <a:buNone/>
            </a:pPr>
            <a:r>
              <a:rPr lang="ru-RU" sz="38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         происходит отработка метода запоминания. </a:t>
            </a:r>
          </a:p>
          <a:p>
            <a:endParaRPr lang="ru-RU" dirty="0"/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prstGeom prst="ribb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30371"/>
                </a:solidFill>
                <a:latin typeface="Monotype Corsiva" pitchFamily="66" charset="0"/>
              </a:rPr>
              <a:t>Последовательность </a:t>
            </a:r>
          </a:p>
          <a:p>
            <a:pPr algn="ctr"/>
            <a:r>
              <a:rPr lang="ru-RU" sz="2400" b="1" dirty="0" smtClean="0">
                <a:solidFill>
                  <a:srgbClr val="030371"/>
                </a:solidFill>
                <a:latin typeface="Monotype Corsiva" pitchFamily="66" charset="0"/>
              </a:rPr>
              <a:t>работы  с   </a:t>
            </a:r>
            <a:r>
              <a:rPr lang="ru-RU" sz="2400" b="1" dirty="0" err="1" smtClean="0">
                <a:solidFill>
                  <a:srgbClr val="030371"/>
                </a:solidFill>
                <a:latin typeface="Monotype Corsiva" pitchFamily="66" charset="0"/>
              </a:rPr>
              <a:t>мнемотаблицами</a:t>
            </a:r>
            <a:r>
              <a:rPr lang="ru-RU" sz="2400" b="1" dirty="0" smtClean="0">
                <a:solidFill>
                  <a:srgbClr val="030371"/>
                </a:solidFill>
                <a:latin typeface="Monotype Corsiva" pitchFamily="66" charset="0"/>
              </a:rPr>
              <a:t>:</a:t>
            </a:r>
            <a:endParaRPr lang="ru-RU" sz="2400" b="1" dirty="0">
              <a:solidFill>
                <a:srgbClr val="03037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553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Когда  начинать  заниматься  мнемотехникой?</vt:lpstr>
      <vt:lpstr>Слайд 6</vt:lpstr>
      <vt:lpstr>Слайд 7</vt:lpstr>
      <vt:lpstr>Слайд 8</vt:lpstr>
      <vt:lpstr>Последовательность  работы  с   мнемотаблицами:</vt:lpstr>
      <vt:lpstr>Где  можно  использовать  мнемосхемы?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TROTIL</dc:creator>
  <cp:lastModifiedBy>TROTIL</cp:lastModifiedBy>
  <cp:revision>9</cp:revision>
  <dcterms:created xsi:type="dcterms:W3CDTF">2016-03-26T13:08:48Z</dcterms:created>
  <dcterms:modified xsi:type="dcterms:W3CDTF">2017-05-31T06:30:53Z</dcterms:modified>
</cp:coreProperties>
</file>