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1564"/>
    <a:srgbClr val="CC0066"/>
    <a:srgbClr val="160412"/>
    <a:srgbClr val="1406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476" autoAdjust="0"/>
  </p:normalViewPr>
  <p:slideViewPr>
    <p:cSldViewPr>
      <p:cViewPr varScale="1">
        <p:scale>
          <a:sx n="66" d="100"/>
          <a:sy n="6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9CA6-8253-4B81-8253-D035CC55D074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620FA-AFDE-4CA6-ADE0-4D54FABE0E3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9CA6-8253-4B81-8253-D035CC55D074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620FA-AFDE-4CA6-ADE0-4D54FABE0E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9CA6-8253-4B81-8253-D035CC55D074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620FA-AFDE-4CA6-ADE0-4D54FABE0E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9CA6-8253-4B81-8253-D035CC55D074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620FA-AFDE-4CA6-ADE0-4D54FABE0E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9CA6-8253-4B81-8253-D035CC55D074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620FA-AFDE-4CA6-ADE0-4D54FABE0E3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9CA6-8253-4B81-8253-D035CC55D074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620FA-AFDE-4CA6-ADE0-4D54FABE0E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9CA6-8253-4B81-8253-D035CC55D074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620FA-AFDE-4CA6-ADE0-4D54FABE0E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9CA6-8253-4B81-8253-D035CC55D074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A620FA-AFDE-4CA6-ADE0-4D54FABE0E3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9CA6-8253-4B81-8253-D035CC55D074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620FA-AFDE-4CA6-ADE0-4D54FABE0E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9CA6-8253-4B81-8253-D035CC55D074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2A620FA-AFDE-4CA6-ADE0-4D54FABE0E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CD79CA6-8253-4B81-8253-D035CC55D074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620FA-AFDE-4CA6-ADE0-4D54FABE0E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CD79CA6-8253-4B81-8253-D035CC55D074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2A620FA-AFDE-4CA6-ADE0-4D54FABE0E3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16632"/>
            <a:ext cx="7750370" cy="151216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Профессиональный Лицей  имени </a:t>
            </a:r>
            <a:r>
              <a:rPr lang="ru-RU" sz="3200" dirty="0" err="1" smtClean="0"/>
              <a:t>С.И.Мосина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5955911"/>
              </p:ext>
            </p:extLst>
          </p:nvPr>
        </p:nvGraphicFramePr>
        <p:xfrm>
          <a:off x="827584" y="2276872"/>
          <a:ext cx="7488831" cy="4176464"/>
        </p:xfrm>
        <a:graphic>
          <a:graphicData uri="http://schemas.openxmlformats.org/drawingml/2006/table">
            <a:tbl>
              <a:tblPr/>
              <a:tblGrid>
                <a:gridCol w="7488831"/>
              </a:tblGrid>
              <a:tr h="4176464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Профилактика асоциального поведения подростков</a:t>
                      </a:r>
                    </a:p>
                    <a:p>
                      <a:pPr algn="ctr"/>
                      <a:endParaRPr lang="ru-RU" sz="2800" dirty="0" smtClean="0"/>
                    </a:p>
                    <a:p>
                      <a:pPr algn="ctr"/>
                      <a:endParaRPr lang="ru-RU" sz="3200" dirty="0" smtClean="0"/>
                    </a:p>
                    <a:p>
                      <a:pPr algn="ctr"/>
                      <a:r>
                        <a:rPr lang="ru-RU" sz="3200" dirty="0" smtClean="0"/>
                        <a:t>Социальный педагог</a:t>
                      </a:r>
                    </a:p>
                    <a:p>
                      <a:pPr algn="ctr"/>
                      <a:r>
                        <a:rPr lang="ru-RU" sz="3200" dirty="0" err="1" smtClean="0"/>
                        <a:t>Садикова</a:t>
                      </a:r>
                      <a:r>
                        <a:rPr lang="ru-RU" sz="3200" dirty="0" smtClean="0"/>
                        <a:t> Надежда Петровна</a:t>
                      </a:r>
                      <a:endParaRPr lang="ru-RU" sz="32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202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408712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Четвертый этап — устойчивое асоциальное поведение: рецидив и утяжеление противозаконных действий, проявление опасных преступлений, включение в группы с выраженным асоциальным характером. Возможно, личность отрицательно оценивает свои действия, но она испытывает недоверие к собственным возможностям для их преодоления. Помощь со стороны общества должна состоять в создании учебно-воспитательных заведений открытого типа и специализированной подготовки учителей и воспитателей для них. Весьма незначительна возможность успешного решения проблем, возможен отказ от преступных действий, но благоприятный результат затруднен обстоятельством, что процессы «навязывания ярлыка» уже устойчивы. Пятый этап — устойчивое, особо опасное асоциальное поведение; характеризуется устойчивыми противозаконными действиями и тяжелыми преступлениями. Санкции: принудительное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пребы-вание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заведении закрытого типа. На данном этапе существует незначительная вероятность благо-приятного исхода, т. к. отчуждение личности от общества стабильное.</a:t>
            </a:r>
          </a:p>
        </p:txBody>
      </p:sp>
    </p:spTree>
    <p:extLst>
      <p:ext uri="{BB962C8B-B14F-4D97-AF65-F5344CB8AC3E}">
        <p14:creationId xmlns:p14="http://schemas.microsoft.com/office/powerpoint/2010/main" val="163149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55272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Разновидности асоциального поведения: детский алкоголизм наркомания токсикомания беспризорность безнадзорность проституция Употребление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психоактивных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веществ, включая наркотические вещества, является одной из наиболее остро стоящих перед обществом проблем. Большинство наркоманов начинают употреблять наркотики в подростковом возрасте, и более половины лиц, регулярно употребляющих ПАВ - подростки. Особенности детского алкоголизма: быстрое привыкание к спиртным напиткам; злокачественное течение болезни; принятие больших доз; низкая эффективность лечения. Причины: неблагополучие семьи; позитивная реклама в СМИ; незанятость свободного времени; отсутствие знаний о последствиях; самоутверждение; уход от окружающих проблем. Для подростков особенно актуально мнение их возрастного окружения, являющегося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референтной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группой в этот период. Вопросы лечения наркотической зависимости разработаны только в общих чертах. Это долгий, многоступенчатый процесс с риском неудачи. Главное - это профилактика наркотической зависимости среди молодежи: разъяснение подросткам и медицинских последствий употребления ПАВ, о которых они в общих чертах осведомлены, и последствий социальных.</a:t>
            </a:r>
          </a:p>
        </p:txBody>
      </p:sp>
    </p:spTree>
    <p:extLst>
      <p:ext uri="{BB962C8B-B14F-4D97-AF65-F5344CB8AC3E}">
        <p14:creationId xmlns:p14="http://schemas.microsoft.com/office/powerpoint/2010/main" val="407898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784976" cy="648072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- это система мер, направленных на предупреждение возникновения явления. Профилактическая работа Профилактика асоциального поведения – это научно-обоснованная, своевременная деятельность, направленная на предотвращение возможных отклонений подростков; максимальное обеспечение социальной справедливости, создание условий для включения несовершеннолетних в социально-экономическую и культурную жизнь общества, способствующую процессу развития личности, получению образования, предупреждению правонарушений. Задачи профилактической работы обеспечение и защита конституционных прав несовершеннолетних выявление и пресечение случаев жестокого обращения с подростками оказание помощи подросткам, оказавшимся в трудной жизненной ситуации оказание помощи по предупреждению правонарушений профилактическая работа с семьями</a:t>
            </a:r>
          </a:p>
        </p:txBody>
      </p:sp>
    </p:spTree>
    <p:extLst>
      <p:ext uri="{BB962C8B-B14F-4D97-AF65-F5344CB8AC3E}">
        <p14:creationId xmlns:p14="http://schemas.microsoft.com/office/powerpoint/2010/main" val="413370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txBody>
          <a:bodyPr>
            <a:normAutofit fontScale="85000" lnSpcReduction="10000"/>
          </a:bodyPr>
          <a:lstStyle/>
          <a:p>
            <a:pPr marL="36576" indent="0">
              <a:buNone/>
            </a:pPr>
            <a:r>
              <a:rPr lang="ru-RU" dirty="0"/>
              <a:t>Типы профилактических мероприятий: предупреждающие возникновение обстоятельств, способствующих социальным отклонениям; устраняющие подобные обстоятельства; контролирующие проводимую работу и ее эффективность. Подходы: информационный (информирование подростков о правах и обязанностях, о требованиях к выполнению установленных социальных норм через СМИ, кино, литературу, произведения культуры, систему правового обучения); социально-профилактический (выявление и устранение причин и условий возникновения негативных явлений); медико-биологический (целенаправленные меры лечебно-профилактического характера); социально-педагогический (восстановление и коррекция качеств личности подростка с </a:t>
            </a:r>
            <a:r>
              <a:rPr lang="ru-RU" dirty="0" err="1"/>
              <a:t>девиантным</a:t>
            </a:r>
            <a:r>
              <a:rPr lang="ru-RU" dirty="0"/>
              <a:t> поведением).</a:t>
            </a:r>
          </a:p>
        </p:txBody>
      </p:sp>
    </p:spTree>
    <p:extLst>
      <p:ext uri="{BB962C8B-B14F-4D97-AF65-F5344CB8AC3E}">
        <p14:creationId xmlns:p14="http://schemas.microsoft.com/office/powerpoint/2010/main" val="337460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6264696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лицея по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профилактике асоциального поведения: создание гуманистической воспитательной системы, обеспечивающей детям интеллектуальную, социальную нравственную подготовку, необходимую для жизненной адаптации; целостность образовательного процесса, повышение воспитывающего характера обучения и обучающего эффекта воспитания; своевременное выявление неблагополучных семей; формирование у педагогов навыков конструктивного взаимодействия с подростками «группы риска»; создание форм просвещения родителей по актуальным проблемам коррекции отклоняющегося поведения у подростков; недопущение немотивированного исключения детей из колледжа; совершенствование психолого-педагогической помощи учащимся с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дезадаптацией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работа по формированию и поддержанию стремления подростков к позитивным изменениям в образе жизни через обеспечение их достоверными медико-гигиеническими и санитарными знаниями; развитие сети дополнительного образования, предоставляющей возможности для воспитания, развития творческого потенциала, самоопределения и самореализации подростков; организация оздоровительных мероприятий для подростков; организация досуговой деятельности подростков, нравственного воспитание; профориентация и трудоустройство; пропаганда и распространение среди обучающихся здорового образа жизни; оказание социальной помощи семьям.</a:t>
            </a:r>
          </a:p>
        </p:txBody>
      </p:sp>
    </p:spTree>
    <p:extLst>
      <p:ext uri="{BB962C8B-B14F-4D97-AF65-F5344CB8AC3E}">
        <p14:creationId xmlns:p14="http://schemas.microsoft.com/office/powerpoint/2010/main" val="388828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u="sng" dirty="0">
                <a:solidFill>
                  <a:srgbClr val="CC0066"/>
                </a:solidFill>
                <a:latin typeface="Arial" charset="0"/>
              </a:rPr>
              <a:t>Факторы, влияющие на возникновение асоциального поведения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ru-RU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Низкая устойчивость к психическим перегрузкам и стрессам. 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ru-RU" sz="1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Частая неуверенность в себе, низкая самооценка, завышенные требования к себе.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ru-RU" sz="1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Трудности </a:t>
            </a:r>
            <a:r>
              <a:rPr lang="ru-RU" sz="1800" dirty="0">
                <a:solidFill>
                  <a:schemeClr val="bg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в общении </a:t>
            </a:r>
            <a:r>
              <a:rPr lang="ru-RU" sz="1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со сверстниками.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ru-RU" sz="1800" dirty="0">
                <a:solidFill>
                  <a:schemeClr val="bg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Тревога и напряжение в общении по месту учебы.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ru-RU" sz="1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ru-RU" sz="1800" dirty="0">
                <a:solidFill>
                  <a:schemeClr val="bg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Стремление к получению новых ощущений, причем, как можно </a:t>
            </a:r>
            <a:r>
              <a:rPr lang="ru-RU" sz="1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быстрее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ru-RU" sz="1800" dirty="0">
                <a:solidFill>
                  <a:schemeClr val="bg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Чрезмерная зависимость от друзей, стремление к подражанию приятелям.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ru-RU" sz="1800" dirty="0">
                <a:solidFill>
                  <a:schemeClr val="bg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Непереносимость конфликтов, стремление к уходу в мир иллюзий</a:t>
            </a:r>
            <a:r>
              <a:rPr lang="ru-RU" sz="1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.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ru-RU" sz="1800" dirty="0">
                <a:solidFill>
                  <a:schemeClr val="bg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Навязчивые формы поведения; переедание, азартная и компьютерная </a:t>
            </a:r>
            <a:r>
              <a:rPr lang="ru-RU" sz="18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игромания</a:t>
            </a:r>
            <a:endParaRPr lang="ru-RU" sz="1800" dirty="0" smtClean="0">
              <a:solidFill>
                <a:schemeClr val="bg1">
                  <a:lumMod val="95000"/>
                  <a:lumOff val="5000"/>
                </a:schemeClr>
              </a:solidFill>
              <a:latin typeface="Arial" charset="0"/>
              <a:cs typeface="Arial" charset="0"/>
            </a:endParaRP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ru-RU" sz="1800" dirty="0">
                <a:solidFill>
                  <a:schemeClr val="bg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Отклонения в поведении в связи с травмами, заболеваниями, мозговая </a:t>
            </a:r>
            <a:r>
              <a:rPr lang="ru-RU" sz="1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патология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ru-RU" sz="1800" dirty="0">
                <a:solidFill>
                  <a:schemeClr val="bg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Посттравматический синдром; перенесенное насилие.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ru-RU" sz="1800" dirty="0">
                <a:solidFill>
                  <a:schemeClr val="bg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Уходы из дома, принадлежность к неформальным объединениям.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ru-RU" sz="1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Отягощенная наследственность (алкоголизм, наркомания), явное неблагополучие в семье.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endParaRPr lang="ru-RU" sz="1600" dirty="0" smtClean="0">
              <a:solidFill>
                <a:schemeClr val="bg1">
                  <a:lumMod val="95000"/>
                  <a:lumOff val="5000"/>
                </a:scheme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7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741368"/>
          </a:xfrm>
        </p:spPr>
        <p:txBody>
          <a:bodyPr>
            <a:normAutofit fontScale="70000" lnSpcReduction="20000"/>
          </a:bodyPr>
          <a:lstStyle/>
          <a:p>
            <a:pPr marL="137160" indent="0" algn="ctr">
              <a:spcBef>
                <a:spcPct val="50000"/>
              </a:spcBef>
              <a:buNone/>
            </a:pPr>
            <a:r>
              <a:rPr lang="ru-RU" b="1" dirty="0" smtClean="0">
                <a:solidFill>
                  <a:srgbClr val="CC0066"/>
                </a:solidFill>
                <a:latin typeface="Arial" charset="0"/>
                <a:cs typeface="Arial" charset="0"/>
              </a:rPr>
              <a:t> Характеристики </a:t>
            </a:r>
            <a:r>
              <a:rPr lang="ru-RU" b="1" dirty="0">
                <a:solidFill>
                  <a:srgbClr val="CC0066"/>
                </a:solidFill>
                <a:latin typeface="Arial" charset="0"/>
                <a:cs typeface="Arial" charset="0"/>
              </a:rPr>
              <a:t>семей, выз</a:t>
            </a:r>
            <a:r>
              <a:rPr lang="ru-RU" b="1" dirty="0">
                <a:solidFill>
                  <a:srgbClr val="CC0066"/>
                </a:solidFill>
                <a:latin typeface="Arial" charset="0"/>
              </a:rPr>
              <a:t>ывающих</a:t>
            </a:r>
            <a:r>
              <a:rPr lang="ru-RU" b="1" dirty="0">
                <a:solidFill>
                  <a:srgbClr val="CC0066"/>
                </a:solidFill>
                <a:latin typeface="Arial" charset="0"/>
                <a:cs typeface="Arial" charset="0"/>
              </a:rPr>
              <a:t> асоциальное поведение детей</a:t>
            </a:r>
            <a:r>
              <a:rPr lang="ru-RU" b="1" dirty="0" smtClean="0">
                <a:solidFill>
                  <a:srgbClr val="CC0066"/>
                </a:solidFill>
                <a:latin typeface="Arial" charset="0"/>
              </a:rPr>
              <a:t>:</a:t>
            </a:r>
          </a:p>
          <a:p>
            <a:pPr algn="ctr">
              <a:spcBef>
                <a:spcPct val="50000"/>
              </a:spcBef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charset="0"/>
              </a:rPr>
              <a:t> </a:t>
            </a:r>
            <a:r>
              <a:rPr lang="ru-RU" sz="31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семьи, члены которых имеют психические или другие тяжелые заболевания; пристрастие к наркомании, алкоголю или асоциальное поведение. </a:t>
            </a:r>
            <a:endParaRPr lang="ru-RU" sz="31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just">
              <a:spcBef>
                <a:spcPct val="50000"/>
              </a:spcBef>
              <a:buClrTx/>
              <a:buFont typeface="Wingdings" pitchFamily="2" charset="2"/>
              <a:buChar char="Ø"/>
            </a:pPr>
            <a:r>
              <a:rPr lang="ru-RU" sz="31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семьи</a:t>
            </a:r>
            <a:r>
              <a:rPr lang="ru-RU" sz="31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в которых во взаимоотношениях между родителями непонимание, дефицит любви, враждебность, доминирующее влияние одного из родителей, проявление насилия. </a:t>
            </a:r>
          </a:p>
          <a:p>
            <a:pPr algn="just">
              <a:spcBef>
                <a:spcPct val="50000"/>
              </a:spcBef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31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семьи, в которых отец является авторитетом и в то же время не интересуется личностным развитием ребенка, а мать отвечает за воспитание ребенка </a:t>
            </a:r>
          </a:p>
          <a:p>
            <a:pPr algn="just">
              <a:spcBef>
                <a:spcPct val="50000"/>
              </a:spcBef>
              <a:buClrTx/>
              <a:buFont typeface="Wingdings" pitchFamily="2" charset="2"/>
              <a:buChar char="Ø"/>
            </a:pPr>
            <a:r>
              <a:rPr lang="ru-RU" sz="31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семьи с дефицитом заботы и любви у одного или </a:t>
            </a:r>
            <a:r>
              <a:rPr lang="ru-RU" sz="31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двух родителей </a:t>
            </a:r>
            <a:r>
              <a:rPr lang="ru-RU" sz="31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к ребенку; штрафным воздействием; ограничивающим характером; авторитарным воспитательным воздействием направлено на формирование строгого послушания и дисциплины у ребенка; либеральным воспитательным воздействием, затрудняющим формирование системы ценностей и норм у ребенка; чрезмерной опекой над ребенком; воспитание ребенка в духе неуважения к общественным нормам и формам социального контроля.</a:t>
            </a:r>
          </a:p>
          <a:p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00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Цели и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805264"/>
          </a:xfrm>
        </p:spPr>
        <p:txBody>
          <a:bodyPr>
            <a:normAutofit/>
          </a:bodyPr>
          <a:lstStyle/>
          <a:p>
            <a:r>
              <a:rPr lang="ru-RU" sz="1600" dirty="0">
                <a:solidFill>
                  <a:srgbClr val="000000"/>
                </a:solidFill>
              </a:rPr>
              <a:t>Оказание помощи в жизненном самоопределении учащихся. </a:t>
            </a:r>
            <a:endParaRPr lang="ru-RU" sz="1600" dirty="0" smtClean="0">
              <a:solidFill>
                <a:srgbClr val="000000"/>
              </a:solidFill>
            </a:endParaRPr>
          </a:p>
          <a:p>
            <a:r>
              <a:rPr lang="ru-RU" sz="1600" dirty="0" smtClean="0">
                <a:solidFill>
                  <a:srgbClr val="000000"/>
                </a:solidFill>
              </a:rPr>
              <a:t>Становление </a:t>
            </a:r>
            <a:r>
              <a:rPr lang="ru-RU" sz="1600" dirty="0">
                <a:solidFill>
                  <a:srgbClr val="000000"/>
                </a:solidFill>
              </a:rPr>
              <a:t>личности в открытой социальной среде, интеграция детей в обществе. </a:t>
            </a:r>
            <a:endParaRPr lang="ru-RU" sz="1600" dirty="0" smtClean="0">
              <a:solidFill>
                <a:srgbClr val="000000"/>
              </a:solidFill>
            </a:endParaRPr>
          </a:p>
          <a:p>
            <a:r>
              <a:rPr lang="ru-RU" sz="1600" dirty="0" smtClean="0">
                <a:solidFill>
                  <a:srgbClr val="000000"/>
                </a:solidFill>
              </a:rPr>
              <a:t>Диагностика </a:t>
            </a:r>
            <a:r>
              <a:rPr lang="ru-RU" sz="1600" dirty="0">
                <a:solidFill>
                  <a:srgbClr val="000000"/>
                </a:solidFill>
              </a:rPr>
              <a:t>проблем </a:t>
            </a:r>
            <a:r>
              <a:rPr lang="ru-RU" sz="1600" dirty="0" smtClean="0">
                <a:solidFill>
                  <a:srgbClr val="000000"/>
                </a:solidFill>
              </a:rPr>
              <a:t>учащихся.</a:t>
            </a:r>
          </a:p>
          <a:p>
            <a:r>
              <a:rPr lang="ru-RU" sz="1600" dirty="0" smtClean="0">
                <a:solidFill>
                  <a:srgbClr val="000000"/>
                </a:solidFill>
              </a:rPr>
              <a:t>Создание </a:t>
            </a:r>
            <a:r>
              <a:rPr lang="ru-RU" sz="1600" dirty="0">
                <a:solidFill>
                  <a:srgbClr val="000000"/>
                </a:solidFill>
              </a:rPr>
              <a:t>психологического комфорта и безопасности детей в </a:t>
            </a:r>
            <a:r>
              <a:rPr lang="ru-RU" sz="1600" dirty="0" smtClean="0">
                <a:solidFill>
                  <a:srgbClr val="000000"/>
                </a:solidFill>
              </a:rPr>
              <a:t>образовательном учреждении, </a:t>
            </a:r>
            <a:r>
              <a:rPr lang="ru-RU" sz="1600" dirty="0">
                <a:solidFill>
                  <a:srgbClr val="000000"/>
                </a:solidFill>
              </a:rPr>
              <a:t>семье, микрорайоне. </a:t>
            </a:r>
            <a:endParaRPr lang="ru-RU" sz="1600" dirty="0" smtClean="0">
              <a:solidFill>
                <a:srgbClr val="000000"/>
              </a:solidFill>
            </a:endParaRPr>
          </a:p>
          <a:p>
            <a:r>
              <a:rPr lang="ru-RU" sz="1600" dirty="0" smtClean="0">
                <a:solidFill>
                  <a:srgbClr val="000000"/>
                </a:solidFill>
              </a:rPr>
              <a:t>Социально-информационная </a:t>
            </a:r>
            <a:r>
              <a:rPr lang="ru-RU" sz="1600" dirty="0">
                <a:solidFill>
                  <a:srgbClr val="000000"/>
                </a:solidFill>
              </a:rPr>
              <a:t>помощь, направленная на обеспечение детей информацией по вопросам социальной защиты. </a:t>
            </a:r>
            <a:endParaRPr lang="ru-RU" sz="1600" dirty="0" smtClean="0">
              <a:solidFill>
                <a:srgbClr val="000000"/>
              </a:solidFill>
            </a:endParaRPr>
          </a:p>
          <a:p>
            <a:r>
              <a:rPr lang="ru-RU" sz="1600" dirty="0" smtClean="0">
                <a:solidFill>
                  <a:srgbClr val="000000"/>
                </a:solidFill>
              </a:rPr>
              <a:t>Социально-бытовая </a:t>
            </a:r>
            <a:r>
              <a:rPr lang="ru-RU" sz="1600" dirty="0">
                <a:solidFill>
                  <a:srgbClr val="000000"/>
                </a:solidFill>
              </a:rPr>
              <a:t>помощь, направленная на содействие в улучшении бытовых условий детей, проживающих в семьях группы риска. </a:t>
            </a:r>
            <a:endParaRPr lang="ru-RU" sz="1600" dirty="0" smtClean="0">
              <a:solidFill>
                <a:srgbClr val="000000"/>
              </a:solidFill>
            </a:endParaRPr>
          </a:p>
          <a:p>
            <a:r>
              <a:rPr lang="ru-RU" sz="1600" dirty="0" smtClean="0">
                <a:solidFill>
                  <a:srgbClr val="000000"/>
                </a:solidFill>
              </a:rPr>
              <a:t>Социально-психологическая </a:t>
            </a:r>
            <a:r>
              <a:rPr lang="ru-RU" sz="1600" dirty="0">
                <a:solidFill>
                  <a:srgbClr val="000000"/>
                </a:solidFill>
              </a:rPr>
              <a:t>помощь, направленная на создание благоприятного микроклимата в семье, микросоциуме, в которых развиваются дети, </a:t>
            </a:r>
            <a:endParaRPr lang="ru-RU" sz="1600" dirty="0" smtClean="0">
              <a:solidFill>
                <a:srgbClr val="000000"/>
              </a:solidFill>
            </a:endParaRPr>
          </a:p>
          <a:p>
            <a:r>
              <a:rPr lang="ru-RU" sz="1600" dirty="0" smtClean="0">
                <a:solidFill>
                  <a:srgbClr val="000000"/>
                </a:solidFill>
              </a:rPr>
              <a:t>установление </a:t>
            </a:r>
            <a:r>
              <a:rPr lang="ru-RU" sz="1600" dirty="0">
                <a:solidFill>
                  <a:srgbClr val="000000"/>
                </a:solidFill>
              </a:rPr>
              <a:t>затруднений во взаимоотношениях с окружающими и личном самоопределении</a:t>
            </a:r>
            <a:r>
              <a:rPr lang="ru-RU" sz="1600" dirty="0" smtClean="0">
                <a:solidFill>
                  <a:srgbClr val="000000"/>
                </a:solidFill>
              </a:rPr>
              <a:t>.</a:t>
            </a:r>
          </a:p>
          <a:p>
            <a:r>
              <a:rPr lang="ru-RU" sz="1600" dirty="0" smtClean="0">
                <a:solidFill>
                  <a:srgbClr val="000000"/>
                </a:solidFill>
              </a:rPr>
              <a:t> </a:t>
            </a:r>
            <a:r>
              <a:rPr lang="ru-RU" sz="1600" dirty="0">
                <a:solidFill>
                  <a:srgbClr val="000000"/>
                </a:solidFill>
              </a:rPr>
              <a:t>Предупреждение конфликтных ситуаций, порождающих детскую жестокость. </a:t>
            </a:r>
            <a:endParaRPr lang="ru-RU" sz="1600" dirty="0" smtClean="0">
              <a:solidFill>
                <a:srgbClr val="000000"/>
              </a:solidFill>
            </a:endParaRPr>
          </a:p>
          <a:p>
            <a:r>
              <a:rPr lang="ru-RU" sz="1600" dirty="0" smtClean="0">
                <a:solidFill>
                  <a:srgbClr val="000000"/>
                </a:solidFill>
              </a:rPr>
              <a:t>Воспитание </a:t>
            </a:r>
            <a:r>
              <a:rPr lang="ru-RU" sz="1600" dirty="0">
                <a:solidFill>
                  <a:srgbClr val="000000"/>
                </a:solidFill>
              </a:rPr>
              <a:t>уважение к закону, нормам коллективной жизни. Развитие гражданской и социальной ответственности как важнейших черт личности, проявляющихся в заботе о благополучии своей страны. </a:t>
            </a:r>
            <a:endParaRPr lang="ru-RU" sz="1600" dirty="0" smtClean="0">
              <a:solidFill>
                <a:srgbClr val="000000"/>
              </a:solidFill>
            </a:endParaRPr>
          </a:p>
          <a:p>
            <a:r>
              <a:rPr lang="ru-RU" sz="1600" dirty="0" smtClean="0">
                <a:solidFill>
                  <a:srgbClr val="000000"/>
                </a:solidFill>
              </a:rPr>
              <a:t>Формирование </a:t>
            </a:r>
            <a:r>
              <a:rPr lang="ru-RU" sz="1600" dirty="0">
                <a:solidFill>
                  <a:srgbClr val="000000"/>
                </a:solidFill>
              </a:rPr>
              <a:t>общечеловеческих норм гуманистической морали, культуры общения.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02706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Что такое «асоциальное поведение»? Асоциальное поведение - (от α - отрицательная приставка и лат. </a:t>
            </a:r>
            <a:r>
              <a:rPr lang="ru-RU" dirty="0" err="1"/>
              <a:t>socialis</a:t>
            </a:r>
            <a:r>
              <a:rPr lang="ru-RU" dirty="0"/>
              <a:t> - общественный) поведение, противоречащее общественным нормам и принципам, выступающее в форме безнравственных или противоправных действий. Асоциальное поведение - антиобщественное поведение.</a:t>
            </a:r>
          </a:p>
        </p:txBody>
      </p:sp>
    </p:spTree>
    <p:extLst>
      <p:ext uri="{BB962C8B-B14F-4D97-AF65-F5344CB8AC3E}">
        <p14:creationId xmlns:p14="http://schemas.microsoft.com/office/powerpoint/2010/main" val="17843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280920" cy="6336704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ru-RU" dirty="0"/>
              <a:t>Кого проблема должна волновать? </a:t>
            </a:r>
            <a:endParaRPr lang="ru-RU" dirty="0" smtClean="0"/>
          </a:p>
          <a:p>
            <a:pPr marL="36576" indent="0">
              <a:buNone/>
            </a:pPr>
            <a:endParaRPr lang="ru-RU" dirty="0"/>
          </a:p>
          <a:p>
            <a:pPr marL="36576" indent="0">
              <a:buNone/>
            </a:pPr>
            <a:r>
              <a:rPr lang="ru-RU" dirty="0" smtClean="0"/>
              <a:t>Молодежь</a:t>
            </a:r>
            <a:r>
              <a:rPr lang="ru-RU" dirty="0"/>
              <a:t>, которая хочет жить в здоровом - духовно и физически - обществе. </a:t>
            </a:r>
            <a:endParaRPr lang="ru-RU" dirty="0" smtClean="0"/>
          </a:p>
          <a:p>
            <a:r>
              <a:rPr lang="ru-RU" dirty="0" smtClean="0"/>
              <a:t>Родительскую </a:t>
            </a:r>
            <a:r>
              <a:rPr lang="ru-RU" dirty="0"/>
              <a:t>общественность: страх за будущее детей. </a:t>
            </a:r>
            <a:endParaRPr lang="ru-RU" dirty="0" smtClean="0"/>
          </a:p>
          <a:p>
            <a:r>
              <a:rPr lang="ru-RU" dirty="0" smtClean="0"/>
              <a:t>Педагогов</a:t>
            </a:r>
            <a:r>
              <a:rPr lang="ru-RU" dirty="0"/>
              <a:t>, обеспокоенных задачей сохранения нравственности и морали. </a:t>
            </a:r>
            <a:r>
              <a:rPr lang="ru-RU" dirty="0" smtClean="0"/>
              <a:t>Подростков</a:t>
            </a:r>
            <a:r>
              <a:rPr lang="ru-RU" dirty="0"/>
              <a:t>, у которых формируется мировоззрение в сложившемся социуме и не всегда хватает собственных моральных сил для того, чтобы противостоять асоциальным явлениям</a:t>
            </a:r>
          </a:p>
        </p:txBody>
      </p:sp>
    </p:spTree>
    <p:extLst>
      <p:ext uri="{BB962C8B-B14F-4D97-AF65-F5344CB8AC3E}">
        <p14:creationId xmlns:p14="http://schemas.microsoft.com/office/powerpoint/2010/main" val="388672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336704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асоциального поведения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первом этапе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доасоциального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поведения характеристика нарушения включает несогласие, непослушание, отрицание, невыполнение некоторых социальных требований. Подлинно асоциальное поведение еще отсутствует. Личность воспринимает свое поведение как нормальное, соответствующее собственным социальным ценностям и установкам. Причины отклонения кроются прежде всего в неправильном воспитательном воздействии. Помощь здесь имеет два воспитательных аспекта: направлена на корректировку воспитательного воздействия либо на личность ребенка, имея характер измененной воспитательной деятельности На данном этапе могут иметь место начальные элементы негативного общественного мнения о личности ребенка; замечания, дисциплинарные меры со стороны родителей, воспитателей и др. Возможна помощь консультационных кабинетов при колледже, клиниках, региональные заведения социальной работы. При успешной работе прогноз может быть положительным. При отсутствии либо при неудачной помощи возможны два исхода: или личность сама справится с проблемами или нарушения в поведении углубятся.</a:t>
            </a:r>
          </a:p>
        </p:txBody>
      </p:sp>
    </p:spTree>
    <p:extLst>
      <p:ext uri="{BB962C8B-B14F-4D97-AF65-F5344CB8AC3E}">
        <p14:creationId xmlns:p14="http://schemas.microsoft.com/office/powerpoint/2010/main" val="218684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856984" cy="6480720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начале асоциального поведения характеристика включает нарушение социальных требований, норм и проявления противозаконных действий (мелкие кражи, обман, хулиганство). Возможно включение в группы с выраженным асоциальным характером поведения. Отношение личности к общественным нормам здесь может быть различным: - личность воспринимает свое поведение как нормальное - личность одобряет свое поведение, считает, что оно соответствует нормам и ценностям людей из близкого окружения; - личность оценивает отрицательно свое поведение, считает, что оно не отвечает ее собственным ценностям и установкам. Помощь и санкции общества здесь могут иметь два аспекта. Если ближайшее окружение, имеют асоциальную систему норм и ценностей, то необходимо, чтобы помощь была направлена на это окружение. Можно добавить специальные советы, семейную терапию, работу социального работника, педагога и психолога с семьей и малой группой. Помощь ребенку имеет характер коррекционной деятельности. Ее цель — разрушение проявившихся элементов готовности к асоциальному поведению и формирование устойчивой системы норм и ценностей, соответствующих нормам и ценностям общества. Необходима индивидуальная и групповая работа в школе и центрах внешкольной деятельности, работа с детскими объединениями. В случае своевременного внимания и успешной помощи прогноз будет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положительным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Иначе более вероятно углубление нарушений в поведении.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38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856984" cy="648072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третьем этапе асоциального поведения характеристика включает: рецидивы противозаконных действий и накопление опыта в этом отношении (кражи, насилие, грубое хулиганство), включение в группы с асоциальным характером поведения. Отношение личности к общественным нормам: -личность принимает свое поведение как нормальное, соответствующее ее собственным ценностям и установкам, -наступает кризис в представлении личности о себе и оценке общественного мнения о ней, что ведет к конфликту. Помощь должна носить характер интенсивной коррекционно-воспитательной деятельности с целью разрушения социально-отрицательных и формирования социально-релевантных, диспозиций. Этого можно добиться посредством индивидуальной и групповой воспитательной работы, индивидуальной и групповой терапии, труда и приобретения профессиональной квалификации, посредством создания условий для развития интересов. Санкции на этом этапе могут носить характер принудительного пребывания в специализированных воспитательных учреждениях открытого типа по решению суда, по предложению родителей, учителей, социальных работников с целью отрыва от вредного влияния окружающей среды. На данном этапе минимальна вероятность, что личность сама справится с проблемами. Более вероятно формирование устойчивой готовности к асоциальному поведению и обогащению усвоенного асоциального опыта.</a:t>
            </a:r>
          </a:p>
        </p:txBody>
      </p:sp>
    </p:spTree>
    <p:extLst>
      <p:ext uri="{BB962C8B-B14F-4D97-AF65-F5344CB8AC3E}">
        <p14:creationId xmlns:p14="http://schemas.microsoft.com/office/powerpoint/2010/main" val="194750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239</TotalTime>
  <Words>1699</Words>
  <Application>Microsoft Office PowerPoint</Application>
  <PresentationFormat>Экран (4:3)</PresentationFormat>
  <Paragraphs>51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Техническая</vt:lpstr>
      <vt:lpstr>Профессиональный Лицей  имени С.И.Мосина</vt:lpstr>
      <vt:lpstr>Факторы, влияющие на возникновение асоциального поведения</vt:lpstr>
      <vt:lpstr>Презентация PowerPoint</vt:lpstr>
      <vt:lpstr>Цели и задачи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31</cp:revision>
  <dcterms:created xsi:type="dcterms:W3CDTF">2017-01-10T13:25:21Z</dcterms:created>
  <dcterms:modified xsi:type="dcterms:W3CDTF">2017-05-31T12:00:08Z</dcterms:modified>
</cp:coreProperties>
</file>