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8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9FF66"/>
    <a:srgbClr val="FF99FF"/>
    <a:srgbClr val="FF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0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79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5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70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7357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0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926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31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63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3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7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54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4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6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6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84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95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BD382-28EC-4AD3-A15E-228BB400A19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9000-583B-4FE1-8698-8750A8B06F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9573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0175" y="520350"/>
            <a:ext cx="843977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Познавательное развитие детей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старшего дошкольного возраста 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997" y="3149040"/>
            <a:ext cx="3505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5967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6416" y="605639"/>
            <a:ext cx="9905998" cy="5920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что должен знать и уметь ребенок в 6 лет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7730" y="1223491"/>
            <a:ext cx="3799267" cy="77273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ОСВЕДОМЛЕННОСТЬ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1757966" y="2028423"/>
            <a:ext cx="798490" cy="6825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578" y="2768957"/>
            <a:ext cx="7984902" cy="361896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- знает </a:t>
            </a:r>
            <a:r>
              <a:rPr lang="ru-RU" dirty="0">
                <a:solidFill>
                  <a:schemeClr val="bg1"/>
                </a:solidFill>
              </a:rPr>
              <a:t>все предметы, которые его окружают, без запинки называет и показывает их;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по </a:t>
            </a:r>
            <a:r>
              <a:rPr lang="ru-RU" dirty="0">
                <a:solidFill>
                  <a:schemeClr val="bg1"/>
                </a:solidFill>
              </a:rPr>
              <a:t>описанию, главным отличительным чертам угадывает любой из знакомых предметов;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самостоятельно </a:t>
            </a:r>
            <a:r>
              <a:rPr lang="ru-RU" dirty="0">
                <a:solidFill>
                  <a:schemeClr val="bg1"/>
                </a:solidFill>
              </a:rPr>
              <a:t>выделяет важные составляющие в предмете или явлении;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знает </a:t>
            </a:r>
            <a:r>
              <a:rPr lang="ru-RU" dirty="0">
                <a:solidFill>
                  <a:schemeClr val="bg1"/>
                </a:solidFill>
              </a:rPr>
              <a:t>многих животных и птиц, их детенышей;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может </a:t>
            </a:r>
            <a:r>
              <a:rPr lang="ru-RU" dirty="0">
                <a:solidFill>
                  <a:schemeClr val="bg1"/>
                </a:solidFill>
              </a:rPr>
              <a:t>назвать диких и домашних </a:t>
            </a:r>
            <a:r>
              <a:rPr lang="ru-RU" dirty="0" smtClean="0">
                <a:solidFill>
                  <a:schemeClr val="bg1"/>
                </a:solidFill>
              </a:rPr>
              <a:t>животных</a:t>
            </a:r>
            <a:r>
              <a:rPr lang="ru-RU" dirty="0">
                <a:solidFill>
                  <a:schemeClr val="bg1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различает </a:t>
            </a:r>
            <a:r>
              <a:rPr lang="ru-RU" dirty="0">
                <a:solidFill>
                  <a:schemeClr val="bg1"/>
                </a:solidFill>
              </a:rPr>
              <a:t>деревья и кустарники, помнит их названия, находит и показывает </a:t>
            </a:r>
            <a:r>
              <a:rPr lang="ru-RU" dirty="0" smtClean="0">
                <a:solidFill>
                  <a:schemeClr val="bg1"/>
                </a:solidFill>
              </a:rPr>
              <a:t>их;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 знает </a:t>
            </a:r>
            <a:r>
              <a:rPr lang="ru-RU" dirty="0">
                <a:solidFill>
                  <a:schemeClr val="bg1"/>
                </a:solidFill>
              </a:rPr>
              <a:t>и называет по порядку времена суток, дни недели, названия месяцев и времена года.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9812">
            <a:off x="8158711" y="1506976"/>
            <a:ext cx="3284224" cy="3240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073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155624" y="502276"/>
            <a:ext cx="5877573" cy="1052992"/>
          </a:xfrm>
          <a:prstGeom prst="ribb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ВНИМАНИЕ И ПАМЯТЬ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5669407" y="1727781"/>
            <a:ext cx="1040486" cy="69546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46975" y="2176530"/>
            <a:ext cx="10805374" cy="3464416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Ребенок  </a:t>
            </a:r>
            <a:r>
              <a:rPr lang="ru-RU" dirty="0">
                <a:solidFill>
                  <a:schemeClr val="bg1"/>
                </a:solidFill>
              </a:rPr>
              <a:t>способен концентрировать внимание на одном занятии до 20 </a:t>
            </a:r>
            <a:r>
              <a:rPr lang="ru-RU" dirty="0" smtClean="0">
                <a:solidFill>
                  <a:schemeClr val="bg1"/>
                </a:solidFill>
              </a:rPr>
              <a:t>минут;</a:t>
            </a:r>
          </a:p>
          <a:p>
            <a:pPr marL="285750" lvl="0" indent="-285750" algn="ctr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На рисунках находит до 10 малозаметных </a:t>
            </a:r>
            <a:r>
              <a:rPr lang="ru-RU" dirty="0" smtClean="0">
                <a:solidFill>
                  <a:schemeClr val="bg1"/>
                </a:solidFill>
              </a:rPr>
              <a:t>отличий</a:t>
            </a:r>
            <a:r>
              <a:rPr lang="ru-RU" dirty="0">
                <a:solidFill>
                  <a:schemeClr val="bg1"/>
                </a:solidFill>
              </a:rPr>
              <a:t>;</a:t>
            </a:r>
            <a:endParaRPr lang="ru-RU" dirty="0" smtClean="0">
              <a:solidFill>
                <a:schemeClr val="bg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Над непроизвольной памятью начинает преобладать память </a:t>
            </a:r>
            <a:r>
              <a:rPr lang="ru-RU" b="1" dirty="0">
                <a:solidFill>
                  <a:schemeClr val="bg1"/>
                </a:solidFill>
              </a:rPr>
              <a:t>произвольная. </a:t>
            </a:r>
            <a:r>
              <a:rPr lang="ru-RU" dirty="0">
                <a:solidFill>
                  <a:schemeClr val="bg1"/>
                </a:solidFill>
              </a:rPr>
              <a:t>Ребенок намеренно повторяет несколько раз строки из стихотворения, чтобы запомнить его, так же он поступает с незнакомыми словами. Ребенок способен запомнить и рассказать объемные стихотворения с выражением, пересказать недавно услышанную сказку или детский рассказ. Из 10 слов, произнесенных взрослым, сразу же повторит до 7 слов, а спустя время – до 5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9636" y="302375"/>
            <a:ext cx="1727671" cy="17731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9118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848465" y="346722"/>
            <a:ext cx="3219719" cy="1326213"/>
          </a:xfrm>
          <a:prstGeom prst="wedgeRoundRectCallout">
            <a:avLst>
              <a:gd name="adj1" fmla="val -19233"/>
              <a:gd name="adj2" fmla="val 88720"/>
              <a:gd name="adj3" fmla="val 16667"/>
            </a:avLst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МЫШЛЕНИЕ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06581" y="2225948"/>
            <a:ext cx="7843234" cy="3168203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Сравнивает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по высоте или длине, ширине или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глубине;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Способен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воспроизвести печатные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Подбирает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обобщающее слово к ряду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Выделяет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«лишний» предмет в предложенном ряду, составляет подобные ряды слов самостоятельно;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причинно-следственные связи в окружающих явлениях;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Делает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выводы и обобщения из увиденного и услышанного.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Услышанные сказки или рассказы ребенок может дополнять своими подробностями или полностью переделать их. Это не означает, что он забыл или перепутал, это свидетельство его развивающейся фантазии и творческого мышления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9815" y="4214783"/>
            <a:ext cx="3468729" cy="2358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139" y="346722"/>
            <a:ext cx="3373920" cy="2389860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5165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056845" y="360608"/>
            <a:ext cx="3400023" cy="2215166"/>
          </a:xfrm>
          <a:prstGeom prst="downArrowCallou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МЕЛКАЯ МОТОРИКА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197735" y="2575774"/>
            <a:ext cx="9311426" cy="3464418"/>
          </a:xfrm>
          <a:prstGeom prst="flowChartAlternateProcess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Движения рук ребенка в 6 лет слаженные и точные, он способен полностью их контролировать: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правильно держит ручку, карандаш и кисточку;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лепит сложные фигуры из пластилина с использованием мелких деталей – глазки, лапки, хвостик;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вырезает ножницами фигуры по контуру, не выходя за него;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собирает мелкие предметы по одному;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вдевает нитку в иголку, пришивает самостоятельно пуговицу;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проводит прямые и волнистые линии, не отрывая карандаша от бумаги;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22222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по клеточкам дорисовывает недостающую половину симметричного рисунка.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2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3206839" y="283335"/>
            <a:ext cx="5267459" cy="1133341"/>
          </a:xfrm>
          <a:prstGeom prst="wav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СОЦИАЛЬНАЯ АДАПТАЦИЯ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094704" y="1687132"/>
            <a:ext cx="9775065" cy="4237150"/>
          </a:xfrm>
          <a:prstGeom prst="flowChartAlternateProcess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Полностью развиты </a:t>
            </a:r>
            <a:r>
              <a:rPr lang="ru-RU" b="1" dirty="0" smtClean="0">
                <a:solidFill>
                  <a:schemeClr val="bg1"/>
                </a:solidFill>
              </a:rPr>
              <a:t>навыки самообслуживания. </a:t>
            </a:r>
            <a:r>
              <a:rPr lang="ru-RU" dirty="0" smtClean="0">
                <a:solidFill>
                  <a:schemeClr val="bg1"/>
                </a:solidFill>
              </a:rPr>
              <a:t>Ребенок без напоминания выполняет все гигиенические процедуры. Без помощи родителей способен подогреть себе еду, накрыть на стол, вымыть посуду.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В 6 лет у ребенка появляются настоящие друзья, с которыми он предпочитает общаться более остальных.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Очень важно научить ребенка быть уступчивым, находить компромисс в спорной ситуации, </a:t>
            </a:r>
            <a:r>
              <a:rPr lang="ru-RU" dirty="0" smtClean="0">
                <a:solidFill>
                  <a:schemeClr val="bg1"/>
                </a:solidFill>
              </a:rPr>
              <a:t>контролировать свои эмоции. Он </a:t>
            </a:r>
            <a:r>
              <a:rPr lang="ru-RU" dirty="0">
                <a:solidFill>
                  <a:schemeClr val="bg1"/>
                </a:solidFill>
              </a:rPr>
              <a:t>должен осознавать свои ошибки, уметь оказывать помощь и проявлять сочувствие.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38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441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Symbol</vt:lpstr>
      <vt:lpstr>Times New Roman</vt:lpstr>
      <vt:lpstr>Trebuchet MS</vt:lpstr>
      <vt:lpstr>Tw Cen MT</vt:lpstr>
      <vt:lpstr>Verdana</vt:lpstr>
      <vt:lpstr>Контур</vt:lpstr>
      <vt:lpstr>Презентация PowerPoint</vt:lpstr>
      <vt:lpstr>что должен знать и уметь ребенок в 6 лет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 Светлана</dc:creator>
  <cp:lastModifiedBy>Света Светлана</cp:lastModifiedBy>
  <cp:revision>13</cp:revision>
  <dcterms:created xsi:type="dcterms:W3CDTF">2017-05-28T16:27:27Z</dcterms:created>
  <dcterms:modified xsi:type="dcterms:W3CDTF">2017-05-31T15:54:08Z</dcterms:modified>
</cp:coreProperties>
</file>