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3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6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621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94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928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28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465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631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80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7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06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53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63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18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05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0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F249813-7C5A-46C3-8409-9779AA953F71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E8E6B67-B13D-440F-BAE5-CE42B827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01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Вводные слова</a:t>
            </a:r>
          </a:p>
        </p:txBody>
      </p:sp>
    </p:spTree>
    <p:extLst>
      <p:ext uri="{BB962C8B-B14F-4D97-AF65-F5344CB8AC3E}">
        <p14:creationId xmlns:p14="http://schemas.microsoft.com/office/powerpoint/2010/main" val="2847466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ВВОДНЫЕ СЛОВА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/>
              <a:t>При помощи них говорящий выражает свое отношение к тому, о чем он сообщает.  </a:t>
            </a:r>
          </a:p>
          <a:p>
            <a:pPr marL="0" indent="0">
              <a:buNone/>
            </a:pPr>
            <a:r>
              <a:rPr lang="ru-RU" sz="4000" dirty="0"/>
              <a:t>В тексте вводные слова </a:t>
            </a:r>
            <a:r>
              <a:rPr lang="ru-RU" sz="4000" u="sng" dirty="0"/>
              <a:t>выделяются запятыми</a:t>
            </a:r>
            <a:r>
              <a:rPr lang="ru-RU" sz="4000" dirty="0"/>
              <a:t> и </a:t>
            </a:r>
            <a:r>
              <a:rPr lang="ru-RU" sz="4000" u="sng" dirty="0"/>
              <a:t>не является </a:t>
            </a:r>
            <a:r>
              <a:rPr lang="ru-RU" sz="4000" dirty="0"/>
              <a:t>никаким членом предложения.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63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33045"/>
            <a:ext cx="10058400" cy="133643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Их основные значения: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623" y="2264898"/>
            <a:ext cx="11786119" cy="4593102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300" dirty="0">
                <a:highlight>
                  <a:srgbClr val="FFFF00"/>
                </a:highlight>
              </a:rPr>
              <a:t>1.  </a:t>
            </a:r>
            <a:r>
              <a:rPr lang="ru-RU" sz="4000" dirty="0">
                <a:highlight>
                  <a:srgbClr val="FFFF00"/>
                </a:highlight>
              </a:rPr>
              <a:t>Уверенность/неуверенность: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000" b="1" dirty="0"/>
              <a:t>конечно, ра­зумеется, безусловно, бесспорно // кажет­ся, вероятно, может быть, очевидно, по-видимому </a:t>
            </a:r>
            <a:r>
              <a:rPr lang="ru-RU" sz="4000" dirty="0"/>
              <a:t>и др.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000" b="1" i="1" dirty="0"/>
              <a:t>Разумеется, </a:t>
            </a:r>
            <a:r>
              <a:rPr lang="ru-RU" sz="4000" i="1" dirty="0"/>
              <a:t>я планировал эту встречу.</a:t>
            </a:r>
            <a:r>
              <a:rPr lang="ru-RU" sz="4000" dirty="0"/>
              <a:t>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ru-RU" sz="4000" dirty="0">
                <a:highlight>
                  <a:srgbClr val="FFFF00"/>
                </a:highlight>
              </a:rPr>
              <a:t>2.  Различные чувства: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000" b="1" dirty="0"/>
              <a:t>к счастью, к сожале­нию, к нашему огорчению, ко всеоб­щему удивлению </a:t>
            </a:r>
            <a:r>
              <a:rPr lang="ru-RU" sz="4000" dirty="0"/>
              <a:t>и др.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000" b="1" i="1" dirty="0"/>
              <a:t>К сожалению, </a:t>
            </a:r>
            <a:r>
              <a:rPr lang="ru-RU" sz="4000" i="1" dirty="0"/>
              <a:t>мы не можем подтвердить Ваши слова.</a:t>
            </a:r>
            <a:endParaRPr lang="ru-RU" sz="4000" dirty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ru-RU" sz="4000" dirty="0">
                <a:highlight>
                  <a:srgbClr val="FFFF00"/>
                </a:highlight>
              </a:rPr>
              <a:t>3.  Указание на источник высказывания: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000" b="1" dirty="0"/>
              <a:t>по сло­вам... (соседей), по мнению... (друзей), как говорят… (моряки), по-моему, по сообщению...</a:t>
            </a:r>
            <a:endParaRPr lang="ru-RU" sz="40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4000" b="1" i="1" dirty="0"/>
              <a:t>По сообщению синоптиков, </a:t>
            </a:r>
            <a:r>
              <a:rPr lang="ru-RU" sz="4000" i="1" dirty="0"/>
              <a:t>прошедшая</a:t>
            </a:r>
            <a:r>
              <a:rPr lang="ru-RU" sz="4000" i="1" dirty="0"/>
              <a:t> гроза была самой сильной за последние 30 лет.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2603500"/>
            <a:ext cx="11465169" cy="34163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>
                <a:highlight>
                  <a:srgbClr val="FFFF00"/>
                </a:highlight>
              </a:rPr>
              <a:t>4.  Указание на порядок мыслей: </a:t>
            </a:r>
          </a:p>
          <a:p>
            <a:pPr marL="0" indent="0">
              <a:buNone/>
            </a:pPr>
            <a:r>
              <a:rPr lang="ru-RU" sz="2800" b="1" dirty="0"/>
              <a:t>во-первых, во-вто­рых, наконец, следовательно, значит, итак, таким образом </a:t>
            </a:r>
            <a:r>
              <a:rPr lang="ru-RU" sz="2800" dirty="0"/>
              <a:t>и др.</a:t>
            </a:r>
          </a:p>
          <a:p>
            <a:pPr marL="0" indent="0">
              <a:buNone/>
            </a:pPr>
            <a:r>
              <a:rPr lang="ru-RU" sz="2800" b="1" i="1" dirty="0"/>
              <a:t>Следовательно, </a:t>
            </a:r>
            <a:r>
              <a:rPr lang="ru-RU" sz="2800" i="1" dirty="0"/>
              <a:t> он был прав.</a:t>
            </a:r>
            <a:endParaRPr lang="ru-RU" sz="2800" dirty="0"/>
          </a:p>
          <a:p>
            <a:pPr marL="0" indent="0">
              <a:buNone/>
            </a:pPr>
            <a:r>
              <a:rPr lang="ru-RU" sz="2800" dirty="0">
                <a:highlight>
                  <a:srgbClr val="FFFF00"/>
                </a:highlight>
              </a:rPr>
              <a:t>5.  Оценка стиля высказывания: </a:t>
            </a:r>
          </a:p>
          <a:p>
            <a:pPr marL="0" indent="0">
              <a:buNone/>
            </a:pPr>
            <a:r>
              <a:rPr lang="ru-RU" sz="2800" b="1" dirty="0"/>
              <a:t>другими словами, иначе говоря, лучше сказать, как говорится </a:t>
            </a:r>
            <a:r>
              <a:rPr lang="ru-RU" sz="2800" dirty="0"/>
              <a:t>и др.</a:t>
            </a:r>
          </a:p>
          <a:p>
            <a:pPr marL="0" indent="0">
              <a:buNone/>
            </a:pPr>
            <a:r>
              <a:rPr lang="ru-RU" sz="2800" b="1" i="1" dirty="0"/>
              <a:t>Как говорится, </a:t>
            </a:r>
            <a:r>
              <a:rPr lang="ru-RU" sz="2800" i="1" dirty="0"/>
              <a:t>лучше один раз увидеть, чем сто раз услышать.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157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888184" cy="728480"/>
          </a:xfrm>
        </p:spPr>
        <p:txBody>
          <a:bodyPr/>
          <a:lstStyle/>
          <a:p>
            <a:pPr algn="ctr"/>
            <a:r>
              <a:rPr lang="ru-RU" sz="4500" dirty="0"/>
              <a:t>+ являются вводными слова: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152357"/>
            <a:ext cx="8761413" cy="4586068"/>
          </a:xfrm>
        </p:spPr>
        <p:txBody>
          <a:bodyPr>
            <a:noAutofit/>
          </a:bodyPr>
          <a:lstStyle/>
          <a:p>
            <a:r>
              <a:rPr lang="ru-RU" sz="3000" dirty="0"/>
              <a:t>НАПРИМЕР</a:t>
            </a:r>
          </a:p>
          <a:p>
            <a:r>
              <a:rPr lang="ru-RU" sz="3000" dirty="0"/>
              <a:t>ПОЖАЛУЙСТА</a:t>
            </a:r>
          </a:p>
          <a:p>
            <a:r>
              <a:rPr lang="ru-RU" sz="3000" dirty="0"/>
              <a:t>ЧЕСТНО ГОВОРЯ (ПО ПРАВДЕ СКАЗАТЬ)</a:t>
            </a:r>
          </a:p>
          <a:p>
            <a:r>
              <a:rPr lang="ru-RU" sz="3000" dirty="0"/>
              <a:t>ПОЖАЛУЙ</a:t>
            </a:r>
          </a:p>
          <a:p>
            <a:r>
              <a:rPr lang="ru-RU" sz="3000" dirty="0"/>
              <a:t>ВИДИМО</a:t>
            </a:r>
          </a:p>
          <a:p>
            <a:r>
              <a:rPr lang="ru-RU" sz="3000" dirty="0"/>
              <a:t>ДОЛЖНО БЫТЬ</a:t>
            </a:r>
          </a:p>
          <a:p>
            <a:r>
              <a:rPr lang="ru-RU" sz="3000" dirty="0"/>
              <a:t>ПО ОБЫЧАЮ</a:t>
            </a:r>
          </a:p>
          <a:p>
            <a:r>
              <a:rPr lang="ru-RU" sz="3000" dirty="0"/>
              <a:t>ПО СПРАВЕДЛИВОСТИ</a:t>
            </a:r>
          </a:p>
        </p:txBody>
      </p:sp>
    </p:spTree>
    <p:extLst>
      <p:ext uri="{BB962C8B-B14F-4D97-AF65-F5344CB8AC3E}">
        <p14:creationId xmlns:p14="http://schemas.microsoft.com/office/powerpoint/2010/main" val="42076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</TotalTime>
  <Words>228</Words>
  <Application>Microsoft Office PowerPoint</Application>
  <PresentationFormat>Широкоэкранный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Совет директоров</vt:lpstr>
      <vt:lpstr>Вводные слова</vt:lpstr>
      <vt:lpstr>ВВОДНЫЕ СЛОВА</vt:lpstr>
      <vt:lpstr>Их основные значения:</vt:lpstr>
      <vt:lpstr>Презентация PowerPoint</vt:lpstr>
      <vt:lpstr>+ являются вводными слова: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Вводные слова</dc:title>
  <dc:creator>Наталия</dc:creator>
  <cp:lastModifiedBy>Наталия</cp:lastModifiedBy>
  <cp:revision>2</cp:revision>
  <dcterms:created xsi:type="dcterms:W3CDTF">2016-09-02T11:34:06Z</dcterms:created>
  <dcterms:modified xsi:type="dcterms:W3CDTF">2016-09-02T11:49:05Z</dcterms:modified>
</cp:coreProperties>
</file>