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8" r:id="rId3"/>
    <p:sldId id="267" r:id="rId4"/>
    <p:sldId id="256" r:id="rId5"/>
    <p:sldId id="265" r:id="rId6"/>
    <p:sldId id="264" r:id="rId7"/>
    <p:sldId id="259" r:id="rId8"/>
    <p:sldId id="268" r:id="rId9"/>
    <p:sldId id="257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70F"/>
    <a:srgbClr val="F78009"/>
    <a:srgbClr val="1CBCD2"/>
    <a:srgbClr val="23ADAA"/>
    <a:srgbClr val="D17715"/>
    <a:srgbClr val="D2A914"/>
    <a:srgbClr val="1EBFD0"/>
    <a:srgbClr val="1FCBCF"/>
    <a:srgbClr val="1FC7C3"/>
    <a:srgbClr val="1EB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 rot="16946393">
            <a:off x="2048932" y="-43394"/>
            <a:ext cx="9805868" cy="4739880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prstTxWarp prst="textFadeDown">
              <a:avLst>
                <a:gd name="adj" fmla="val 31138"/>
              </a:avLst>
            </a:prstTxWarp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</a:t>
            </a: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  <a:alpha val="77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</a:t>
            </a:r>
            <a:endParaRPr lang="ru-RU" sz="1000">
              <a:ln>
                <a:noFill/>
              </a:ln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  <a:alpha val="77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165100" dir="3480000" algn="t" rotWithShape="0">
                  <a:schemeClr val="bg1">
                    <a:lumMod val="65000"/>
                    <a:alpha val="48000"/>
                  </a:scheme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438400"/>
            <a:ext cx="8839200" cy="1219200"/>
          </a:xfrm>
        </p:spPr>
        <p:txBody>
          <a:bodyPr>
            <a:noAutofit/>
          </a:bodyPr>
          <a:lstStyle>
            <a:lvl1pPr algn="ctr">
              <a:defRPr lang="ru-RU" sz="4400" b="1" kern="1200" cap="none" spc="300">
                <a:ln w="38100"/>
                <a:solidFill>
                  <a:schemeClr val="bg1"/>
                </a:solidFill>
                <a:effectLst>
                  <a:glow rad="101600">
                    <a:srgbClr val="F78009"/>
                  </a:glow>
                  <a:reflection blurRad="6350" stA="55000" endA="300" endPos="45500" dir="5400000" sy="-100000" algn="bl" rotWithShape="0"/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2672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ln w="6350">
                  <a:solidFill>
                    <a:schemeClr val="bg1"/>
                  </a:solidFill>
                </a:ln>
                <a:solidFill>
                  <a:srgbClr val="1CBCD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LettericaCondensedLight" pitchFamily="2" charset="0"/>
                <a:ea typeface="MingLiU-ExtB" pitchFamily="18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 sz="4400" b="1" kern="1200" cap="none" spc="300">
                <a:ln w="38100"/>
                <a:solidFill>
                  <a:schemeClr val="bg1"/>
                </a:solidFill>
                <a:effectLst>
                  <a:glow rad="101600">
                    <a:srgbClr val="F5770F"/>
                  </a:glow>
                  <a:reflection blurRad="6350" stA="55000" endA="300" endPos="45500" dir="5400000" sy="-100000" algn="bl" rotWithShape="0"/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rot="16867950">
            <a:off x="4082084" y="423268"/>
            <a:ext cx="9381269" cy="4169720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vert="horz" wrap="none" rtlCol="0" anchor="t" anchorCtr="0">
            <a:prstTxWarp prst="textFadeDown">
              <a:avLst>
                <a:gd name="adj" fmla="val 34637"/>
              </a:avLst>
            </a:prstTxWarp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</a:t>
            </a: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</a:t>
            </a: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  <a:alpha val="42000"/>
                      </a:schemeClr>
                    </a:gs>
                    <a:gs pos="50000">
                      <a:schemeClr val="bg1">
                        <a:lumMod val="75000"/>
                        <a:alpha val="41000"/>
                      </a:schemeClr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65100" dir="3480000" algn="t" rotWithShape="0">
                    <a:schemeClr val="bg1">
                      <a:lumMod val="65000"/>
                      <a:alpha val="48000"/>
                    </a:scheme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rPr>
              <a:t></a:t>
            </a:r>
            <a:endParaRPr lang="ru-RU" sz="1000">
              <a:ln>
                <a:noFill/>
              </a:ln>
              <a:gradFill flip="none" rotWithShape="1">
                <a:gsLst>
                  <a:gs pos="0">
                    <a:schemeClr val="tx1">
                      <a:lumMod val="65000"/>
                      <a:lumOff val="35000"/>
                      <a:alpha val="42000"/>
                    </a:schemeClr>
                  </a:gs>
                  <a:gs pos="50000">
                    <a:schemeClr val="bg1">
                      <a:lumMod val="75000"/>
                      <a:alpha val="41000"/>
                    </a:schemeClr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165100" dir="3480000" algn="t" rotWithShape="0">
                  <a:schemeClr val="bg1">
                    <a:lumMod val="65000"/>
                    <a:alpha val="48000"/>
                  </a:schemeClr>
                </a:out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050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32677-9146-45CB-98FD-BBB9F5DBF0E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907A8-D264-495D-8E75-0C43517D2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none" spc="300">
          <a:ln w="38100"/>
          <a:solidFill>
            <a:schemeClr val="bg1"/>
          </a:solidFill>
          <a:effectLst>
            <a:glow rad="101600">
              <a:srgbClr val="F5770F"/>
            </a:glow>
            <a:reflection blurRad="6350" stA="55000" endA="300" endPos="45500" dir="5400000" sy="-100000" algn="bl" rotWithShape="0"/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78009"/>
        </a:buClr>
        <a:buSzPct val="85000"/>
        <a:buFont typeface="Wingdings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FCBCF"/>
        </a:buClr>
        <a:buSzPct val="100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1CBCD2"/>
        </a:buClr>
        <a:buSzPct val="125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BCD2"/>
        </a:buClr>
        <a:buSzPct val="115000"/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  <a:sym typeface="Wingding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78009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gif"/><Relationship Id="rId4" Type="http://schemas.openxmlformats.org/officeDocument/2006/relationships/image" Target="../media/image7.gif"/><Relationship Id="rId9" Type="http://schemas.openxmlformats.org/officeDocument/2006/relationships/image" Target="../media/image12.gif"/><Relationship Id="rId1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85860"/>
            <a:ext cx="8839200" cy="1219200"/>
          </a:xfrm>
        </p:spPr>
        <p:txBody>
          <a:bodyPr/>
          <a:lstStyle/>
          <a:p>
            <a:r>
              <a:rPr lang="ru-RU" sz="8000" dirty="0" smtClean="0">
                <a:solidFill>
                  <a:srgbClr val="FFFF00"/>
                </a:solidFill>
                <a:latin typeface="Georgia" pitchFamily="18" charset="0"/>
              </a:rPr>
              <a:t>Литературное чтение</a:t>
            </a:r>
            <a:endParaRPr lang="ru-RU" sz="8000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8011616" cy="532859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Дружбу помни, а зло забывай.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Не имей 100 рублей, а имей 100 друзей.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Не мил и свет, когда друга нет.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Хороший друг – отрада для души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045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628800"/>
            <a:ext cx="8839200" cy="1219200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7200" spc="300" dirty="0" smtClean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Я и мои друзья</a:t>
            </a:r>
            <a:endParaRPr lang="ru-RU" sz="7200" spc="300" dirty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662" y="2643182"/>
            <a:ext cx="6400800" cy="762000"/>
          </a:xfrm>
        </p:spPr>
        <p:txBody>
          <a:bodyPr>
            <a:noAutofit/>
          </a:bodyPr>
          <a:lstStyle/>
          <a:p>
            <a:pPr algn="ctr"/>
            <a:endParaRPr lang="ru-RU" sz="6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500042"/>
            <a:ext cx="69294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Тот, кто тесно связан с кем-л. дружбой.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1643050"/>
            <a:ext cx="664370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— хорошие взаимоотношения между людьми, основанные на доверии, искренности, взаимных симпатиях, общих интересах и увлечениях. Людей, связанных между собой дружбой, называют друзьями.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357166"/>
            <a:ext cx="1755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Друг - 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571612"/>
            <a:ext cx="2210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Дружба 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50082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Родился Валентин Берестов в маленьком, тихом городке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u="sng" dirty="0" smtClean="0">
                <a:latin typeface="Georgia" pitchFamily="18" charset="0"/>
              </a:rPr>
              <a:t>1 </a:t>
            </a:r>
            <a:r>
              <a:rPr lang="ru-RU" sz="2400" u="sng" dirty="0" smtClean="0">
                <a:latin typeface="Georgia" pitchFamily="18" charset="0"/>
              </a:rPr>
              <a:t>апреля </a:t>
            </a:r>
            <a:r>
              <a:rPr lang="ru-RU" sz="2400" dirty="0" smtClean="0">
                <a:latin typeface="Georgia" pitchFamily="18" charset="0"/>
              </a:rPr>
              <a:t>, в семье учителя истории. Отец будущего поэта и сам писал в юности стихи, и сыну сумел привить любовь к чтению. Поэтические способности у мальчика обнаружились очень рано. Он записывал  стихи в тетрадь и хранил её в тайнике. Было это в 1942 году в Ташкенте, где в эвакуации жила семья Берестовых. В 1944 они перебралась в Подмосковье. В Москве Валентин Дмитриевич поступил на исторический факультет МГУ, затем в аспирантуру института этнографии. В 1946 году  его произведения  начинают публиковаться в печати. А в 1957 выходят его первый поэтический сборник «Отплытие» и тоненькая книжка для дошкольников «Про машину».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388" y="4071942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Валентин Дмитриевич Берестов</a:t>
            </a:r>
            <a:endParaRPr lang="ru-RU" sz="24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5357826"/>
            <a:ext cx="29241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(1928 - 1998)</a:t>
            </a:r>
          </a:p>
        </p:txBody>
      </p:sp>
      <p:pic>
        <p:nvPicPr>
          <p:cNvPr id="8" name="Рисунок 7" descr="21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142852"/>
            <a:ext cx="2619380" cy="3627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14422"/>
            <a:ext cx="63579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Мы ссорились, мирились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спорили порой,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Но очень подружились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 нашею игрой.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    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Игра игрой сменяется,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Кончается игра,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 дружба не кончается,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Ура! Ура! Ура!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6396335"/>
            <a:ext cx="2178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В. Берестов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14093"/>
            <a:ext cx="45720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 игрой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Рисунок 6" descr="1326375892__1.5_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3403599"/>
            <a:ext cx="4857752" cy="3454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89844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252525"/>
                </a:solidFill>
                <a:latin typeface="Times New Roman" panose="02020603050405020304" pitchFamily="18" charset="0"/>
              </a:rPr>
              <a:t>Э́мма</a:t>
            </a:r>
            <a:r>
              <a:rPr lang="ru-RU" sz="2400" b="1" dirty="0">
                <a:solidFill>
                  <a:srgbClr val="252525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252525"/>
                </a:solidFill>
                <a:latin typeface="Times New Roman" panose="02020603050405020304" pitchFamily="18" charset="0"/>
              </a:rPr>
              <a:t>Эфраимовна</a:t>
            </a:r>
            <a:r>
              <a:rPr lang="ru-RU" sz="2400" b="1" dirty="0">
                <a:solidFill>
                  <a:srgbClr val="252525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252525"/>
                </a:solidFill>
                <a:latin typeface="Times New Roman" panose="02020603050405020304" pitchFamily="18" charset="0"/>
              </a:rPr>
              <a:t>Мошко́вская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Окончила музыкально-педагогическое училище имени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Гнесиных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по классу вокала, работала в Архангельской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филармонии.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 начале творческого пути получила одобрение Самуила Маршака. В 1962 г. выпустила первый сборник стихов для детей «Дядя Шар», за которым последовали более 20 сборников стихов и сказок для дошкольного и младшего школьного возраста. На стихи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Мошковской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писали песни советские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композиторы.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 мемориальным очерком 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Мошковской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выступила в 1983 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году.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607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imageм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23" r="36794" b="65561"/>
          <a:stretch>
            <a:fillRect/>
          </a:stretch>
        </p:blipFill>
        <p:spPr>
          <a:xfrm>
            <a:off x="6072198" y="3000372"/>
            <a:ext cx="809630" cy="857256"/>
          </a:xfrm>
          <a:prstGeom prst="rect">
            <a:avLst/>
          </a:prstGeom>
        </p:spPr>
      </p:pic>
      <p:pic>
        <p:nvPicPr>
          <p:cNvPr id="25" name="Рисунок 24" descr="imageм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rcRect l="75044" r="6897" b="65816"/>
          <a:stretch>
            <a:fillRect/>
          </a:stretch>
        </p:blipFill>
        <p:spPr>
          <a:xfrm>
            <a:off x="5357818" y="3143248"/>
            <a:ext cx="570438" cy="849319"/>
          </a:xfrm>
          <a:prstGeom prst="rect">
            <a:avLst/>
          </a:prstGeom>
        </p:spPr>
      </p:pic>
      <p:pic>
        <p:nvPicPr>
          <p:cNvPr id="17" name="Рисунок 16" descr="e16b7cc38476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271"/>
          <a:stretch>
            <a:fillRect/>
          </a:stretch>
        </p:blipFill>
        <p:spPr>
          <a:xfrm>
            <a:off x="3286116" y="-285776"/>
            <a:ext cx="6072198" cy="4148189"/>
          </a:xfrm>
          <a:prstGeom prst="rect">
            <a:avLst/>
          </a:prstGeom>
        </p:spPr>
      </p:pic>
      <p:pic>
        <p:nvPicPr>
          <p:cNvPr id="21" name="Рисунок 20" descr="school2136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714488"/>
            <a:ext cx="3477411" cy="3038473"/>
          </a:xfrm>
          <a:prstGeom prst="rect">
            <a:avLst/>
          </a:prstGeom>
        </p:spPr>
      </p:pic>
      <p:pic>
        <p:nvPicPr>
          <p:cNvPr id="23" name="Рисунок 22" descr="aa23dfb0dc2ae6a78fcea8a17a292ddf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990" b="8518"/>
          <a:stretch>
            <a:fillRect/>
          </a:stretch>
        </p:blipFill>
        <p:spPr>
          <a:xfrm>
            <a:off x="6974667" y="4714884"/>
            <a:ext cx="2169333" cy="23013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00298" y="0"/>
            <a:ext cx="5301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Я ушел в свою обиду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6396335"/>
            <a:ext cx="2390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Э.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Мошковская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Рисунок 7" descr="school2151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714860"/>
            <a:ext cx="1353240" cy="2143140"/>
          </a:xfrm>
          <a:prstGeom prst="rect">
            <a:avLst/>
          </a:prstGeom>
        </p:spPr>
      </p:pic>
      <p:pic>
        <p:nvPicPr>
          <p:cNvPr id="9" name="Рисунок 8" descr="school2186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071678"/>
            <a:ext cx="862637" cy="2000264"/>
          </a:xfrm>
          <a:prstGeom prst="rect">
            <a:avLst/>
          </a:prstGeom>
        </p:spPr>
      </p:pic>
      <p:pic>
        <p:nvPicPr>
          <p:cNvPr id="11" name="Рисунок 10" descr="school2116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4290" y="2714620"/>
            <a:ext cx="2409710" cy="1438354"/>
          </a:xfrm>
          <a:prstGeom prst="rect">
            <a:avLst/>
          </a:prstGeom>
        </p:spPr>
      </p:pic>
      <p:pic>
        <p:nvPicPr>
          <p:cNvPr id="12" name="Рисунок 11" descr="school2179.gif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4429132"/>
            <a:ext cx="2158513" cy="2214578"/>
          </a:xfrm>
          <a:prstGeom prst="rect">
            <a:avLst/>
          </a:prstGeom>
        </p:spPr>
      </p:pic>
      <p:pic>
        <p:nvPicPr>
          <p:cNvPr id="13" name="Рисунок 12" descr="school2183.g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9450" y="4643446"/>
            <a:ext cx="2404550" cy="2000264"/>
          </a:xfrm>
          <a:prstGeom prst="rect">
            <a:avLst/>
          </a:prstGeom>
        </p:spPr>
      </p:pic>
      <p:pic>
        <p:nvPicPr>
          <p:cNvPr id="16" name="Рисунок 15" descr="lilium01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3372" y="4429132"/>
            <a:ext cx="1373948" cy="12176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57148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Я ушел в свою обиду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И сказал, что я не выйду.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Вот не выйду никогда,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Буду жить в ней все года!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И в обиде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Я не видел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Ни цветочка, ни куста…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И в обиде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Я обидел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И щеночка, и кота…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Я в обиде съел пирог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И в обиде я прилег,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И проспал в ней два часа.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Открываю я глаза…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А она куда-то делась!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Но искать не захотелось!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20" name="Рисунок 19" descr="Orchidaceae003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3357562"/>
            <a:ext cx="888213" cy="714380"/>
          </a:xfrm>
          <a:prstGeom prst="rect">
            <a:avLst/>
          </a:prstGeom>
        </p:spPr>
      </p:pic>
      <p:pic>
        <p:nvPicPr>
          <p:cNvPr id="22" name="Рисунок 21" descr="e12d87a738a30fba9790e9d76cbbfea5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1110"/>
          <a:stretch>
            <a:fillRect/>
          </a:stretch>
        </p:blipFill>
        <p:spPr>
          <a:xfrm>
            <a:off x="7000892" y="5715016"/>
            <a:ext cx="1143008" cy="1318842"/>
          </a:xfrm>
          <a:prstGeom prst="rect">
            <a:avLst/>
          </a:prstGeom>
        </p:spPr>
      </p:pic>
      <p:pic>
        <p:nvPicPr>
          <p:cNvPr id="19" name="Рисунок 18" descr="hemerocallis002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214818"/>
            <a:ext cx="1275169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L 0.14289 0.43125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2160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0.1066 0.45139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00" y="2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1196752"/>
            <a:ext cx="39998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Дружба</a:t>
            </a:r>
            <a:endParaRPr lang="ru-RU" sz="7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3357562"/>
            <a:ext cx="2510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Друг</a:t>
            </a:r>
            <a:endParaRPr lang="ru-RU" sz="7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Белый с перьям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8FEF954-5151-4ED5-BE42-9BD870AADE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Белый с перьями</Template>
  <TotalTime>289</TotalTime>
  <Words>239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MingLiU-ExtB</vt:lpstr>
      <vt:lpstr>AGLettericaCondensedLight</vt:lpstr>
      <vt:lpstr>Arial</vt:lpstr>
      <vt:lpstr>Arial Black</vt:lpstr>
      <vt:lpstr>Calibri</vt:lpstr>
      <vt:lpstr>Georgia</vt:lpstr>
      <vt:lpstr>Times New Roman</vt:lpstr>
      <vt:lpstr>Wingdings</vt:lpstr>
      <vt:lpstr>Белый с перьями</vt:lpstr>
      <vt:lpstr>Литературное чтение</vt:lpstr>
      <vt:lpstr>Презентация PowerPoint</vt:lpstr>
      <vt:lpstr>Я и мои друзья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</dc:title>
  <dc:subject/>
  <dc:creator>Admin</dc:creator>
  <cp:keywords/>
  <dc:description/>
  <cp:lastModifiedBy>Windows User</cp:lastModifiedBy>
  <cp:revision>27</cp:revision>
  <dcterms:created xsi:type="dcterms:W3CDTF">2012-01-29T08:29:00Z</dcterms:created>
  <dcterms:modified xsi:type="dcterms:W3CDTF">2017-02-26T15:01:17Z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TC019324939991</vt:lpwstr>
  </property>
</Properties>
</file>