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2" r:id="rId3"/>
    <p:sldId id="257" r:id="rId4"/>
    <p:sldId id="258" r:id="rId5"/>
    <p:sldId id="264" r:id="rId6"/>
    <p:sldId id="259" r:id="rId7"/>
    <p:sldId id="266" r:id="rId8"/>
    <p:sldId id="267" r:id="rId9"/>
    <p:sldId id="263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FF"/>
    <a:srgbClr val="00FF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764C19-FC07-40BB-A66C-B5214D6C17DC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A1DB73-2E19-44E7-AC01-38EDFFE44A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64FAE-E0C9-45DD-97FC-252FD5520B51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E143-9726-46D8-937E-AA27C02611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E3DF4-FC9E-44ED-8A48-421E82A3BB28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377FC-637F-4304-9820-FD93321764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43B1-9806-4E3D-9A56-1EA9021C0D22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129C5-42F0-43BE-AD83-9B6C0B43BA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D2534-932A-434B-A0D7-EDD2F6166D30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5F3BF-2DBE-4BFD-8663-CF9A1979C7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991A-0E80-4976-B3D7-3C20D2154052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91DAF-7C6E-4EEB-9A35-FB518DA886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E0452-7DFD-465B-8F3C-246D0A1DA274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6B1E1-9868-4915-94A6-7D27171DC2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1813A-B839-4EF3-B9F0-4C2ED74B078D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957E-45B9-4600-B507-27E30286F7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D74F1-5B78-4766-B035-DC950D4FFFF8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CFE5A-C4D2-41C6-A7C4-6575939F27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CD223-2F8F-4E19-96B9-9D0ABB87A966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2AD1A-0B50-4D0F-A3EF-F9DCEF0960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A360-4C93-4F47-8FA8-ADE698AA2204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10B63-3C16-40B2-B63C-B85F1199C6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6157F-9387-4CDB-8FB3-5D3440F2D1F4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6931-EE6B-4D63-B94E-E387914448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2DB142-18DC-424C-A026-B1C8F9293802}" type="datetimeFigureOut">
              <a:rPr lang="ru-RU"/>
              <a:pPr>
                <a:defRPr/>
              </a:pPr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05D97D-F39C-4A1A-88D3-27DA4CBDF8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6" Type="http://schemas.openxmlformats.org/officeDocument/2006/relationships/image" Target="../media/image25.gif"/><Relationship Id="rId5" Type="http://schemas.openxmlformats.org/officeDocument/2006/relationships/image" Target="../media/image24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slide" Target="slide4.xml"/><Relationship Id="rId5" Type="http://schemas.openxmlformats.org/officeDocument/2006/relationships/audio" Target="../media/audio2.wav"/><Relationship Id="rId4" Type="http://schemas.openxmlformats.org/officeDocument/2006/relationships/slide" Target="slide3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6.png"/><Relationship Id="rId11" Type="http://schemas.openxmlformats.org/officeDocument/2006/relationships/image" Target="../media/image4.png"/><Relationship Id="rId5" Type="http://schemas.openxmlformats.org/officeDocument/2006/relationships/image" Target="../media/image2.png"/><Relationship Id="rId10" Type="http://schemas.openxmlformats.org/officeDocument/2006/relationships/image" Target="../media/image10.gif"/><Relationship Id="rId4" Type="http://schemas.openxmlformats.org/officeDocument/2006/relationships/slide" Target="slide5.xm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slide" Target="slide2.xml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6" Type="http://schemas.openxmlformats.org/officeDocument/2006/relationships/image" Target="../media/image12.png"/><Relationship Id="rId11" Type="http://schemas.openxmlformats.org/officeDocument/2006/relationships/image" Target="../media/image4.png"/><Relationship Id="rId5" Type="http://schemas.openxmlformats.org/officeDocument/2006/relationships/image" Target="../media/image11.jpeg"/><Relationship Id="rId10" Type="http://schemas.openxmlformats.org/officeDocument/2006/relationships/image" Target="../media/image16.gif"/><Relationship Id="rId4" Type="http://schemas.openxmlformats.org/officeDocument/2006/relationships/image" Target="../media/image2.png"/><Relationship Id="rId9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pn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4.png"/><Relationship Id="rId5" Type="http://schemas.openxmlformats.org/officeDocument/2006/relationships/image" Target="../media/image19.gi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6" Type="http://schemas.openxmlformats.org/officeDocument/2006/relationships/image" Target="../media/image21.gif"/><Relationship Id="rId5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6" Type="http://schemas.openxmlformats.org/officeDocument/2006/relationships/image" Target="../media/image23.gif"/><Relationship Id="rId5" Type="http://schemas.openxmlformats.org/officeDocument/2006/relationships/image" Target="../media/image22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z="2900" b="1" smtClean="0">
                <a:solidFill>
                  <a:schemeClr val="folHlink"/>
                </a:solidFill>
              </a:rPr>
              <a:t>Использование игровых приемов на логопедических занятиях по автоматизации звука” для обучения детей с дефектным произношением звуков</a:t>
            </a:r>
            <a:r>
              <a:rPr lang="ru-RU" sz="3600" b="1" smtClean="0">
                <a:solidFill>
                  <a:schemeClr val="folHlink"/>
                </a:solidFill>
              </a:rPr>
              <a:t/>
            </a:r>
            <a:br>
              <a:rPr lang="ru-RU" sz="3600" b="1" smtClean="0">
                <a:solidFill>
                  <a:schemeClr val="folHlink"/>
                </a:solidFill>
              </a:rPr>
            </a:br>
            <a:endParaRPr lang="ru-RU" sz="3600" b="1" smtClean="0">
              <a:solidFill>
                <a:schemeClr val="folHlink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779963" y="4278313"/>
            <a:ext cx="3854450" cy="1382712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</a:t>
            </a:r>
            <a:r>
              <a:rPr lang="ru-RU" smtClean="0">
                <a:solidFill>
                  <a:schemeClr val="folHlink"/>
                </a:solidFill>
                <a:latin typeface="Arial Unicode MS" pitchFamily="34" charset="-128"/>
              </a:rPr>
              <a:t>Выполнила:</a:t>
            </a:r>
            <a:endParaRPr lang="ru-RU" smtClean="0">
              <a:solidFill>
                <a:schemeClr val="folHlink"/>
              </a:solidFill>
              <a:latin typeface="Arial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ru-RU" smtClean="0">
                <a:solidFill>
                  <a:schemeClr val="folHlink"/>
                </a:solidFill>
                <a:latin typeface="Arial Unicode MS" pitchFamily="34" charset="-128"/>
              </a:rPr>
              <a:t>Сафарова Э.Р</a:t>
            </a:r>
          </a:p>
          <a:p>
            <a:pPr marL="0" indent="0" algn="ctr" eaLnBrk="1" hangingPunct="1">
              <a:buFont typeface="Arial" charset="0"/>
              <a:buNone/>
            </a:pPr>
            <a:endParaRPr lang="ru-RU" smtClean="0">
              <a:solidFill>
                <a:schemeClr val="folHlink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4294967295"/>
          </p:nvPr>
        </p:nvSpPr>
        <p:spPr>
          <a:xfrm>
            <a:off x="2627313" y="188913"/>
            <a:ext cx="3571875" cy="5072062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ru-RU" sz="1800" smtClean="0"/>
              <a:t>	</a:t>
            </a:r>
            <a:r>
              <a:rPr lang="ru-RU" sz="4000" b="1" smtClean="0">
                <a:solidFill>
                  <a:schemeClr val="hlink"/>
                </a:solidFill>
              </a:rPr>
              <a:t>«Чашечка»</a:t>
            </a:r>
            <a:r>
              <a:rPr lang="ru-RU" sz="310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endParaRPr lang="ru-RU" sz="31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ru-RU" sz="3100" smtClean="0">
                <a:solidFill>
                  <a:srgbClr val="FF0066"/>
                </a:solidFill>
              </a:rPr>
              <a:t>*улыбнуться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ru-RU" sz="3100" smtClean="0">
                <a:solidFill>
                  <a:srgbClr val="FF0066"/>
                </a:solidFill>
              </a:rPr>
              <a:t>*широко открыть рот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ru-RU" sz="3100" smtClean="0">
                <a:solidFill>
                  <a:srgbClr val="FF0066"/>
                </a:solidFill>
              </a:rPr>
              <a:t>*высунуть широкий язык и придать ему форму «чашечки» (т.е. слегка приподнять кончик языка</a:t>
            </a:r>
          </a:p>
        </p:txBody>
      </p:sp>
      <p:pic>
        <p:nvPicPr>
          <p:cNvPr id="23554" name="Рисунок 5" descr="8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4929188"/>
            <a:ext cx="13858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 descr="Рисунок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1341438"/>
            <a:ext cx="2624137" cy="276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94545816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213360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804025" y="333375"/>
            <a:ext cx="7207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7108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0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</p:childTnLst>
        </p:cTn>
      </p:par>
    </p:tnLst>
    <p:bldLst>
      <p:bldP spid="2150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00063" y="857250"/>
            <a:ext cx="8229600" cy="5583238"/>
          </a:xfrm>
        </p:spPr>
        <p:txBody>
          <a:bodyPr/>
          <a:lstStyle/>
          <a:p>
            <a:pPr eaLnBrk="1" hangingPunct="1"/>
            <a:r>
              <a:rPr lang="ru-RU" sz="9600" b="1" i="1" u="sng" smtClean="0">
                <a:solidFill>
                  <a:srgbClr val="FF0000"/>
                </a:solidFill>
                <a:hlinkClick r:id="rId2" action="ppaction://hlinksldjump"/>
              </a:rPr>
              <a:t>Молодец!</a:t>
            </a:r>
            <a:br>
              <a:rPr lang="ru-RU" sz="9600" b="1" i="1" u="sng" smtClean="0">
                <a:solidFill>
                  <a:srgbClr val="FF0000"/>
                </a:solidFill>
                <a:hlinkClick r:id="rId2" action="ppaction://hlinksldjump"/>
              </a:rPr>
            </a:br>
            <a:endParaRPr lang="ru-RU" sz="9600" b="1" i="1" u="sng" smtClean="0">
              <a:solidFill>
                <a:srgbClr val="FF0000"/>
              </a:solidFill>
              <a:hlinkClick r:id="rId2" action="ppaction://hlinksldjump"/>
            </a:endParaRPr>
          </a:p>
        </p:txBody>
      </p:sp>
      <p:pic>
        <p:nvPicPr>
          <p:cNvPr id="24578" name="Рисунок 7" descr="8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5000625"/>
            <a:ext cx="13858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9"/>
          <p:cNvSpPr txBox="1">
            <a:spLocks noChangeArrowheads="1"/>
          </p:cNvSpPr>
          <p:nvPr/>
        </p:nvSpPr>
        <p:spPr bwMode="auto">
          <a:xfrm>
            <a:off x="6429375" y="5214938"/>
            <a:ext cx="24574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latin typeface="Calibri" pitchFamily="34" charset="0"/>
              </a:rPr>
              <a:t>Выход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052513"/>
            <a:ext cx="8964612" cy="6429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smtClean="0">
                <a:latin typeface="Arial" charset="0"/>
                <a:hlinkClick r:id="rId2" action="ppaction://hlinksldjump"/>
              </a:rPr>
              <a:t>Логопедические игры и упражнения</a:t>
            </a:r>
            <a:endParaRPr lang="ru-RU" sz="4000" smtClean="0">
              <a:latin typeface="Arial" charset="0"/>
              <a:hlinkClick r:id="rId3" action="ppaction://hlinksldjump"/>
            </a:endParaRPr>
          </a:p>
        </p:txBody>
      </p:sp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338263" y="2492375"/>
            <a:ext cx="6667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>
                <a:hlinkClick r:id="rId4" action="ppaction://hlinksldjump"/>
              </a:rPr>
              <a:t>Чистоговорки (Аудиофайл)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0" y="4005263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/>
              <a:t> </a:t>
            </a:r>
            <a:r>
              <a:rPr lang="ru-RU" sz="4000">
                <a:hlinkClick r:id="rId5" action="ppaction://hlinksldjump"/>
              </a:rPr>
              <a:t>Артикуляционная гимнастика</a:t>
            </a:r>
            <a:endParaRPr lang="ru-RU" sz="4000">
              <a:hlinkClick r:id="rId6" action="ppaction://hlinksldjump"/>
            </a:endParaRPr>
          </a:p>
          <a:p>
            <a:r>
              <a:rPr lang="ru-RU" sz="4000"/>
              <a:t>      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Содержимое 3" descr="post-11-1342581021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3175"/>
            <a:ext cx="9144000" cy="6861175"/>
          </a:xfrm>
        </p:spPr>
      </p:pic>
      <p:sp>
        <p:nvSpPr>
          <p:cNvPr id="11" name="Прямоугольник 10"/>
          <p:cNvSpPr/>
          <p:nvPr/>
        </p:nvSpPr>
        <p:spPr>
          <a:xfrm>
            <a:off x="92074" y="79375"/>
            <a:ext cx="4786315" cy="206210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Помоги бабочке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добраться до ромашек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Называй слог и нажимай на него</a:t>
            </a:r>
          </a:p>
        </p:txBody>
      </p:sp>
      <p:sp>
        <p:nvSpPr>
          <p:cNvPr id="13" name="Скругленный прямоугольник 12">
            <a:hlinkClick r:id="rId4" action="ppaction://hlinksldjump">
              <a:snd r:embed="rId5" name="click.wav"/>
            </a:hlinkClick>
          </p:cNvPr>
          <p:cNvSpPr/>
          <p:nvPr/>
        </p:nvSpPr>
        <p:spPr>
          <a:xfrm>
            <a:off x="5508625" y="3500438"/>
            <a:ext cx="936625" cy="1152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chemeClr val="hlink"/>
                </a:solidFill>
                <a:cs typeface="Arial" charset="0"/>
                <a:hlinkClick r:id="" action="ppaction://noaction">
                  <a:snd r:embed="rId5" name="click.wav"/>
                </a:hlinkClick>
              </a:rPr>
              <a:t>Л</a:t>
            </a:r>
          </a:p>
          <a:p>
            <a:pPr algn="ctr">
              <a:defRPr/>
            </a:pPr>
            <a:r>
              <a:rPr lang="ru-RU" sz="4800" dirty="0">
                <a:solidFill>
                  <a:schemeClr val="hlink"/>
                </a:solidFill>
                <a:cs typeface="Arial" charset="0"/>
              </a:rPr>
              <a:t>О</a:t>
            </a:r>
          </a:p>
        </p:txBody>
      </p:sp>
      <p:sp>
        <p:nvSpPr>
          <p:cNvPr id="16" name="Скругленный прямоугольник 15">
            <a:hlinkClick r:id="rId4" action="ppaction://hlinksldjump">
              <a:snd r:embed="rId5" name="click.wav"/>
            </a:hlinkClick>
          </p:cNvPr>
          <p:cNvSpPr/>
          <p:nvPr/>
        </p:nvSpPr>
        <p:spPr>
          <a:xfrm>
            <a:off x="4572000" y="3860800"/>
            <a:ext cx="914400" cy="1195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chemeClr val="hlink"/>
                </a:solidFill>
                <a:cs typeface="Arial" charset="0"/>
                <a:hlinkClick r:id="" action="ppaction://noaction">
                  <a:snd r:embed="rId5" name="click.wav"/>
                </a:hlinkClick>
              </a:rPr>
              <a:t>Л</a:t>
            </a:r>
          </a:p>
          <a:p>
            <a:pPr algn="ctr">
              <a:defRPr/>
            </a:pPr>
            <a:r>
              <a:rPr lang="ru-RU" sz="4800" dirty="0">
                <a:solidFill>
                  <a:schemeClr val="hlink"/>
                </a:solidFill>
                <a:cs typeface="Arial" charset="0"/>
              </a:rPr>
              <a:t>А</a:t>
            </a:r>
          </a:p>
        </p:txBody>
      </p:sp>
      <p:sp>
        <p:nvSpPr>
          <p:cNvPr id="17" name="Скругленный прямоугольник 16">
            <a:hlinkClick r:id="rId4" action="ppaction://hlinksldjump">
              <a:snd r:embed="rId5" name="click.wav"/>
            </a:hlinkClick>
          </p:cNvPr>
          <p:cNvSpPr/>
          <p:nvPr/>
        </p:nvSpPr>
        <p:spPr>
          <a:xfrm>
            <a:off x="3563938" y="4365625"/>
            <a:ext cx="1008062" cy="1150938"/>
          </a:xfrm>
          <a:prstGeom prst="roundRect">
            <a:avLst>
              <a:gd name="adj" fmla="val 89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rgbClr val="FFFFFF"/>
                </a:solidFill>
                <a:cs typeface="Arial" charset="0"/>
                <a:hlinkClick r:id="" action="ppaction://noaction">
                  <a:snd r:embed="rId5" name="click.wav"/>
                </a:hlinkClick>
              </a:rPr>
              <a:t>Л</a:t>
            </a:r>
          </a:p>
          <a:p>
            <a:pPr algn="ctr">
              <a:defRPr/>
            </a:pPr>
            <a:r>
              <a:rPr lang="ru-RU" sz="4800" dirty="0">
                <a:solidFill>
                  <a:srgbClr val="FFFFFF"/>
                </a:solidFill>
                <a:cs typeface="Arial" charset="0"/>
                <a:hlinkClick r:id="" action="ppaction://noaction">
                  <a:snd r:embed="rId5" name="click.wav"/>
                </a:hlinkClick>
              </a:rPr>
              <a:t>у</a:t>
            </a:r>
            <a:endParaRPr lang="ru-RU" sz="4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Скругленный прямоугольник 17">
            <a:hlinkClick r:id="rId4" action="ppaction://hlinksldjump" highlightClick="1">
              <a:snd r:embed="rId5" name="click.wav"/>
            </a:hlinkClick>
          </p:cNvPr>
          <p:cNvSpPr/>
          <p:nvPr/>
        </p:nvSpPr>
        <p:spPr>
          <a:xfrm>
            <a:off x="2555875" y="4797425"/>
            <a:ext cx="1001713" cy="11890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rgbClr val="FFFFFF"/>
                </a:solidFill>
                <a:cs typeface="Arial" charset="0"/>
                <a:hlinkClick r:id="" action="ppaction://noaction">
                  <a:snd r:embed="rId5" name="click.wav"/>
                </a:hlinkClick>
              </a:rPr>
              <a:t>Л</a:t>
            </a:r>
          </a:p>
          <a:p>
            <a:pPr algn="ctr">
              <a:defRPr/>
            </a:pPr>
            <a:r>
              <a:rPr lang="ru-RU" sz="4800" dirty="0">
                <a:solidFill>
                  <a:srgbClr val="FFFFFF"/>
                </a:solidFill>
                <a:cs typeface="Arial" charset="0"/>
                <a:hlinkClick r:id="" action="ppaction://noaction">
                  <a:snd r:embed="rId5" name="click.wav"/>
                </a:hlinkClick>
              </a:rPr>
              <a:t>я</a:t>
            </a:r>
            <a:endParaRPr lang="ru-RU" sz="48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6392" name="Рисунок 8" descr="9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72338" y="5516563"/>
            <a:ext cx="1871662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0" descr="614379c8e400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99075" y="-458788"/>
            <a:ext cx="3844925" cy="395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027988" y="4437063"/>
            <a:ext cx="90011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6218" fill="hold"/>
                                        <p:tgtEl>
                                          <p:spTgt spid="163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6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6"/>
                </p:tgtEl>
              </p:cMediaNode>
            </p:audio>
          </p:childTnLst>
        </p:cTn>
      </p:par>
    </p:tnLst>
    <p:bldLst>
      <p:bldP spid="163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Игра «Наоборот» – допиши слова, заменив букву «Р» на «Л» и наоборот</a:t>
            </a: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2143125" y="2214563"/>
            <a:ext cx="170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D0D0D"/>
                </a:solidFill>
                <a:latin typeface="Calibri" pitchFamily="34" charset="0"/>
              </a:rPr>
              <a:t>Л</a:t>
            </a:r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ожки</a:t>
            </a:r>
          </a:p>
        </p:txBody>
      </p:sp>
      <p:sp>
        <p:nvSpPr>
          <p:cNvPr id="17411" name="TextBox 7"/>
          <p:cNvSpPr txBox="1">
            <a:spLocks noChangeArrowheads="1"/>
          </p:cNvSpPr>
          <p:nvPr/>
        </p:nvSpPr>
        <p:spPr bwMode="auto">
          <a:xfrm>
            <a:off x="5651500" y="2133600"/>
            <a:ext cx="1820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…</a:t>
            </a:r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ожки</a:t>
            </a:r>
          </a:p>
        </p:txBody>
      </p:sp>
      <p:sp>
        <p:nvSpPr>
          <p:cNvPr id="17412" name="TextBox 13"/>
          <p:cNvSpPr txBox="1">
            <a:spLocks noChangeArrowheads="1"/>
          </p:cNvSpPr>
          <p:nvPr/>
        </p:nvSpPr>
        <p:spPr bwMode="auto">
          <a:xfrm>
            <a:off x="2124075" y="3644900"/>
            <a:ext cx="1765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Иг</a:t>
            </a:r>
            <a:r>
              <a:rPr lang="ru-RU" sz="4000">
                <a:solidFill>
                  <a:srgbClr val="0D0D0D"/>
                </a:solidFill>
                <a:latin typeface="Calibri" pitchFamily="34" charset="0"/>
              </a:rPr>
              <a:t>л</a:t>
            </a:r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а</a:t>
            </a:r>
          </a:p>
          <a:p>
            <a:endParaRPr lang="ru-RU" sz="4000">
              <a:solidFill>
                <a:schemeClr val="folHlink"/>
              </a:solidFill>
              <a:latin typeface="Calibri" pitchFamily="34" charset="0"/>
            </a:endParaRPr>
          </a:p>
        </p:txBody>
      </p:sp>
      <p:sp>
        <p:nvSpPr>
          <p:cNvPr id="17413" name="TextBox 15"/>
          <p:cNvSpPr txBox="1">
            <a:spLocks noChangeArrowheads="1"/>
          </p:cNvSpPr>
          <p:nvPr/>
        </p:nvSpPr>
        <p:spPr bwMode="auto">
          <a:xfrm>
            <a:off x="5500688" y="3786188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Иг</a:t>
            </a:r>
            <a:r>
              <a:rPr lang="ru-RU" sz="4000">
                <a:latin typeface="Calibri" pitchFamily="34" charset="0"/>
              </a:rPr>
              <a:t>…</a:t>
            </a:r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7414" name="TextBox 17"/>
          <p:cNvSpPr txBox="1">
            <a:spLocks noChangeArrowheads="1"/>
          </p:cNvSpPr>
          <p:nvPr/>
        </p:nvSpPr>
        <p:spPr bwMode="auto">
          <a:xfrm>
            <a:off x="2195513" y="5300663"/>
            <a:ext cx="13350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К</a:t>
            </a:r>
            <a:r>
              <a:rPr lang="ru-RU" sz="4000">
                <a:solidFill>
                  <a:srgbClr val="0D0D0D"/>
                </a:solidFill>
                <a:latin typeface="Calibri" pitchFamily="34" charset="0"/>
              </a:rPr>
              <a:t>р</a:t>
            </a:r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аб</a:t>
            </a:r>
            <a:endParaRPr lang="ru-RU" sz="4000">
              <a:solidFill>
                <a:schemeClr val="folHlink"/>
              </a:solidFill>
            </a:endParaRPr>
          </a:p>
          <a:p>
            <a:endParaRPr lang="ru-RU" sz="4000">
              <a:solidFill>
                <a:schemeClr val="folHlink"/>
              </a:solidFill>
              <a:latin typeface="Calibri" pitchFamily="34" charset="0"/>
            </a:endParaRPr>
          </a:p>
        </p:txBody>
      </p:sp>
      <p:pic>
        <p:nvPicPr>
          <p:cNvPr id="17415" name="Рисунок 18" descr="kch007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868863"/>
            <a:ext cx="1214437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TextBox 19"/>
          <p:cNvSpPr txBox="1">
            <a:spLocks noChangeArrowheads="1"/>
          </p:cNvSpPr>
          <p:nvPr/>
        </p:nvSpPr>
        <p:spPr bwMode="auto">
          <a:xfrm>
            <a:off x="5643563" y="5286375"/>
            <a:ext cx="1039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Calibri" pitchFamily="34" charset="0"/>
              </a:rPr>
              <a:t>…</a:t>
            </a:r>
            <a:r>
              <a:rPr lang="ru-RU" sz="4000">
                <a:solidFill>
                  <a:schemeClr val="folHlink"/>
                </a:solidFill>
                <a:latin typeface="Calibri" pitchFamily="34" charset="0"/>
              </a:rPr>
              <a:t>ак</a:t>
            </a:r>
          </a:p>
        </p:txBody>
      </p:sp>
      <p:pic>
        <p:nvPicPr>
          <p:cNvPr id="17417" name="Рисунок 20" descr="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72338" y="5516563"/>
            <a:ext cx="1871662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6" descr="hello_html_m60547d7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3213100"/>
            <a:ext cx="1512887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7" descr="iGD7CBKS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67175" y="3429000"/>
            <a:ext cx="1284288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8" descr="foto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750" y="1773238"/>
            <a:ext cx="1512888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9" descr="6809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0200" y="1844675"/>
            <a:ext cx="12255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20" descr="krab-animatsionnaya-kartinka-0013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3850" y="4868863"/>
            <a:ext cx="19431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8316913" y="260350"/>
            <a:ext cx="457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668" fill="hold"/>
                                        <p:tgtEl>
                                          <p:spTgt spid="174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4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4"/>
                </p:tgtEl>
              </p:cMediaNode>
            </p:audio>
          </p:childTnLst>
        </p:cTn>
      </p:par>
    </p:tnLst>
    <p:bldLst>
      <p:bldP spid="174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Выбери те предметы, в названии которых есть буква «Р»</a:t>
            </a:r>
          </a:p>
        </p:txBody>
      </p:sp>
      <p:pic>
        <p:nvPicPr>
          <p:cNvPr id="18434" name="Рисунок 9" descr="9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6938" y="5589588"/>
            <a:ext cx="1871662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1" descr="kak_narisovat_morogennoe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1844675"/>
            <a:ext cx="2376487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7" descr="9060317_c5564470b70ec0def0ef75e29f9777af_8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40767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8" descr="60bb3ebe106e18d65cfa9e76bebafc33_i-228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71550" y="4508500"/>
            <a:ext cx="1866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9" descr="anime-koshki-1050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67175" y="1987550"/>
            <a:ext cx="158591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0" descr="sm_full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56325" y="1989138"/>
            <a:ext cx="273685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21" descr="book%20(71)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67400" y="4221163"/>
            <a:ext cx="23749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885113" y="90805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238" fill="hold"/>
                                        <p:tgtEl>
                                          <p:spTgt spid="18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2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2"/>
                </p:tgtEl>
              </p:cMediaNode>
            </p:audio>
          </p:childTnLst>
        </p:cTn>
      </p:par>
    </p:tnLst>
    <p:bldLst>
      <p:bldP spid="184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hlink"/>
                </a:solidFill>
              </a:rPr>
              <a:t>Прочитай правильно скороговорки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 b="1" smtClean="0">
                <a:solidFill>
                  <a:srgbClr val="FF0066"/>
                </a:solidFill>
              </a:rPr>
              <a:t>Хит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ая со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ока 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solidFill>
                  <a:srgbClr val="FF0066"/>
                </a:solidFill>
              </a:rPr>
              <a:t>Хит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ую со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оку поймать мо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ока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solidFill>
                  <a:srgbClr val="FF0066"/>
                </a:solidFill>
              </a:rPr>
              <a:t>А со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ок со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ок - со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ок мо</a:t>
            </a:r>
            <a:r>
              <a:rPr lang="ru-RU" sz="2800" b="1" smtClean="0">
                <a:solidFill>
                  <a:schemeClr val="hlink"/>
                </a:solidFill>
              </a:rPr>
              <a:t>р</a:t>
            </a:r>
            <a:r>
              <a:rPr lang="ru-RU" sz="2800" b="1" smtClean="0">
                <a:solidFill>
                  <a:srgbClr val="FF0066"/>
                </a:solidFill>
              </a:rPr>
              <a:t>ок.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8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bg1"/>
                </a:solidFill>
              </a:rPr>
              <a:t>				</a:t>
            </a:r>
            <a:r>
              <a:rPr lang="ru-RU" sz="2800" b="1" smtClean="0">
                <a:solidFill>
                  <a:srgbClr val="FF0066"/>
                </a:solidFill>
              </a:rPr>
              <a:t>Я хрюхрю</a:t>
            </a:r>
            <a:r>
              <a:rPr lang="ru-RU" sz="2800" b="1" smtClean="0">
                <a:solidFill>
                  <a:schemeClr val="hlink"/>
                </a:solidFill>
              </a:rPr>
              <a:t>ш</a:t>
            </a:r>
            <a:r>
              <a:rPr lang="ru-RU" sz="2800" b="1" smtClean="0">
                <a:solidFill>
                  <a:srgbClr val="FF0066"/>
                </a:solidFill>
              </a:rPr>
              <a:t>ка, я хрюхрю</a:t>
            </a:r>
            <a:r>
              <a:rPr lang="ru-RU" sz="2800" b="1" smtClean="0">
                <a:solidFill>
                  <a:schemeClr val="hlink"/>
                </a:solidFill>
              </a:rPr>
              <a:t>ш</a:t>
            </a:r>
            <a:r>
              <a:rPr lang="ru-RU" sz="2800" b="1" smtClean="0">
                <a:solidFill>
                  <a:srgbClr val="FF0066"/>
                </a:solidFill>
              </a:rPr>
              <a:t>ка, </a:t>
            </a:r>
            <a:br>
              <a:rPr lang="ru-RU" sz="2800" b="1" smtClean="0">
                <a:solidFill>
                  <a:srgbClr val="FF0066"/>
                </a:solidFill>
              </a:rPr>
            </a:br>
            <a:r>
              <a:rPr lang="ru-RU" sz="2800" b="1" smtClean="0">
                <a:solidFill>
                  <a:srgbClr val="FF0066"/>
                </a:solidFill>
              </a:rPr>
              <a:t>                              Я купаю в лу</a:t>
            </a:r>
            <a:r>
              <a:rPr lang="ru-RU" sz="2800" b="1" smtClean="0">
                <a:solidFill>
                  <a:schemeClr val="hlink"/>
                </a:solidFill>
              </a:rPr>
              <a:t>ж</a:t>
            </a:r>
            <a:r>
              <a:rPr lang="ru-RU" sz="2800" b="1" smtClean="0">
                <a:solidFill>
                  <a:srgbClr val="FF0066"/>
                </a:solidFill>
              </a:rPr>
              <a:t>е брю</a:t>
            </a:r>
            <a:r>
              <a:rPr lang="ru-RU" sz="2800" b="1" smtClean="0">
                <a:solidFill>
                  <a:schemeClr val="hlink"/>
                </a:solidFill>
              </a:rPr>
              <a:t>ш</a:t>
            </a:r>
            <a:r>
              <a:rPr lang="ru-RU" sz="2800" b="1" smtClean="0">
                <a:solidFill>
                  <a:srgbClr val="FF0066"/>
                </a:solidFill>
              </a:rPr>
              <a:t>ко. </a:t>
            </a:r>
            <a:br>
              <a:rPr lang="ru-RU" sz="2800" b="1" smtClean="0">
                <a:solidFill>
                  <a:srgbClr val="FF0066"/>
                </a:solidFill>
              </a:rPr>
            </a:br>
            <a:r>
              <a:rPr lang="ru-RU" sz="2800" b="1" smtClean="0">
                <a:solidFill>
                  <a:srgbClr val="FF0066"/>
                </a:solidFill>
              </a:rPr>
              <a:t>                              Для чего ходить под ду</a:t>
            </a:r>
            <a:r>
              <a:rPr lang="ru-RU" sz="2800" b="1" smtClean="0">
                <a:solidFill>
                  <a:schemeClr val="hlink"/>
                </a:solidFill>
              </a:rPr>
              <a:t>ш</a:t>
            </a:r>
            <a:r>
              <a:rPr lang="ru-RU" sz="2800" b="1" smtClean="0">
                <a:solidFill>
                  <a:srgbClr val="FF0066"/>
                </a:solidFill>
              </a:rPr>
              <a:t>, </a:t>
            </a:r>
            <a:br>
              <a:rPr lang="ru-RU" sz="2800" b="1" smtClean="0">
                <a:solidFill>
                  <a:srgbClr val="FF0066"/>
                </a:solidFill>
              </a:rPr>
            </a:br>
            <a:r>
              <a:rPr lang="ru-RU" sz="2800" b="1" smtClean="0">
                <a:solidFill>
                  <a:srgbClr val="FF0066"/>
                </a:solidFill>
              </a:rPr>
              <a:t>                              Раз на свете столько лу</a:t>
            </a:r>
            <a:r>
              <a:rPr lang="ru-RU" sz="2800" b="1" smtClean="0">
                <a:solidFill>
                  <a:schemeClr val="hlink"/>
                </a:solidFill>
              </a:rPr>
              <a:t>ж</a:t>
            </a:r>
            <a:r>
              <a:rPr lang="ru-RU" sz="2800" b="1" smtClean="0">
                <a:solidFill>
                  <a:srgbClr val="FF0066"/>
                </a:solidFill>
              </a:rPr>
              <a:t>.</a:t>
            </a:r>
            <a:r>
              <a:rPr lang="ru-RU" smtClean="0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19459" name="Рисунок 7" descr="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58050" y="5535613"/>
            <a:ext cx="1871663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Ворон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1863" y="1125538"/>
            <a:ext cx="2887662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8526663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3644900"/>
            <a:ext cx="2879725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276600" y="1412875"/>
            <a:ext cx="5207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740650" y="4292600"/>
            <a:ext cx="576263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238" fill="hold"/>
                                        <p:tgtEl>
                                          <p:spTgt spid="194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3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3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2138" fill="hold"/>
                                        <p:tgtEl>
                                          <p:spTgt spid="194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4"/>
                </p:tgtEl>
              </p:cMediaNode>
            </p:audio>
          </p:childTnLst>
        </p:cTn>
      </p:par>
    </p:tnLst>
    <p:bldLst>
      <p:bldP spid="19457" grpId="0"/>
      <p:bldP spid="1945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hlink"/>
                </a:solidFill>
              </a:rPr>
              <a:t>Чистоговорки</a:t>
            </a:r>
          </a:p>
        </p:txBody>
      </p:sp>
      <p:pic>
        <p:nvPicPr>
          <p:cNvPr id="20482" name="Рисунок 4" descr="9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2338" y="5516563"/>
            <a:ext cx="1871662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0" descr="645128_100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436562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667625" y="549275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447675" y="1524000"/>
            <a:ext cx="59467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/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а-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а-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а – вот пи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а.</a:t>
            </a:r>
            <a:br>
              <a:rPr lang="ru-RU" sz="2800">
                <a:solidFill>
                  <a:srgbClr val="FF0066"/>
                </a:solidFill>
              </a:rPr>
            </a:b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ой-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ой-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ой – пи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им мы пи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ой.</a:t>
            </a:r>
            <a:br>
              <a:rPr lang="ru-RU" sz="2800">
                <a:solidFill>
                  <a:srgbClr val="FF0066"/>
                </a:solidFill>
              </a:rPr>
            </a:b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ы-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ы-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ы – вот нет пи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ы.</a:t>
            </a:r>
            <a:br>
              <a:rPr lang="ru-RU" sz="2800">
                <a:solidFill>
                  <a:srgbClr val="FF0066"/>
                </a:solidFill>
              </a:rPr>
            </a:b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 – слома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и пи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у.</a:t>
            </a:r>
            <a:br>
              <a:rPr lang="ru-RU" sz="2800">
                <a:solidFill>
                  <a:srgbClr val="FF0066"/>
                </a:solidFill>
              </a:rPr>
            </a:b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у-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 – купи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и новую пи</a:t>
            </a:r>
            <a:r>
              <a:rPr lang="ru-RU" sz="2800"/>
              <a:t>л</a:t>
            </a:r>
            <a:r>
              <a:rPr lang="ru-RU" sz="2800">
                <a:solidFill>
                  <a:srgbClr val="FF0066"/>
                </a:solidFill>
              </a:rPr>
              <a:t>у.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5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078" fill="hold"/>
                                        <p:tgtEl>
                                          <p:spTgt spid="225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5"/>
                </p:tgtEl>
              </p:cMediaNode>
            </p:audio>
          </p:childTnLst>
        </p:cTn>
      </p:par>
    </p:tnLst>
    <p:bldLst>
      <p:bldP spid="225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7" descr="8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4929188"/>
            <a:ext cx="13858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08600" y="233363"/>
            <a:ext cx="665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8" descr="Acorns-8363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908050"/>
            <a:ext cx="2519362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158750" y="568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395288" y="1125538"/>
            <a:ext cx="4756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0066"/>
                </a:solidFill>
              </a:rPr>
              <a:t>На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>
                <a:solidFill>
                  <a:srgbClr val="FF0066"/>
                </a:solidFill>
              </a:rPr>
              <a:t>дубочке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елудь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дет</a:t>
            </a:r>
            <a:r>
              <a:rPr lang="ru-RU" sz="2800">
                <a:solidFill>
                  <a:srgbClr val="FF0066"/>
                </a:solidFill>
              </a:rPr>
              <a:t>. </a:t>
            </a:r>
          </a:p>
          <a:p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дет</a:t>
            </a:r>
            <a:r>
              <a:rPr lang="ru-RU" sz="2800">
                <a:solidFill>
                  <a:srgbClr val="FF0066"/>
                </a:solidFill>
              </a:rPr>
              <a:t>, </a:t>
            </a:r>
            <a:r>
              <a:rPr lang="ru-RU" sz="2800" b="1">
                <a:solidFill>
                  <a:srgbClr val="FF0066"/>
                </a:solidFill>
              </a:rPr>
              <a:t>когда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е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>
                <a:solidFill>
                  <a:srgbClr val="FF0066"/>
                </a:solidFill>
              </a:rPr>
              <a:t>упадет</a:t>
            </a:r>
            <a:r>
              <a:rPr lang="ru-RU" sz="2800">
                <a:solidFill>
                  <a:srgbClr val="FF0066"/>
                </a:solidFill>
              </a:rPr>
              <a:t>.</a:t>
            </a:r>
          </a:p>
          <a:p>
            <a:r>
              <a:rPr lang="ru-RU" sz="2800" b="1">
                <a:solidFill>
                  <a:srgbClr val="FF0066"/>
                </a:solidFill>
              </a:rPr>
              <a:t>Рядом</a:t>
            </a:r>
            <a:r>
              <a:rPr lang="ru-RU" sz="2800"/>
              <a:t> </a:t>
            </a:r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елудь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>
                <a:solidFill>
                  <a:srgbClr val="FF0066"/>
                </a:solidFill>
              </a:rPr>
              <a:t>помоло</a:t>
            </a:r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е</a:t>
            </a:r>
            <a:r>
              <a:rPr lang="ru-RU" sz="2800">
                <a:solidFill>
                  <a:srgbClr val="FF0066"/>
                </a:solidFill>
              </a:rPr>
              <a:t>,</a:t>
            </a:r>
          </a:p>
          <a:p>
            <a:r>
              <a:rPr lang="ru-RU" sz="2800" b="1">
                <a:solidFill>
                  <a:srgbClr val="FF0066"/>
                </a:solidFill>
              </a:rPr>
              <a:t>Упадет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>
                <a:solidFill>
                  <a:srgbClr val="FF0066"/>
                </a:solidFill>
              </a:rPr>
              <a:t>попоз</a:t>
            </a:r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е</a:t>
            </a:r>
            <a:r>
              <a:rPr lang="ru-RU" sz="2800">
                <a:solidFill>
                  <a:srgbClr val="FF0066"/>
                </a:solidFill>
              </a:rPr>
              <a:t> </a:t>
            </a:r>
            <a:r>
              <a:rPr lang="ru-RU" sz="2800" b="1">
                <a:solidFill>
                  <a:srgbClr val="FF0066"/>
                </a:solidFill>
              </a:rPr>
              <a:t>то</a:t>
            </a:r>
            <a:r>
              <a:rPr lang="ru-RU" sz="2800" b="1"/>
              <a:t>ж</a:t>
            </a:r>
            <a:r>
              <a:rPr lang="ru-RU" sz="2800" b="1">
                <a:solidFill>
                  <a:srgbClr val="FF0066"/>
                </a:solidFill>
              </a:rPr>
              <a:t>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8" fill="hold"/>
                                        <p:tgtEl>
                                          <p:spTgt spid="235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7388" y="301625"/>
            <a:ext cx="7958137" cy="98583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hlink"/>
                </a:solidFill>
              </a:rPr>
              <a:t>Артикуляционная</a:t>
            </a:r>
            <a:r>
              <a:rPr lang="ru-RU" b="1" smtClean="0">
                <a:solidFill>
                  <a:schemeClr val="bg1"/>
                </a:solidFill>
              </a:rPr>
              <a:t> </a:t>
            </a:r>
            <a:r>
              <a:rPr lang="ru-RU" b="1" smtClean="0">
                <a:solidFill>
                  <a:schemeClr val="hlink"/>
                </a:solidFill>
              </a:rPr>
              <a:t>гимнастика</a:t>
            </a:r>
          </a:p>
        </p:txBody>
      </p:sp>
      <p:sp>
        <p:nvSpPr>
          <p:cNvPr id="20482" name="Содержимое 4"/>
          <p:cNvSpPr>
            <a:spLocks noGrp="1"/>
          </p:cNvSpPr>
          <p:nvPr>
            <p:ph idx="4294967295"/>
          </p:nvPr>
        </p:nvSpPr>
        <p:spPr>
          <a:xfrm>
            <a:off x="2916238" y="1484313"/>
            <a:ext cx="35433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	</a:t>
            </a:r>
            <a:r>
              <a:rPr lang="ru-RU" sz="2800" smtClean="0">
                <a:solidFill>
                  <a:schemeClr val="bg1"/>
                </a:solidFill>
              </a:rPr>
              <a:t>	</a:t>
            </a:r>
            <a:r>
              <a:rPr lang="ru-RU" smtClean="0">
                <a:solidFill>
                  <a:schemeClr val="hlink"/>
                </a:solidFill>
              </a:rPr>
              <a:t>«Дудочка»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FF0066"/>
                </a:solidFill>
              </a:rPr>
              <a:t>с напряжением вытянуть вперед губы (зубы сомкнуты)</a:t>
            </a:r>
          </a:p>
          <a:p>
            <a:pPr eaLnBrk="1" hangingPunct="1"/>
            <a:endParaRPr lang="ru-RU" smtClean="0">
              <a:solidFill>
                <a:srgbClr val="FF0066"/>
              </a:solidFill>
            </a:endParaRPr>
          </a:p>
        </p:txBody>
      </p:sp>
      <p:pic>
        <p:nvPicPr>
          <p:cNvPr id="22531" name="Рисунок 8" descr="9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2338" y="5516563"/>
            <a:ext cx="1871662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 descr="Рисунок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1628775"/>
            <a:ext cx="241141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 descr="00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2205038"/>
            <a:ext cx="32035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39750" y="429260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0968" fill="hold"/>
                                        <p:tgtEl>
                                          <p:spTgt spid="20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8"/>
                </p:tgtEl>
              </p:cMediaNode>
            </p:audio>
          </p:childTnLst>
        </p:cTn>
      </p:par>
    </p:tnLst>
    <p:bldLst>
      <p:bldP spid="20481" grpId="0"/>
      <p:bldP spid="20482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157</Words>
  <Application>Microsoft Office PowerPoint</Application>
  <PresentationFormat>Экран (4:3)</PresentationFormat>
  <Paragraphs>45</Paragraphs>
  <Slides>11</Slides>
  <Notes>0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Arial Unicode MS</vt:lpstr>
      <vt:lpstr>Тема Office</vt:lpstr>
      <vt:lpstr>Использование игровых приемов на логопедических занятиях по автоматизации звука” для обучения детей с дефектным произношением звуков </vt:lpstr>
      <vt:lpstr>Слайд 2</vt:lpstr>
      <vt:lpstr>Слайд 3</vt:lpstr>
      <vt:lpstr>Игра «Наоборот» – допиши слова, заменив букву «Р» на «Л» и наоборот</vt:lpstr>
      <vt:lpstr>Выбери те предметы, в названии которых есть буква «Р»</vt:lpstr>
      <vt:lpstr>Прочитай правильно скороговорки</vt:lpstr>
      <vt:lpstr>Чистоговорки</vt:lpstr>
      <vt:lpstr>Слайд 8</vt:lpstr>
      <vt:lpstr>Артикуляционная гимнастика</vt:lpstr>
      <vt:lpstr>Слайд 10</vt:lpstr>
      <vt:lpstr>Молодец!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AUGENBERG</dc:creator>
  <cp:lastModifiedBy>Admin</cp:lastModifiedBy>
  <cp:revision>91</cp:revision>
  <dcterms:created xsi:type="dcterms:W3CDTF">2016-04-22T15:56:31Z</dcterms:created>
  <dcterms:modified xsi:type="dcterms:W3CDTF">2017-06-01T10:05:18Z</dcterms:modified>
</cp:coreProperties>
</file>