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9FEA0-3BEA-47DC-99FB-9E134D4CDA9F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4202C-66D1-4576-AF77-965F3059D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3;&#1072;&#1073;&#1072;%207%20&#1079;&#1074;&#1091;&#1082;\20170512_012238.mp4" TargetMode="External"/><Relationship Id="rId6" Type="http://schemas.openxmlformats.org/officeDocument/2006/relationships/image" Target="../media/image29.png"/><Relationship Id="rId5" Type="http://schemas.openxmlformats.org/officeDocument/2006/relationships/audio" Target="../media/audio1.wav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3;&#1072;&#1073;&#1072;%207%20&#1079;&#1074;&#1091;&#1082;\&#1043;&#1086;&#1083;&#1086;&#1089;%20020_sd.m4a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.jpeg"/><Relationship Id="rId7" Type="http://schemas.openxmlformats.org/officeDocument/2006/relationships/image" Target="../media/image7.gif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3;&#1072;&#1073;&#1072;%207%20&#1079;&#1074;&#1091;&#1082;\&#1048;&#1075;&#1088;&#1099;%20&#1083;&#1086;&#1075;&#1086;&#1087;&#1077;&#1076;.m4a" TargetMode="External"/><Relationship Id="rId6" Type="http://schemas.openxmlformats.org/officeDocument/2006/relationships/image" Target="../media/image6.gif"/><Relationship Id="rId11" Type="http://schemas.openxmlformats.org/officeDocument/2006/relationships/slide" Target="slide2.xml"/><Relationship Id="rId5" Type="http://schemas.openxmlformats.org/officeDocument/2006/relationships/image" Target="../media/image5.gif"/><Relationship Id="rId10" Type="http://schemas.openxmlformats.org/officeDocument/2006/relationships/audio" Target="../media/audio1.wav"/><Relationship Id="rId4" Type="http://schemas.openxmlformats.org/officeDocument/2006/relationships/image" Target="../media/image4.pn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audio" Target="../media/audio1.wav"/><Relationship Id="rId3" Type="http://schemas.openxmlformats.org/officeDocument/2006/relationships/audio" Target="file:///E:\&#1083;&#1072;&#1073;&#1072;%207%20&#1079;&#1074;&#1091;&#1082;\&#1043;&#1086;&#1083;&#1086;&#1089;%20007_sd.m4a" TargetMode="External"/><Relationship Id="rId7" Type="http://schemas.openxmlformats.org/officeDocument/2006/relationships/image" Target="../media/image10.gif"/><Relationship Id="rId12" Type="http://schemas.openxmlformats.org/officeDocument/2006/relationships/slide" Target="slide4.xml"/><Relationship Id="rId2" Type="http://schemas.openxmlformats.org/officeDocument/2006/relationships/audio" Target="file:///E:\&#1083;&#1072;&#1073;&#1072;%207%20&#1079;&#1074;&#1091;&#1082;\&#1043;&#1086;&#1083;&#1086;&#1089;%20006_sd.m4a" TargetMode="External"/><Relationship Id="rId1" Type="http://schemas.openxmlformats.org/officeDocument/2006/relationships/audio" Target="file:///E:\&#1083;&#1072;&#1073;&#1072;%207%20&#1079;&#1074;&#1091;&#1082;\&#1043;&#1086;&#1083;&#1086;&#1089;%20005_sd.m4a" TargetMode="External"/><Relationship Id="rId6" Type="http://schemas.openxmlformats.org/officeDocument/2006/relationships/image" Target="../media/image1.jpeg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.gif"/><Relationship Id="rId4" Type="http://schemas.openxmlformats.org/officeDocument/2006/relationships/audio" Target="file:///E:\&#1083;&#1072;&#1073;&#1072;%207%20&#1079;&#1074;&#1091;&#1082;\&#1055;&#1088;&#1077;&#1076;&#1083;&#1086;&#1078;.m4a" TargetMode="External"/><Relationship Id="rId9" Type="http://schemas.openxmlformats.org/officeDocument/2006/relationships/image" Target="../media/image12.gif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file:///E:\&#1083;&#1072;&#1073;&#1072;%207%20&#1079;&#1074;&#1091;&#1082;\&#1057;&#1074;&#1103;&#1079;&#1085;&#1086;&#1081;%20&#1088;&#1077;&#1095;&#1080;.m4a" TargetMode="External"/><Relationship Id="rId1" Type="http://schemas.openxmlformats.org/officeDocument/2006/relationships/audio" Target="file:///E:\&#1083;&#1072;&#1073;&#1072;%207%20&#1079;&#1074;&#1091;&#1082;\&#1043;&#1086;&#1083;&#1086;&#1089;%20009_sd.m4a" TargetMode="Externa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10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audio" Target="file:///E:\&#1083;&#1072;&#1073;&#1072;%207%20&#1079;&#1074;&#1091;&#1082;\&#1043;&#1086;&#1083;&#1086;&#1089;%20012_sd.m4a" TargetMode="External"/><Relationship Id="rId7" Type="http://schemas.openxmlformats.org/officeDocument/2006/relationships/image" Target="../media/image18.jpeg"/><Relationship Id="rId2" Type="http://schemas.openxmlformats.org/officeDocument/2006/relationships/audio" Target="file:///E:\&#1083;&#1072;&#1073;&#1072;%207%20&#1079;&#1074;&#1091;&#1082;\&#1043;&#1086;&#1083;&#1086;&#1089;%20011_sd.m4a" TargetMode="External"/><Relationship Id="rId1" Type="http://schemas.openxmlformats.org/officeDocument/2006/relationships/audio" Target="file:///E:\&#1083;&#1072;&#1073;&#1072;%207%20&#1079;&#1074;&#1091;&#1082;\&#1043;&#1086;&#1083;&#1086;&#1089;%20010_sd.m4a" TargetMode="External"/><Relationship Id="rId6" Type="http://schemas.openxmlformats.org/officeDocument/2006/relationships/image" Target="../media/image17.png"/><Relationship Id="rId11" Type="http://schemas.openxmlformats.org/officeDocument/2006/relationships/audio" Target="../media/audio1.wav"/><Relationship Id="rId5" Type="http://schemas.openxmlformats.org/officeDocument/2006/relationships/image" Target="../media/image1.jpeg"/><Relationship Id="rId10" Type="http://schemas.openxmlformats.org/officeDocument/2006/relationships/slide" Target="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gif"/><Relationship Id="rId2" Type="http://schemas.openxmlformats.org/officeDocument/2006/relationships/audio" Target="file:///E:\&#1083;&#1072;&#1073;&#1072;%207%20&#1079;&#1074;&#1091;&#1082;\&#1063;&#1091;&#1076;&#1085;&#1086;&#1077;%20&#1101;&#1093;&#1086;.m4a" TargetMode="External"/><Relationship Id="rId1" Type="http://schemas.openxmlformats.org/officeDocument/2006/relationships/audio" Target="file:///E:\&#1083;&#1072;&#1073;&#1072;%207%20&#1079;&#1074;&#1091;&#1082;\&#1043;&#1086;&#1083;&#1086;&#1089;%20014_sd.m4a" TargetMode="External"/><Relationship Id="rId6" Type="http://schemas.openxmlformats.org/officeDocument/2006/relationships/image" Target="../media/image19.gif"/><Relationship Id="rId5" Type="http://schemas.openxmlformats.org/officeDocument/2006/relationships/image" Target="../media/image5.gif"/><Relationship Id="rId10" Type="http://schemas.openxmlformats.org/officeDocument/2006/relationships/audio" Target="../media/audio1.wav"/><Relationship Id="rId4" Type="http://schemas.openxmlformats.org/officeDocument/2006/relationships/image" Target="../media/image1.jpe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file:///E:\&#1083;&#1072;&#1073;&#1072;%207%20&#1079;&#1074;&#1091;&#1082;\&#1048;&#1075;&#1088;&#1086;&#1074;&#1072;&#1103;%20&#1092;&#1086;&#1088;&#1084;&#1072;.m4a" TargetMode="External"/><Relationship Id="rId1" Type="http://schemas.openxmlformats.org/officeDocument/2006/relationships/audio" Target="file:///E:\&#1083;&#1072;&#1073;&#1072;%207%20&#1079;&#1074;&#1091;&#1082;\&#1043;&#1086;&#1083;&#1086;&#1089;%20016_sd.m4a" TargetMode="Externa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1.jpeg"/><Relationship Id="rId9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gif"/><Relationship Id="rId2" Type="http://schemas.openxmlformats.org/officeDocument/2006/relationships/audio" Target="file:///E:\&#1083;&#1072;&#1073;&#1072;%207%20&#1079;&#1074;&#1091;&#1082;\&#1063;&#1080;&#1089;&#1090;&#1086;&#1075;&#1086;&#1074;&#1083;&#1088;&#1072;&#1072;.m4a" TargetMode="External"/><Relationship Id="rId1" Type="http://schemas.openxmlformats.org/officeDocument/2006/relationships/audio" Target="file:///E:\&#1083;&#1072;&#1073;&#1072;%207%20&#1079;&#1074;&#1091;&#1082;\&#1050;&#1088;&#1086;&#1090;%20&#1095;&#1084;&#1089;&#1090;&#1086;&#1075;&#1086;&#1074;&#1086;&#1088;&#1082;&#1072;.m4a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3.gif"/><Relationship Id="rId10" Type="http://schemas.openxmlformats.org/officeDocument/2006/relationships/audio" Target="../media/audio1.wav"/><Relationship Id="rId4" Type="http://schemas.openxmlformats.org/officeDocument/2006/relationships/image" Target="../media/image1.jpeg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13" Type="http://schemas.openxmlformats.org/officeDocument/2006/relationships/audio" Target="../media/audio1.wav"/><Relationship Id="rId3" Type="http://schemas.openxmlformats.org/officeDocument/2006/relationships/audio" Target="file:///E:\&#1083;&#1072;&#1073;&#1072;%207%20&#1079;&#1074;&#1091;&#1082;\&#1057;&#1082;&#1086;&#1088;&#1086;&#1075;&#1086;&#1074;&#1086;&#1088;&#1082;&#1080;.m4a" TargetMode="External"/><Relationship Id="rId7" Type="http://schemas.openxmlformats.org/officeDocument/2006/relationships/image" Target="../media/image26.png"/><Relationship Id="rId12" Type="http://schemas.openxmlformats.org/officeDocument/2006/relationships/slide" Target="slide10.xml"/><Relationship Id="rId2" Type="http://schemas.openxmlformats.org/officeDocument/2006/relationships/audio" Target="file:///E:\&#1083;&#1072;&#1073;&#1072;%207%20&#1079;&#1074;&#1091;&#1082;\&#1043;&#1086;&#1083;&#1086;&#1089;%20019_sd.m4a" TargetMode="External"/><Relationship Id="rId1" Type="http://schemas.openxmlformats.org/officeDocument/2006/relationships/audio" Target="file:///E:\&#1083;&#1072;&#1073;&#1072;%207%20&#1079;&#1074;&#1091;&#1082;\&#1043;&#1086;&#1083;&#1086;&#1089;%20018_sd.m4a" TargetMode="External"/><Relationship Id="rId6" Type="http://schemas.openxmlformats.org/officeDocument/2006/relationships/image" Target="../media/image25.png"/><Relationship Id="rId11" Type="http://schemas.openxmlformats.org/officeDocument/2006/relationships/image" Target="../media/image9.png"/><Relationship Id="rId5" Type="http://schemas.openxmlformats.org/officeDocument/2006/relationships/image" Target="../media/image1.jpeg"/><Relationship Id="rId10" Type="http://schemas.openxmlformats.org/officeDocument/2006/relationships/image" Target="../media/image2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714356"/>
            <a:ext cx="7786742" cy="5357850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игровых приемов на логопедических занятиях по автоматизации звука для обучения детей с дефектным произношением звуков</a:t>
            </a: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Разработала: Килимбаева К.Р.</a:t>
            </a:r>
          </a:p>
        </p:txBody>
      </p:sp>
      <p:pic>
        <p:nvPicPr>
          <p:cNvPr id="4" name="Рисунок 3" descr="0_85bad_541d5b90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857760"/>
            <a:ext cx="1362075" cy="1362075"/>
          </a:xfrm>
          <a:prstGeom prst="rect">
            <a:avLst/>
          </a:prstGeom>
        </p:spPr>
      </p:pic>
      <p:pic>
        <p:nvPicPr>
          <p:cNvPr id="5" name="Рисунок 4" descr="0_85bad_541d5b90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6" y="4643446"/>
            <a:ext cx="1362075" cy="1362075"/>
          </a:xfrm>
          <a:prstGeom prst="rect">
            <a:avLst/>
          </a:prstGeom>
        </p:spPr>
      </p:pic>
      <p:pic>
        <p:nvPicPr>
          <p:cNvPr id="7" name="Рисунок 6" descr="1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214290"/>
            <a:ext cx="1199461" cy="1250867"/>
          </a:xfrm>
          <a:prstGeom prst="rect">
            <a:avLst/>
          </a:prstGeom>
        </p:spPr>
      </p:pic>
      <p:pic>
        <p:nvPicPr>
          <p:cNvPr id="8" name="Рисунок 7" descr="1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44539" y="0"/>
            <a:ext cx="1199461" cy="1250867"/>
          </a:xfrm>
          <a:prstGeom prst="rect">
            <a:avLst/>
          </a:prstGeom>
        </p:spPr>
      </p:pic>
      <p:sp>
        <p:nvSpPr>
          <p:cNvPr id="9" name="Управляющая кнопка: в конец 8">
            <a:hlinkClick r:id="rId5" action="ppaction://hlinksldjump" highlightClick="1">
              <a:snd r:embed="rId6" name="chimes.wav"/>
            </a:hlinkClick>
          </p:cNvPr>
          <p:cNvSpPr/>
          <p:nvPr/>
        </p:nvSpPr>
        <p:spPr>
          <a:xfrm>
            <a:off x="7956376" y="6093296"/>
            <a:ext cx="1187624" cy="54868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Чистоговорка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 конец 6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8028384" y="6381328"/>
            <a:ext cx="1115616" cy="47667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20170512_012238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357289" y="1428735"/>
            <a:ext cx="6572297" cy="4929223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572560" cy="62865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9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6762965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71782" cy="3102500"/>
          </a:xfrm>
          <a:prstGeom prst="rect">
            <a:avLst/>
          </a:prstGeom>
        </p:spPr>
      </p:pic>
      <p:pic>
        <p:nvPicPr>
          <p:cNvPr id="5" name="Рисунок 4" descr="36762965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29641" y="3485079"/>
            <a:ext cx="3071782" cy="3102500"/>
          </a:xfrm>
          <a:prstGeom prst="rect">
            <a:avLst/>
          </a:prstGeom>
        </p:spPr>
      </p:pic>
      <p:pic>
        <p:nvPicPr>
          <p:cNvPr id="6" name="Рисунок 5" descr="36762965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056859" y="-15359"/>
            <a:ext cx="3071782" cy="3102500"/>
          </a:xfrm>
          <a:prstGeom prst="rect">
            <a:avLst/>
          </a:prstGeom>
        </p:spPr>
      </p:pic>
      <p:pic>
        <p:nvPicPr>
          <p:cNvPr id="7" name="Рисунок 6" descr="36762965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5857884" y="3571876"/>
            <a:ext cx="3065206" cy="3095858"/>
          </a:xfrm>
          <a:prstGeom prst="rect">
            <a:avLst/>
          </a:prstGeom>
        </p:spPr>
      </p:pic>
      <p:pic>
        <p:nvPicPr>
          <p:cNvPr id="8" name="Рисунок 7" descr="0_95b29_82f8ae44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043665">
            <a:off x="3897666" y="5610714"/>
            <a:ext cx="1000100" cy="740074"/>
          </a:xfrm>
          <a:prstGeom prst="rect">
            <a:avLst/>
          </a:prstGeom>
        </p:spPr>
      </p:pic>
      <p:pic>
        <p:nvPicPr>
          <p:cNvPr id="9" name="Рисунок 8" descr="0_95b29_82f8ae44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043665">
            <a:off x="6326558" y="3539012"/>
            <a:ext cx="1000100" cy="740074"/>
          </a:xfrm>
          <a:prstGeom prst="rect">
            <a:avLst/>
          </a:prstGeom>
        </p:spPr>
      </p:pic>
      <p:pic>
        <p:nvPicPr>
          <p:cNvPr id="10" name="Рисунок 9" descr="0_95b29_82f8ae44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043665">
            <a:off x="3111849" y="467180"/>
            <a:ext cx="1000100" cy="740074"/>
          </a:xfrm>
          <a:prstGeom prst="rect">
            <a:avLst/>
          </a:prstGeom>
        </p:spPr>
      </p:pic>
      <p:pic>
        <p:nvPicPr>
          <p:cNvPr id="13" name="Голос 020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072330" y="2786058"/>
            <a:ext cx="652466" cy="652466"/>
          </a:xfrm>
          <a:prstGeom prst="rect">
            <a:avLst/>
          </a:prstGeom>
        </p:spPr>
      </p:pic>
      <p:sp>
        <p:nvSpPr>
          <p:cNvPr id="14" name="Управляющая кнопка: домой 13">
            <a:hlinkClick r:id="" action="ppaction://hlinkshowjump?jump=firstslide" highlightClick="1">
              <a:snd r:embed="rId7" name="chimes.wav"/>
            </a:hlinkClick>
          </p:cNvPr>
          <p:cNvSpPr/>
          <p:nvPr/>
        </p:nvSpPr>
        <p:spPr>
          <a:xfrm>
            <a:off x="8172400" y="6021288"/>
            <a:ext cx="971600" cy="836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0_95b29_82f8ae44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043665">
            <a:off x="1897403" y="3753328"/>
            <a:ext cx="1000100" cy="740074"/>
          </a:xfrm>
          <a:prstGeom prst="rect">
            <a:avLst/>
          </a:prstGeom>
        </p:spPr>
      </p:pic>
      <p:pic>
        <p:nvPicPr>
          <p:cNvPr id="16" name="Рисунок 15" descr="0_95b29_82f8ae44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043665">
            <a:off x="5612179" y="1395872"/>
            <a:ext cx="1000100" cy="74007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Логопедические игры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Произнеси правильно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Произношение звука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[Р]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словах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Редиска, рысь, температура, карусель, перо, кенгуру, рак, рука.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05fc83735f080afdd8050d7f0ae30fc182274379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928934"/>
            <a:ext cx="2034624" cy="2500306"/>
          </a:xfrm>
          <a:prstGeom prst="rect">
            <a:avLst/>
          </a:prstGeom>
        </p:spPr>
      </p:pic>
      <p:pic>
        <p:nvPicPr>
          <p:cNvPr id="5" name="Рисунок 4" descr="0_cd979_f5b76be6_X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4000504"/>
            <a:ext cx="2657478" cy="2657478"/>
          </a:xfrm>
          <a:prstGeom prst="rect">
            <a:avLst/>
          </a:prstGeom>
        </p:spPr>
      </p:pic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2357430"/>
            <a:ext cx="1873240" cy="1538290"/>
          </a:xfrm>
          <a:prstGeom prst="rect">
            <a:avLst/>
          </a:prstGeom>
        </p:spPr>
      </p:pic>
      <p:pic>
        <p:nvPicPr>
          <p:cNvPr id="10" name="Рисунок 9" descr="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00919" y="2343144"/>
            <a:ext cx="1676400" cy="2257425"/>
          </a:xfrm>
          <a:prstGeom prst="rect">
            <a:avLst/>
          </a:prstGeom>
        </p:spPr>
      </p:pic>
      <p:pic>
        <p:nvPicPr>
          <p:cNvPr id="12" name="Рисунок 11" descr="13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9" y="142852"/>
            <a:ext cx="1428760" cy="1785951"/>
          </a:xfrm>
          <a:prstGeom prst="rect">
            <a:avLst/>
          </a:prstGeom>
        </p:spPr>
      </p:pic>
      <p:pic>
        <p:nvPicPr>
          <p:cNvPr id="13" name="Рисунок 12" descr="13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00958" y="142852"/>
            <a:ext cx="1428760" cy="1785951"/>
          </a:xfrm>
          <a:prstGeom prst="rect">
            <a:avLst/>
          </a:prstGeom>
        </p:spPr>
      </p:pic>
      <p:sp>
        <p:nvSpPr>
          <p:cNvPr id="14" name="Управляющая кнопка: в конец 13">
            <a:hlinkClick r:id="rId9" action="ppaction://hlinksldjump" highlightClick="1">
              <a:snd r:embed="rId10" name="chimes.wav"/>
            </a:hlinkClick>
          </p:cNvPr>
          <p:cNvSpPr/>
          <p:nvPr/>
        </p:nvSpPr>
        <p:spPr>
          <a:xfrm>
            <a:off x="8172400" y="6237312"/>
            <a:ext cx="971600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 начало 14">
            <a:hlinkClick r:id="rId11" action="ppaction://hlinksldjump" highlightClick="1">
              <a:snd r:embed="rId10" name="chimes.wav"/>
            </a:hlinkClick>
          </p:cNvPr>
          <p:cNvSpPr/>
          <p:nvPr/>
        </p:nvSpPr>
        <p:spPr>
          <a:xfrm>
            <a:off x="7020272" y="6237312"/>
            <a:ext cx="936104" cy="432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Игры логопед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6429388" y="857232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Произношение звука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[Р]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предложениях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рубахи длинные рукава.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Ракушки рассыпались по песку.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ракетницы выпускают ракеты.</a:t>
            </a:r>
          </a:p>
          <a:p>
            <a:endParaRPr lang="ru-RU" dirty="0"/>
          </a:p>
        </p:txBody>
      </p:sp>
      <p:pic>
        <p:nvPicPr>
          <p:cNvPr id="8" name="Рисунок 7" descr="4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6314" y="1071546"/>
            <a:ext cx="1881197" cy="1836048"/>
          </a:xfrm>
          <a:prstGeom prst="rect">
            <a:avLst/>
          </a:prstGeom>
        </p:spPr>
      </p:pic>
      <p:pic>
        <p:nvPicPr>
          <p:cNvPr id="9" name="Рисунок 8" descr="5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400000">
            <a:off x="6738950" y="2547934"/>
            <a:ext cx="1524000" cy="2286000"/>
          </a:xfrm>
          <a:prstGeom prst="rect">
            <a:avLst/>
          </a:prstGeom>
        </p:spPr>
      </p:pic>
      <p:pic>
        <p:nvPicPr>
          <p:cNvPr id="10" name="Рисунок 9" descr="6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00826" y="4786322"/>
            <a:ext cx="1819275" cy="971550"/>
          </a:xfrm>
          <a:prstGeom prst="rect">
            <a:avLst/>
          </a:prstGeom>
        </p:spPr>
      </p:pic>
      <p:pic>
        <p:nvPicPr>
          <p:cNvPr id="11" name="Рисунок 10" descr="14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14282" y="0"/>
            <a:ext cx="1429411" cy="1490671"/>
          </a:xfrm>
          <a:prstGeom prst="rect">
            <a:avLst/>
          </a:prstGeom>
        </p:spPr>
      </p:pic>
      <p:pic>
        <p:nvPicPr>
          <p:cNvPr id="12" name="Рисунок 11" descr="14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14589" y="0"/>
            <a:ext cx="1429411" cy="1490671"/>
          </a:xfrm>
          <a:prstGeom prst="rect">
            <a:avLst/>
          </a:prstGeom>
        </p:spPr>
      </p:pic>
      <p:pic>
        <p:nvPicPr>
          <p:cNvPr id="14" name="Голос 005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572000" y="1714488"/>
            <a:ext cx="500066" cy="500066"/>
          </a:xfrm>
          <a:prstGeom prst="rect">
            <a:avLst/>
          </a:prstGeom>
        </p:spPr>
      </p:pic>
      <p:pic>
        <p:nvPicPr>
          <p:cNvPr id="15" name="Голос 006_sd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857884" y="3357562"/>
            <a:ext cx="438152" cy="438152"/>
          </a:xfrm>
          <a:prstGeom prst="rect">
            <a:avLst/>
          </a:prstGeom>
        </p:spPr>
      </p:pic>
      <p:pic>
        <p:nvPicPr>
          <p:cNvPr id="16" name="Голос 007_sd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5715008" y="5357826"/>
            <a:ext cx="438152" cy="438152"/>
          </a:xfrm>
          <a:prstGeom prst="rect">
            <a:avLst/>
          </a:prstGeom>
        </p:spPr>
      </p:pic>
      <p:sp>
        <p:nvSpPr>
          <p:cNvPr id="17" name="Управляющая кнопка: в конец 16">
            <a:hlinkClick r:id="rId12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8028384" y="6237312"/>
            <a:ext cx="1115616" cy="4046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Предлож.m4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/>
          <a:stretch>
            <a:fillRect/>
          </a:stretch>
        </p:blipFill>
        <p:spPr>
          <a:xfrm>
            <a:off x="6500826" y="723880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Звук [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] в связной речи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Заяц Егорка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Свалился в озерко.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Бегите под горку,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Спасайте Егорку!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*******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Вырастут у Розы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огороде розы.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Розовые, красные,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цветочки разные.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1\Desktop\hello_html_5f99f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143116"/>
            <a:ext cx="3367094" cy="25253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214290"/>
            <a:ext cx="1246626" cy="1419230"/>
          </a:xfrm>
          <a:prstGeom prst="rect">
            <a:avLst/>
          </a:prstGeom>
        </p:spPr>
      </p:pic>
      <p:pic>
        <p:nvPicPr>
          <p:cNvPr id="7" name="Рисунок 6" descr="1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214290"/>
            <a:ext cx="1246626" cy="1419230"/>
          </a:xfrm>
          <a:prstGeom prst="rect">
            <a:avLst/>
          </a:prstGeom>
        </p:spPr>
      </p:pic>
      <p:pic>
        <p:nvPicPr>
          <p:cNvPr id="9" name="Голос 009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714612" y="1643050"/>
            <a:ext cx="509590" cy="509590"/>
          </a:xfrm>
          <a:prstGeom prst="rect">
            <a:avLst/>
          </a:prstGeom>
        </p:spPr>
      </p:pic>
      <p:sp>
        <p:nvSpPr>
          <p:cNvPr id="10" name="Управляющая кнопка: в конец 9">
            <a:hlinkClick r:id="rId8" action="ppaction://hlinksldjump" highlightClick="1">
              <a:snd r:embed="rId9" name="chimes.wav"/>
            </a:hlinkClick>
          </p:cNvPr>
          <p:cNvSpPr/>
          <p:nvPr/>
        </p:nvSpPr>
        <p:spPr>
          <a:xfrm>
            <a:off x="8100392" y="6309320"/>
            <a:ext cx="1043608" cy="4046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вязной речи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7358082" y="714356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Повтори(прочитай)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Собирал бруснику ёжик,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 жалел коротких ножек.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Без брусники у ежат,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Иголки колкие дрожат.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огороде много нор,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 поможет и забор.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Всю рассаду вырыл крот,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Ничего здесь не растёт.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Османова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4450337-thum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4000504"/>
            <a:ext cx="1486639" cy="2152653"/>
          </a:xfrm>
          <a:prstGeom prst="rect">
            <a:avLst/>
          </a:prstGeom>
        </p:spPr>
      </p:pic>
      <p:pic>
        <p:nvPicPr>
          <p:cNvPr id="3074" name="Picture 2" descr="C:\Users\1\Desktop\main_581848_origin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92477" y="1571612"/>
            <a:ext cx="3098346" cy="2168842"/>
          </a:xfrm>
          <a:prstGeom prst="rect">
            <a:avLst/>
          </a:prstGeom>
          <a:noFill/>
        </p:spPr>
      </p:pic>
      <p:pic>
        <p:nvPicPr>
          <p:cNvPr id="9" name="Рисунок 8" descr="14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034" y="0"/>
            <a:ext cx="1404945" cy="1465157"/>
          </a:xfrm>
          <a:prstGeom prst="rect">
            <a:avLst/>
          </a:prstGeom>
        </p:spPr>
      </p:pic>
      <p:pic>
        <p:nvPicPr>
          <p:cNvPr id="10" name="Рисунок 9" descr="14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15206" y="0"/>
            <a:ext cx="1404945" cy="1465157"/>
          </a:xfrm>
          <a:prstGeom prst="rect">
            <a:avLst/>
          </a:prstGeom>
        </p:spPr>
      </p:pic>
      <p:pic>
        <p:nvPicPr>
          <p:cNvPr id="11" name="Голос 010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6858016" y="714356"/>
            <a:ext cx="438152" cy="438152"/>
          </a:xfrm>
          <a:prstGeom prst="rect">
            <a:avLst/>
          </a:prstGeom>
        </p:spPr>
      </p:pic>
      <p:pic>
        <p:nvPicPr>
          <p:cNvPr id="12" name="Голос 011_sd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4429124" y="1643050"/>
            <a:ext cx="438152" cy="438152"/>
          </a:xfrm>
          <a:prstGeom prst="rect">
            <a:avLst/>
          </a:prstGeom>
        </p:spPr>
      </p:pic>
      <p:pic>
        <p:nvPicPr>
          <p:cNvPr id="13" name="Голос 012_sd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3857620" y="3714752"/>
            <a:ext cx="438152" cy="438152"/>
          </a:xfrm>
          <a:prstGeom prst="rect">
            <a:avLst/>
          </a:prstGeom>
        </p:spPr>
      </p:pic>
      <p:sp>
        <p:nvSpPr>
          <p:cNvPr id="14" name="Управляющая кнопка: в конец 13">
            <a:hlinkClick r:id="rId10" action="ppaction://hlinksldjump" highlightClick="1">
              <a:snd r:embed="rId11" name="chimes.wav"/>
            </a:hlinkClick>
          </p:cNvPr>
          <p:cNvSpPr/>
          <p:nvPr/>
        </p:nvSpPr>
        <p:spPr>
          <a:xfrm>
            <a:off x="8100392" y="6165304"/>
            <a:ext cx="1043608" cy="47667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329642" cy="592935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«Чудное эхо» (повторить слово со звуком Р)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Мох, суп,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лак,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дым, сон,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муж, лось,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мел,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сок, лук, мех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рубль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 дом,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снег, квас,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гром, град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стук,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 плот, душ,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ночь,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брошь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лес,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нос, пёс,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дочь,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круг,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мак, сук,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рысь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0_cd979_f5b76be6_X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3929066"/>
            <a:ext cx="2657478" cy="2657478"/>
          </a:xfrm>
          <a:prstGeom prst="rect">
            <a:avLst/>
          </a:prstGeom>
        </p:spPr>
      </p:pic>
      <p:pic>
        <p:nvPicPr>
          <p:cNvPr id="7" name="Рисунок 6" descr="1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4214818"/>
            <a:ext cx="2584948" cy="1714512"/>
          </a:xfrm>
          <a:prstGeom prst="rect">
            <a:avLst/>
          </a:prstGeom>
        </p:spPr>
      </p:pic>
      <p:pic>
        <p:nvPicPr>
          <p:cNvPr id="8" name="Рисунок 7" descr="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85882" cy="1285882"/>
          </a:xfrm>
          <a:prstGeom prst="rect">
            <a:avLst/>
          </a:prstGeom>
        </p:spPr>
      </p:pic>
      <p:pic>
        <p:nvPicPr>
          <p:cNvPr id="9" name="Рисунок 8" descr="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58118" y="0"/>
            <a:ext cx="1285882" cy="1285882"/>
          </a:xfrm>
          <a:prstGeom prst="rect">
            <a:avLst/>
          </a:prstGeom>
        </p:spPr>
      </p:pic>
      <p:pic>
        <p:nvPicPr>
          <p:cNvPr id="11" name="Голос 014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429652" y="1714488"/>
            <a:ext cx="509590" cy="509590"/>
          </a:xfrm>
          <a:prstGeom prst="rect">
            <a:avLst/>
          </a:prstGeom>
        </p:spPr>
      </p:pic>
      <p:sp>
        <p:nvSpPr>
          <p:cNvPr id="12" name="Управляющая кнопка: в конец 11">
            <a:hlinkClick r:id="rId9" action="ppaction://hlinksldjump" highlightClick="1">
              <a:snd r:embed="rId10" name="chimes.wav"/>
            </a:hlinkClick>
          </p:cNvPr>
          <p:cNvSpPr/>
          <p:nvPr/>
        </p:nvSpPr>
        <p:spPr>
          <a:xfrm>
            <a:off x="8100392" y="6309320"/>
            <a:ext cx="1043608" cy="3600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Чудное эхо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5786446" y="1071546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Постановка звука [Р] в игровой форме, в слогах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Пилим дерево: 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«дра-дра-дра;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дро-дро-дро;   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дру-дру-дру;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дры-дры-дры; 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дра-дро;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дры-дра;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дра-дро-дру». </a:t>
            </a:r>
          </a:p>
          <a:p>
            <a:pPr marL="0" indent="54000" algn="just">
              <a:lnSpc>
                <a:spcPct val="110000"/>
              </a:lnSpc>
              <a:spcBef>
                <a:spcPts val="0"/>
              </a:spcBef>
            </a:pPr>
            <a:endParaRPr lang="ru-RU" dirty="0"/>
          </a:p>
        </p:txBody>
      </p:sp>
      <p:pic>
        <p:nvPicPr>
          <p:cNvPr id="6" name="Рисунок 5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1407302"/>
            <a:ext cx="3000396" cy="4500594"/>
          </a:xfrm>
          <a:prstGeom prst="rect">
            <a:avLst/>
          </a:prstGeom>
        </p:spPr>
      </p:pic>
      <p:pic>
        <p:nvPicPr>
          <p:cNvPr id="7" name="Рисунок 6" descr="1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00042"/>
            <a:ext cx="1142976" cy="1203133"/>
          </a:xfrm>
          <a:prstGeom prst="rect">
            <a:avLst/>
          </a:prstGeom>
        </p:spPr>
      </p:pic>
      <p:pic>
        <p:nvPicPr>
          <p:cNvPr id="8" name="Рисунок 7" descr="1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2226647">
            <a:off x="8314403" y="93173"/>
            <a:ext cx="1164814" cy="1226120"/>
          </a:xfrm>
          <a:prstGeom prst="rect">
            <a:avLst/>
          </a:prstGeom>
        </p:spPr>
      </p:pic>
      <p:pic>
        <p:nvPicPr>
          <p:cNvPr id="11" name="Голос 016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571868" y="1714488"/>
            <a:ext cx="581028" cy="581028"/>
          </a:xfrm>
          <a:prstGeom prst="rect">
            <a:avLst/>
          </a:prstGeom>
        </p:spPr>
      </p:pic>
      <p:sp>
        <p:nvSpPr>
          <p:cNvPr id="12" name="Управляющая кнопка: в конец 11">
            <a:hlinkClick r:id="rId8" action="ppaction://hlinksldjump" highlightClick="1">
              <a:snd r:embed="rId9" name="chimes.wav"/>
            </a:hlinkClick>
          </p:cNvPr>
          <p:cNvSpPr/>
          <p:nvPr/>
        </p:nvSpPr>
        <p:spPr>
          <a:xfrm>
            <a:off x="7884368" y="6237312"/>
            <a:ext cx="1259632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Игровая форма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6500826" y="1000108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Чистоговорка на автоматизацию звука [Р]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 numCol="1"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Ра-ра-ра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роет крот нору с утра.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Ро-ро-ро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у крота свое метро.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Ру-ру-ру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любит крот свою нору.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Ры-ры-ры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крот пророет две норы.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642918"/>
            <a:ext cx="2428892" cy="2914671"/>
          </a:xfrm>
          <a:prstGeom prst="rect">
            <a:avLst/>
          </a:prstGeom>
        </p:spPr>
      </p:pic>
      <p:pic>
        <p:nvPicPr>
          <p:cNvPr id="6" name="Рисунок 5" descr="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214414" cy="1266460"/>
          </a:xfrm>
          <a:prstGeom prst="rect">
            <a:avLst/>
          </a:prstGeom>
        </p:spPr>
      </p:pic>
      <p:pic>
        <p:nvPicPr>
          <p:cNvPr id="7" name="Рисунок 6" descr="1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4357694"/>
            <a:ext cx="2857500" cy="1143000"/>
          </a:xfrm>
          <a:prstGeom prst="rect">
            <a:avLst/>
          </a:prstGeom>
        </p:spPr>
      </p:pic>
      <p:pic>
        <p:nvPicPr>
          <p:cNvPr id="9" name="Крот чмстоговорк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215074" y="2428868"/>
            <a:ext cx="509590" cy="509590"/>
          </a:xfrm>
          <a:prstGeom prst="rect">
            <a:avLst/>
          </a:prstGeom>
        </p:spPr>
      </p:pic>
      <p:sp>
        <p:nvSpPr>
          <p:cNvPr id="10" name="Управляющая кнопка: в конец 9">
            <a:hlinkClick r:id="rId9" action="ppaction://hlinksldjump" highlightClick="1">
              <a:snd r:embed="rId10" name="chimes.wav"/>
            </a:hlinkClick>
          </p:cNvPr>
          <p:cNvSpPr/>
          <p:nvPr/>
        </p:nvSpPr>
        <p:spPr>
          <a:xfrm>
            <a:off x="7812360" y="6237312"/>
            <a:ext cx="1331640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Чистоговлраа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5643570" y="785794"/>
            <a:ext cx="581028" cy="58102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Скороговорки со звуком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[Р]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Тридцать три вагона в ряд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Тараторят, тарахтят.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8f832_d41a0f2b_ori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1571612"/>
            <a:ext cx="4276220" cy="20716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3714752"/>
            <a:ext cx="5300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4290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Орёл на горе, перо на орле.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agle_PNG121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14480" y="4214818"/>
            <a:ext cx="3181359" cy="2248823"/>
          </a:xfrm>
          <a:prstGeom prst="rect">
            <a:avLst/>
          </a:prstGeom>
        </p:spPr>
      </p:pic>
      <p:pic>
        <p:nvPicPr>
          <p:cNvPr id="8" name="Рисунок 7" descr="12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300133" cy="1575919"/>
          </a:xfrm>
          <a:prstGeom prst="rect">
            <a:avLst/>
          </a:prstGeom>
        </p:spPr>
      </p:pic>
      <p:pic>
        <p:nvPicPr>
          <p:cNvPr id="9" name="Рисунок 8" descr="1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24" y="214290"/>
            <a:ext cx="916461" cy="1695452"/>
          </a:xfrm>
          <a:prstGeom prst="rect">
            <a:avLst/>
          </a:prstGeom>
        </p:spPr>
      </p:pic>
      <p:pic>
        <p:nvPicPr>
          <p:cNvPr id="10" name="Рисунок 9" descr="13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5400000">
            <a:off x="233301" y="4624427"/>
            <a:ext cx="1863865" cy="1901903"/>
          </a:xfrm>
          <a:prstGeom prst="rect">
            <a:avLst/>
          </a:prstGeom>
        </p:spPr>
      </p:pic>
      <p:pic>
        <p:nvPicPr>
          <p:cNvPr id="12" name="Голос 018_s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071934" y="2357430"/>
            <a:ext cx="438152" cy="438152"/>
          </a:xfrm>
          <a:prstGeom prst="rect">
            <a:avLst/>
          </a:prstGeom>
        </p:spPr>
      </p:pic>
      <p:pic>
        <p:nvPicPr>
          <p:cNvPr id="13" name="Голос 019_sd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429256" y="3857628"/>
            <a:ext cx="509590" cy="509590"/>
          </a:xfrm>
          <a:prstGeom prst="rect">
            <a:avLst/>
          </a:prstGeom>
        </p:spPr>
      </p:pic>
      <p:sp>
        <p:nvSpPr>
          <p:cNvPr id="14" name="Управляющая кнопка: в конец 13">
            <a:hlinkClick r:id="rId12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8028384" y="6309320"/>
            <a:ext cx="1115616" cy="3600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Скороговорки.m4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7858148" y="714356"/>
            <a:ext cx="438152" cy="438152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207</Words>
  <Application>Microsoft Office PowerPoint</Application>
  <PresentationFormat>Экран (4:3)</PresentationFormat>
  <Paragraphs>59</Paragraphs>
  <Slides>11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Логопедические игры</vt:lpstr>
      <vt:lpstr>Произношение звука [Р] в предложениях</vt:lpstr>
      <vt:lpstr>Звук [Р] в связной речи</vt:lpstr>
      <vt:lpstr>Повтори(прочитай)</vt:lpstr>
      <vt:lpstr>Слайд 6</vt:lpstr>
      <vt:lpstr>Постановка звука [Р] в игровой форме, в слогах</vt:lpstr>
      <vt:lpstr>Чистоговорка на автоматизацию звука [Р]</vt:lpstr>
      <vt:lpstr>Скороговорки со звуком [Р] </vt:lpstr>
      <vt:lpstr>Чистоговорка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№7.</dc:title>
  <dc:creator>1</dc:creator>
  <cp:lastModifiedBy>1</cp:lastModifiedBy>
  <cp:revision>63</cp:revision>
  <dcterms:created xsi:type="dcterms:W3CDTF">2017-03-13T16:08:55Z</dcterms:created>
  <dcterms:modified xsi:type="dcterms:W3CDTF">2017-06-01T16:44:28Z</dcterms:modified>
</cp:coreProperties>
</file>