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23585-A11A-4316-9AAB-D8137E8C56A9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8966D-C659-404B-AED5-7A64575F5A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69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47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72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15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675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374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55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4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1" y="533401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A321-BF8E-4F80-ACDA-06DC8220F97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2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45" indent="0">
              <a:buNone/>
              <a:defRPr sz="1600"/>
            </a:lvl2pPr>
            <a:lvl3pPr marL="914290" indent="0">
              <a:buNone/>
              <a:defRPr sz="1600"/>
            </a:lvl3pPr>
            <a:lvl4pPr marL="1371435" indent="0">
              <a:buNone/>
              <a:defRPr sz="1600"/>
            </a:lvl4pPr>
            <a:lvl5pPr marL="1828581" indent="0">
              <a:buNone/>
              <a:defRPr sz="1600"/>
            </a:lvl5pPr>
            <a:lvl6pPr marL="2285726" indent="0">
              <a:buNone/>
              <a:defRPr sz="1600"/>
            </a:lvl6pPr>
            <a:lvl7pPr marL="2742871" indent="0">
              <a:buNone/>
              <a:defRPr sz="1600"/>
            </a:lvl7pPr>
            <a:lvl8pPr marL="3200016" indent="0">
              <a:buNone/>
              <a:defRPr sz="1600"/>
            </a:lvl8pPr>
            <a:lvl9pPr marL="3657161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3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145" indent="0">
              <a:buFontTx/>
              <a:buNone/>
              <a:defRPr/>
            </a:lvl2pPr>
            <a:lvl3pPr marL="914290" indent="0">
              <a:buFontTx/>
              <a:buNone/>
              <a:defRPr/>
            </a:lvl3pPr>
            <a:lvl4pPr marL="1371435" indent="0">
              <a:buFontTx/>
              <a:buNone/>
              <a:defRPr/>
            </a:lvl4pPr>
            <a:lvl5pPr marL="18285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633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497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1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145" indent="0">
              <a:buFontTx/>
              <a:buNone/>
              <a:defRPr/>
            </a:lvl2pPr>
            <a:lvl3pPr marL="914290" indent="0">
              <a:buFontTx/>
              <a:buNone/>
              <a:defRPr/>
            </a:lvl3pPr>
            <a:lvl4pPr marL="1371435" indent="0">
              <a:buFontTx/>
              <a:buNone/>
              <a:defRPr/>
            </a:lvl4pPr>
            <a:lvl5pPr marL="18285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1" y="710624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defTabSz="91429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1" y="2768601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algn="r" defTabSz="91429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97230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1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6375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1" y="3886200"/>
            <a:ext cx="6382361" cy="1049866"/>
          </a:xfrm>
        </p:spPr>
        <p:txBody>
          <a:bodyPr vert="horz" lIns="65306" tIns="32653" rIns="65306" bIns="32653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1" y="710624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defTabSz="91429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1" y="2768601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algn="r" defTabSz="91429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874927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65306" tIns="32653" rIns="65306" bIns="32653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1" y="3928534"/>
            <a:ext cx="6382361" cy="838200"/>
          </a:xfrm>
        </p:spPr>
        <p:txBody>
          <a:bodyPr vert="horz" lIns="65306" tIns="32653" rIns="65306" bIns="32653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6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0356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1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0F76-955D-4893-9796-F0B0381D6E93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91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E875-B34D-41F4-BB42-2A252C444FD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3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FAB9-6AA4-446C-92C0-751DFF036244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5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4487334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3DECB-7EA1-4399-A8CD-41F6D8A1AD0D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34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1" y="533401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0FA-578F-4D98-8F1B-770CE1D51213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6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1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7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3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A7D-B861-4BF1-A574-4A841B975960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10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0895-C26F-43C0-A9FD-8ADF9B1E0F16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95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F482-0B8F-4E7D-9F2E-59291377BA4C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7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3839-0D9F-4A60-8BAE-0A532FCBF8C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45" indent="0">
              <a:buNone/>
              <a:defRPr sz="1600"/>
            </a:lvl2pPr>
            <a:lvl3pPr marL="914290" indent="0">
              <a:buNone/>
              <a:defRPr sz="1600"/>
            </a:lvl3pPr>
            <a:lvl4pPr marL="1371435" indent="0">
              <a:buNone/>
              <a:defRPr sz="1600"/>
            </a:lvl4pPr>
            <a:lvl5pPr marL="1828581" indent="0">
              <a:buNone/>
              <a:defRPr sz="1600"/>
            </a:lvl5pPr>
            <a:lvl6pPr marL="2285726" indent="0">
              <a:buNone/>
              <a:defRPr sz="1600"/>
            </a:lvl6pPr>
            <a:lvl7pPr marL="2742871" indent="0">
              <a:buNone/>
              <a:defRPr sz="1600"/>
            </a:lvl7pPr>
            <a:lvl8pPr marL="3200016" indent="0">
              <a:buNone/>
              <a:defRPr sz="1600"/>
            </a:lvl8pPr>
            <a:lvl9pPr marL="3657161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8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404D-7F41-47A6-8A9B-07C3600D39E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1"/>
            <a:ext cx="5811724" cy="365125"/>
          </a:xfrm>
        </p:spPr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8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  <a:prstGeom prst="rect">
            <a:avLst/>
          </a:prstGeom>
          <a:effectLst/>
        </p:spPr>
        <p:txBody>
          <a:bodyPr vert="horz" lIns="65306" tIns="32653" rIns="65306" bIns="326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533401"/>
            <a:ext cx="6554867" cy="3767670"/>
          </a:xfrm>
          <a:prstGeom prst="rect">
            <a:avLst/>
          </a:prstGeom>
        </p:spPr>
        <p:txBody>
          <a:bodyPr vert="horz" lIns="65306" tIns="32653" rIns="65306" bIns="32653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6" y="6172204"/>
            <a:ext cx="1200463" cy="365125"/>
          </a:xfrm>
          <a:prstGeom prst="rect">
            <a:avLst/>
          </a:prstGeom>
        </p:spPr>
        <p:txBody>
          <a:bodyPr vert="horz" lIns="65306" tIns="32653" rIns="65306" bIns="32653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 defTabSz="914290"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1"/>
            <a:ext cx="5811724" cy="365125"/>
          </a:xfrm>
          <a:prstGeom prst="rect">
            <a:avLst/>
          </a:prstGeom>
        </p:spPr>
        <p:txBody>
          <a:bodyPr vert="horz" lIns="65306" tIns="32653" rIns="65306" bIns="32653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7" y="5578479"/>
            <a:ext cx="856907" cy="669925"/>
          </a:xfrm>
          <a:prstGeom prst="rect">
            <a:avLst/>
          </a:prstGeom>
        </p:spPr>
        <p:txBody>
          <a:bodyPr vert="horz" lIns="65306" tIns="32653" rIns="65306" bIns="32653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 defTabSz="914290"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49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145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16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861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006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2865" indent="-171429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010" indent="-171429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298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443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8589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5734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626531/v626531238/3d357/wOhO1tymXM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84" y="858028"/>
            <a:ext cx="8708571" cy="489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115904" y="137207"/>
            <a:ext cx="8808651" cy="573897"/>
          </a:xfrm>
          <a:prstGeom prst="rect">
            <a:avLst/>
          </a:prstGeom>
        </p:spPr>
        <p:txBody>
          <a:bodyPr vert="horz" lIns="91418" tIns="45710" rIns="91418" bIns="45710" anchor="ctr">
            <a:noAutofit/>
          </a:bodyPr>
          <a:lstStyle>
            <a:lvl1pPr marL="0" indent="0" algn="l" rtl="0" eaLnBrk="1" latinLnBrk="0" hangingPunct="1">
              <a:spcBef>
                <a:spcPts val="980"/>
              </a:spcBef>
              <a:buClr>
                <a:schemeClr val="accent2"/>
              </a:buClr>
              <a:buSzPct val="60000"/>
              <a:buFont typeface="Wingdings"/>
              <a:buNone/>
              <a:defRPr kumimoji="0" sz="36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0" algn="ctr" rtl="0" eaLnBrk="1" latinLnBrk="0" hangingPunct="1">
              <a:spcBef>
                <a:spcPts val="77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0160" indent="0" algn="ctr" rtl="0" eaLnBrk="1" latinLnBrk="0" hangingPunct="1">
              <a:spcBef>
                <a:spcPts val="700"/>
              </a:spcBef>
              <a:buClr>
                <a:schemeClr val="accent2"/>
              </a:buClr>
              <a:buSzPct val="75000"/>
              <a:buFont typeface="Wingdings"/>
              <a:buNone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240" indent="0" algn="ctr" rtl="0" eaLnBrk="1" latinLnBrk="0" hangingPunct="1">
              <a:spcBef>
                <a:spcPts val="560"/>
              </a:spcBef>
              <a:buClr>
                <a:schemeClr val="accent3"/>
              </a:buClr>
              <a:buSzPct val="75000"/>
              <a:buFont typeface="Wingdings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60320" indent="0" algn="ctr" rtl="0" eaLnBrk="1" latinLnBrk="0" hangingPunct="1">
              <a:spcBef>
                <a:spcPts val="560"/>
              </a:spcBef>
              <a:buClr>
                <a:schemeClr val="accent4"/>
              </a:buClr>
              <a:buSzPct val="65000"/>
              <a:buFont typeface="Wingdings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4048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None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8056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None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2064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None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52986">
              <a:buClr>
                <a:srgbClr val="A50E82"/>
              </a:buClr>
            </a:pPr>
            <a:endParaRPr lang="ru-RU" sz="13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9748" y="404908"/>
            <a:ext cx="6040962" cy="2484196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algn="ctr" defTabSz="914180"/>
            <a:endParaRPr lang="ru-RU" sz="1700" b="1" u="sng" dirty="0">
              <a:solidFill>
                <a:prstClr val="white"/>
              </a:solidFill>
            </a:endParaRPr>
          </a:p>
          <a:p>
            <a:pPr algn="ctr" defTabSz="914180"/>
            <a:endParaRPr lang="ru-RU" sz="1700" b="1" u="sng" dirty="0">
              <a:solidFill>
                <a:prstClr val="white"/>
              </a:solidFill>
            </a:endParaRPr>
          </a:p>
          <a:p>
            <a:pPr algn="ctr" defTabSz="914180"/>
            <a:r>
              <a:rPr lang="ru-RU" sz="2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</a:t>
            </a:r>
            <a:r>
              <a:rPr lang="en-US" sz="26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 defTabSz="914180"/>
            <a:r>
              <a:rPr lang="en-US" sz="26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И СТРОИТЕЛЬСТВО МОСТОВ</a:t>
            </a:r>
            <a:r>
              <a:rPr lang="en-US" sz="2600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 defTabSz="914180"/>
            <a:endParaRPr lang="ru-RU" sz="1700" dirty="0">
              <a:solidFill>
                <a:prstClr val="white"/>
              </a:solidFill>
            </a:endParaRPr>
          </a:p>
          <a:p>
            <a:pPr algn="ctr" defTabSz="914180"/>
            <a:endParaRPr lang="ru-RU" sz="1700" dirty="0">
              <a:solidFill>
                <a:prstClr val="white"/>
              </a:solidFill>
            </a:endParaRPr>
          </a:p>
          <a:p>
            <a:pPr marL="244870" indent="-244870" algn="ctr" defTabSz="914180">
              <a:buFont typeface="+mj-lt"/>
              <a:buAutoNum type="arabicPeriod" startAt="2"/>
            </a:pPr>
            <a:endParaRPr lang="ru-RU" sz="1100" u="sng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4630" y="6412189"/>
            <a:ext cx="4572001" cy="373729"/>
          </a:xfrm>
          <a:prstGeom prst="rect">
            <a:avLst/>
          </a:prstGeom>
        </p:spPr>
        <p:txBody>
          <a:bodyPr lIns="65298" tIns="32649" rIns="65298" bIns="32649">
            <a:spAutoFit/>
          </a:bodyPr>
          <a:lstStyle/>
          <a:p>
            <a:pPr algn="ctr" defTabSz="652986"/>
            <a:r>
              <a:rPr lang="en-US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32041" y="6126396"/>
            <a:ext cx="4572001" cy="285793"/>
          </a:xfrm>
          <a:prstGeom prst="rect">
            <a:avLst/>
          </a:prstGeom>
        </p:spPr>
        <p:txBody>
          <a:bodyPr lIns="65298" tIns="32649" rIns="65298" bIns="32649">
            <a:spAutoFit/>
          </a:bodyPr>
          <a:lstStyle/>
          <a:p>
            <a:pPr algn="ctr" defTabSz="652986"/>
            <a:r>
              <a:rPr lang="ru-RU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3 </a:t>
            </a:r>
            <a:r>
              <a:rPr lang="en-US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r>
              <a:rPr lang="en-US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A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Туриков Иван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34228" y="394417"/>
            <a:ext cx="4572001" cy="219841"/>
          </a:xfrm>
          <a:prstGeom prst="rect">
            <a:avLst/>
          </a:prstGeom>
        </p:spPr>
        <p:txBody>
          <a:bodyPr lIns="65298" tIns="32649" rIns="65298" bIns="32649">
            <a:spAutoFit/>
          </a:bodyPr>
          <a:lstStyle/>
          <a:p>
            <a:pPr algn="ctr" defTabSz="652986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ООШ №460 Пушкинского района г.</a:t>
            </a:r>
            <a:r>
              <a:rPr lang="en-US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375738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5"/>
            <a:ext cx="7355103" cy="373729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defTabSz="914180"/>
            <a:r>
              <a:rPr lang="ru-RU" sz="2000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4"/>
            <a:ext cx="196024" cy="219841"/>
          </a:xfrm>
          <a:prstGeom prst="rect">
            <a:avLst/>
          </a:prstGeom>
        </p:spPr>
        <p:txBody>
          <a:bodyPr wrap="none" lIns="65298" tIns="32649" rIns="65298" bIns="32649">
            <a:spAutoFit/>
          </a:bodyPr>
          <a:lstStyle/>
          <a:p>
            <a:pPr defTabSz="914180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0855" y="174888"/>
            <a:ext cx="6172114" cy="64631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18" tIns="45710" rIns="91418" bIns="45710" rtlCol="0">
            <a:spAutoFit/>
          </a:bodyPr>
          <a:lstStyle/>
          <a:p>
            <a:pPr algn="ctr" defTabSz="914180"/>
            <a:r>
              <a:rPr lang="ru-RU" i="1" dirty="0">
                <a:solidFill>
                  <a:prstClr val="white"/>
                </a:solidFill>
              </a:rPr>
              <a:t>Презентация на тему</a:t>
            </a:r>
            <a:r>
              <a:rPr lang="en-US" i="1" dirty="0">
                <a:solidFill>
                  <a:prstClr val="white"/>
                </a:solidFill>
              </a:rPr>
              <a:t>: «</a:t>
            </a:r>
            <a:r>
              <a:rPr lang="ru-RU" i="1" dirty="0">
                <a:solidFill>
                  <a:prstClr val="white"/>
                </a:solidFill>
              </a:rPr>
              <a:t>ПРОЕКТИРОВАНИЕ И СТРОИТЕЛЬСТВО МОСТОВ</a:t>
            </a:r>
            <a:r>
              <a:rPr lang="en-US" i="1" dirty="0">
                <a:solidFill>
                  <a:prstClr val="white"/>
                </a:solidFill>
              </a:rPr>
              <a:t>»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1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298" tIns="32649" rIns="65298" bIns="32649" numCol="1" anchor="ctr" anchorCtr="0" compatLnSpc="1">
            <a:prstTxWarp prst="textNoShape">
              <a:avLst/>
            </a:prstTxWarp>
            <a:spAutoFit/>
          </a:bodyPr>
          <a:lstStyle/>
          <a:p>
            <a:pPr defTabSz="91418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5823" y="987737"/>
            <a:ext cx="8435223" cy="5021138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defTabSz="914180"/>
            <a:r>
              <a:rPr lang="ru-RU" sz="1400" dirty="0">
                <a:solidFill>
                  <a:prstClr val="black"/>
                </a:solidFill>
              </a:rPr>
              <a:t>           Добрый день! Меня зовут Иван, я хочу рассказать Вам о профессии моей мамы. Моя мама работает Главным инженером проекта в проектном институте. Она проектирует мосты.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           Одной из наиболее характерных сторон современного мира является непрерывное развитие дорожной сети. Транспортные связи обеспечивают нужды промышленности, сельского хозяйства и торговли, способствуют сближению между странами и народами.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Железные и автомобильные дороги, нефтепроводы и газопроводы прокладываются в различных географических и климатических зонах, преодолевают реки, горные хребты, тайгу и болота. Новые дороги и трубопроводы во многих случаях проходят по застроенной местности, сооружаются в городах и пересекают существующие железные и автомобильные дороги. 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Мосты относятся к одним из древнейших видов инженерных конструкций. </a:t>
            </a:r>
            <a:endParaRPr lang="en-US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В прежние времена мосты строили так: перебрасывали с берега на берег брёвна или укладывали поперёк реки плоские камни.</a:t>
            </a:r>
          </a:p>
          <a:p>
            <a:pPr defTabSz="914180"/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180"/>
            <a:r>
              <a:rPr lang="ru-RU" sz="1400" b="1" dirty="0">
                <a:solidFill>
                  <a:prstClr val="white"/>
                </a:solidFill>
                <a:cs typeface="Times New Roman" panose="02020603050405020304" pitchFamily="18" charset="0"/>
              </a:rPr>
              <a:t>МОСТ</a:t>
            </a:r>
            <a:r>
              <a:rPr lang="ru-RU" sz="1400" b="1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- это инженерное сооружение, по которому люди, животные и транспорт пересекают какое-либо препятствие. 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Чаще всего мосты возводятся через реки, озёра, каналы, горные ущелья, железнодорожные пути и автомагистрали.</a:t>
            </a:r>
          </a:p>
        </p:txBody>
      </p:sp>
    </p:spTree>
    <p:extLst>
      <p:ext uri="{BB962C8B-B14F-4D97-AF65-F5344CB8AC3E}">
        <p14:creationId xmlns:p14="http://schemas.microsoft.com/office/powerpoint/2010/main" val="23244007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5"/>
            <a:ext cx="7355103" cy="373729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defTabSz="914180"/>
            <a:r>
              <a:rPr lang="ru-RU" sz="2000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4"/>
            <a:ext cx="196024" cy="219841"/>
          </a:xfrm>
          <a:prstGeom prst="rect">
            <a:avLst/>
          </a:prstGeom>
        </p:spPr>
        <p:txBody>
          <a:bodyPr wrap="none" lIns="65298" tIns="32649" rIns="65298" bIns="32649">
            <a:spAutoFit/>
          </a:bodyPr>
          <a:lstStyle/>
          <a:p>
            <a:pPr defTabSz="914180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1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298" tIns="32649" rIns="65298" bIns="32649" numCol="1" anchor="ctr" anchorCtr="0" compatLnSpc="1">
            <a:prstTxWarp prst="textNoShape">
              <a:avLst/>
            </a:prstTxWarp>
            <a:spAutoFit/>
          </a:bodyPr>
          <a:lstStyle/>
          <a:p>
            <a:pPr defTabSz="91418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7377" y="489410"/>
            <a:ext cx="6172114" cy="64631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18" tIns="45710" rIns="91418" bIns="45710" rtlCol="0">
            <a:spAutoFit/>
          </a:bodyPr>
          <a:lstStyle/>
          <a:p>
            <a:pPr algn="ctr" defTabSz="914180"/>
            <a:r>
              <a:rPr lang="ru-RU" i="1" dirty="0">
                <a:solidFill>
                  <a:prstClr val="white"/>
                </a:solidFill>
              </a:rPr>
              <a:t>Презентация на тему</a:t>
            </a:r>
            <a:r>
              <a:rPr lang="en-US" i="1" dirty="0">
                <a:solidFill>
                  <a:prstClr val="white"/>
                </a:solidFill>
              </a:rPr>
              <a:t>: «</a:t>
            </a:r>
            <a:r>
              <a:rPr lang="ru-RU" i="1" dirty="0">
                <a:solidFill>
                  <a:prstClr val="white"/>
                </a:solidFill>
              </a:rPr>
              <a:t>ПРОЕКТИРОВАНИЕ И СТРОИТЕЛЬСТВО МОСТОВ</a:t>
            </a:r>
            <a:r>
              <a:rPr lang="en-US" i="1" dirty="0">
                <a:solidFill>
                  <a:prstClr val="white"/>
                </a:solidFill>
              </a:rPr>
              <a:t>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5823" y="918000"/>
            <a:ext cx="8332354" cy="5452026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defTabSz="914180"/>
            <a:r>
              <a:rPr lang="ru-RU" sz="1400" dirty="0">
                <a:solidFill>
                  <a:prstClr val="black"/>
                </a:solidFill>
              </a:rPr>
              <a:t>В настоящий момент существует довольно много типов подобных сооружений.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Классификация мостов может осуществляться по различным критериям. Мосты подразделяются на группы</a:t>
            </a:r>
            <a:r>
              <a:rPr lang="en-US" sz="1400" dirty="0">
                <a:solidFill>
                  <a:prstClr val="black"/>
                </a:solidFill>
              </a:rPr>
              <a:t>:</a:t>
            </a:r>
          </a:p>
          <a:p>
            <a:pPr defTabSz="914180"/>
            <a:r>
              <a:rPr lang="ru-RU" sz="1400" dirty="0">
                <a:solidFill>
                  <a:srgbClr val="C00000"/>
                </a:solidFill>
              </a:rPr>
              <a:t>1. по длине</a:t>
            </a:r>
          </a:p>
          <a:p>
            <a:pPr defTabSz="914180"/>
            <a:r>
              <a:rPr lang="ru-RU" sz="1400" dirty="0">
                <a:solidFill>
                  <a:prstClr val="white"/>
                </a:solidFill>
              </a:rPr>
              <a:t>2. по материалу, из которого они построены</a:t>
            </a:r>
          </a:p>
          <a:p>
            <a:pPr defTabSz="914180"/>
            <a:r>
              <a:rPr lang="ru-RU" sz="1400" dirty="0">
                <a:solidFill>
                  <a:srgbClr val="7030A0"/>
                </a:solidFill>
              </a:rPr>
              <a:t>3.  по назначению</a:t>
            </a:r>
            <a:endParaRPr lang="en-US" sz="1400" dirty="0">
              <a:solidFill>
                <a:srgbClr val="7030A0"/>
              </a:solidFill>
            </a:endParaRPr>
          </a:p>
          <a:p>
            <a:pPr defTabSz="914180"/>
            <a:r>
              <a:rPr lang="ru-RU" sz="1400" dirty="0">
                <a:solidFill>
                  <a:srgbClr val="FFFF00"/>
                </a:solidFill>
              </a:rPr>
              <a:t>4. по конструкции</a:t>
            </a:r>
          </a:p>
          <a:p>
            <a:pPr defTabSz="914180"/>
            <a:r>
              <a:rPr lang="ru-RU" sz="1400" dirty="0">
                <a:solidFill>
                  <a:srgbClr val="A50E82">
                    <a:lumMod val="60000"/>
                    <a:lumOff val="40000"/>
                  </a:srgbClr>
                </a:solidFill>
              </a:rPr>
              <a:t>5. по принципу работы</a:t>
            </a:r>
          </a:p>
          <a:p>
            <a:pPr defTabSz="914180"/>
            <a:r>
              <a:rPr lang="ru-RU" sz="1400" dirty="0">
                <a:solidFill>
                  <a:srgbClr val="041596"/>
                </a:solidFill>
              </a:rPr>
              <a:t>6. по сроку службы</a:t>
            </a:r>
            <a:endParaRPr lang="en-US" sz="1400" dirty="0">
              <a:solidFill>
                <a:srgbClr val="041596"/>
              </a:solidFill>
            </a:endParaRPr>
          </a:p>
          <a:p>
            <a:pPr defTabSz="914180"/>
            <a:endParaRPr lang="en-US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srgbClr val="C00000"/>
                </a:solidFill>
              </a:rPr>
              <a:t>1. Рассмотрим классификацию мостов по длине. </a:t>
            </a:r>
            <a:r>
              <a:rPr lang="ru-RU" sz="1400" dirty="0">
                <a:solidFill>
                  <a:prstClr val="black"/>
                </a:solidFill>
              </a:rPr>
              <a:t>По длине мосты бывают четырёх типов</a:t>
            </a:r>
            <a:r>
              <a:rPr lang="en-US" sz="1400" dirty="0">
                <a:solidFill>
                  <a:prstClr val="black"/>
                </a:solidFill>
              </a:rPr>
              <a:t>: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1) малые, когда длина моста составляет не больше 25 метров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2) средние, при длине моста больше 25 метров, но не больше100 метров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3) большие, когда длина достигает 500 метров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4) внеклассные – это мосты, длина которых составляет более 500 метров</a:t>
            </a:r>
          </a:p>
          <a:p>
            <a:pPr defTabSz="914180"/>
            <a:endParaRPr lang="en-US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white"/>
                </a:solidFill>
              </a:rPr>
              <a:t>2. Рассмотрим классификацию мостов по материалу. </a:t>
            </a:r>
            <a:r>
              <a:rPr lang="ru-RU" sz="1400" dirty="0">
                <a:solidFill>
                  <a:prstClr val="black"/>
                </a:solidFill>
              </a:rPr>
              <a:t>По материалу мосты бывают</a:t>
            </a:r>
            <a:r>
              <a:rPr lang="en-US" sz="1400" dirty="0">
                <a:solidFill>
                  <a:prstClr val="black"/>
                </a:solidFill>
              </a:rPr>
              <a:t>: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1) каменные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2) деревянные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3) металлические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4) бетонные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5) железобетонные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6) комбинированные, например пролет моста сделан из стали, а опоры из железобетона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Ниже показаны  примеры  мостов из различных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105995524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train-photo.ru/data/media/161/FinMost_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4" t="-5620"/>
          <a:stretch/>
        </p:blipFill>
        <p:spPr bwMode="auto">
          <a:xfrm>
            <a:off x="5142449" y="4114008"/>
            <a:ext cx="3132820" cy="234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spbguide.com/wp-content/uploads/2011/10/ioannmos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2470" y="4303383"/>
            <a:ext cx="302382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hellopiter.ru/image/DSC031285766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6595" y="1633070"/>
            <a:ext cx="3026048" cy="207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4428" y="1680234"/>
            <a:ext cx="7355103" cy="373729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r>
              <a:rPr lang="ru-RU" sz="2000" dirty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3"/>
            <a:ext cx="196024" cy="219841"/>
          </a:xfrm>
          <a:prstGeom prst="rect">
            <a:avLst/>
          </a:prstGeom>
        </p:spPr>
        <p:txBody>
          <a:bodyPr wrap="none" lIns="65306" tIns="32653" rIns="65306" bIns="32653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0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306" tIns="32653" rIns="65306" bIns="3265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37377" y="489409"/>
            <a:ext cx="6172114" cy="29018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ru-RU" sz="1300" i="1" dirty="0"/>
              <a:t>Презентация на тему</a:t>
            </a:r>
            <a:r>
              <a:rPr lang="en-US" sz="1300" i="1" dirty="0"/>
              <a:t>: «</a:t>
            </a:r>
            <a:r>
              <a:rPr lang="ru-RU" sz="1300" i="1" dirty="0"/>
              <a:t>ПРОЕКТИРОВАНИЕ И СТРОИТЕЛЬСТВО МОСТОВ</a:t>
            </a:r>
            <a:r>
              <a:rPr lang="en-US" sz="1300" i="1" dirty="0"/>
              <a:t>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60882" y="1291781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каменный мост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37648" y="3959227"/>
            <a:ext cx="2871749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деревянный мост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39620" y="891387"/>
            <a:ext cx="4367629" cy="417696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мостов (классификация по материалу)</a:t>
            </a:r>
          </a:p>
          <a:p>
            <a:pPr algn="ctr"/>
            <a:endParaRPr lang="ru-RU" sz="11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http://www.diclib.com/Russian_BSE/024445031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8" b="4555"/>
          <a:stretch/>
        </p:blipFill>
        <p:spPr bwMode="auto">
          <a:xfrm>
            <a:off x="5086343" y="1628800"/>
            <a:ext cx="3188926" cy="208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5219214" y="1325167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железобетонный мост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160526" y="3792721"/>
            <a:ext cx="4983474" cy="417696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комбинированный мост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(пролет стальной, а опоры железобетонные)</a:t>
            </a:r>
          </a:p>
        </p:txBody>
      </p:sp>
    </p:spTree>
    <p:extLst>
      <p:ext uri="{BB962C8B-B14F-4D97-AF65-F5344CB8AC3E}">
        <p14:creationId xmlns:p14="http://schemas.microsoft.com/office/powerpoint/2010/main" val="39069211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4"/>
            <a:ext cx="7355103" cy="373729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r>
              <a:rPr lang="ru-RU" sz="2000" dirty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3"/>
            <a:ext cx="196024" cy="219841"/>
          </a:xfrm>
          <a:prstGeom prst="rect">
            <a:avLst/>
          </a:prstGeom>
        </p:spPr>
        <p:txBody>
          <a:bodyPr wrap="none" lIns="65306" tIns="32653" rIns="65306" bIns="32653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0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306" tIns="32653" rIns="65306" bIns="3265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37377" y="489409"/>
            <a:ext cx="6172114" cy="29018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ru-RU" sz="1300" i="1" dirty="0"/>
              <a:t>Презентация на тему</a:t>
            </a:r>
            <a:r>
              <a:rPr lang="en-US" sz="1300" i="1" dirty="0"/>
              <a:t>: «</a:t>
            </a:r>
            <a:r>
              <a:rPr lang="ru-RU" sz="1300" i="1" dirty="0"/>
              <a:t>ПРОЕКТИРОВАНИЕ И СТРОИТЕЛЬСТВО МОСТОВ</a:t>
            </a:r>
            <a:r>
              <a:rPr lang="en-US" sz="1300" i="1" dirty="0"/>
              <a:t>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1539" y="899223"/>
            <a:ext cx="8280920" cy="3803239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3. Рассмотрим классификацию мостов по назначению. </a:t>
            </a:r>
            <a:r>
              <a:rPr lang="ru-RU" sz="1400" dirty="0">
                <a:solidFill>
                  <a:schemeClr val="bg1"/>
                </a:solidFill>
              </a:rPr>
              <a:t>По назначению мосты делятся на</a:t>
            </a:r>
            <a:r>
              <a:rPr lang="en-US" sz="1400" dirty="0">
                <a:solidFill>
                  <a:schemeClr val="bg1"/>
                </a:solidFill>
              </a:rPr>
              <a:t>:</a:t>
            </a: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1) пешеходные – предназначены для движения пешеходов</a:t>
            </a:r>
          </a:p>
          <a:p>
            <a:r>
              <a:rPr lang="ru-RU" sz="1400" dirty="0">
                <a:solidFill>
                  <a:schemeClr val="bg1"/>
                </a:solidFill>
              </a:rPr>
              <a:t>2) автодорожные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ru-RU" sz="1400" dirty="0">
                <a:solidFill>
                  <a:schemeClr val="bg1"/>
                </a:solidFill>
              </a:rPr>
              <a:t>– предназначены для движения автомобильного транспорта</a:t>
            </a:r>
            <a:endParaRPr lang="en-US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3) железнодорожные – предназначены для движения поездов </a:t>
            </a:r>
          </a:p>
          <a:p>
            <a:r>
              <a:rPr lang="ru-RU" sz="1400" dirty="0">
                <a:solidFill>
                  <a:schemeClr val="bg1"/>
                </a:solidFill>
              </a:rPr>
              <a:t>4) городские -  предназначены для движения пешеходов и различного транспорта  (например автомобилей, трамваев и троллейбусов)</a:t>
            </a:r>
          </a:p>
          <a:p>
            <a:r>
              <a:rPr lang="ru-RU" sz="1400" dirty="0">
                <a:solidFill>
                  <a:schemeClr val="bg1"/>
                </a:solidFill>
              </a:rPr>
              <a:t>5) путепроводы – предназначены для движения различного транспорта в обоих направлениях</a:t>
            </a:r>
          </a:p>
          <a:p>
            <a:r>
              <a:rPr lang="ru-RU" sz="1400" dirty="0">
                <a:solidFill>
                  <a:schemeClr val="bg1"/>
                </a:solidFill>
              </a:rPr>
              <a:t>6) эстакады – её задача состоит в том, чтобы </a:t>
            </a:r>
            <a:r>
              <a:rPr lang="en-US" sz="1400" dirty="0">
                <a:solidFill>
                  <a:schemeClr val="bg1"/>
                </a:solidFill>
              </a:rPr>
              <a:t>“</a:t>
            </a:r>
            <a:r>
              <a:rPr lang="ru-RU" sz="1400" dirty="0">
                <a:solidFill>
                  <a:schemeClr val="bg1"/>
                </a:solidFill>
              </a:rPr>
              <a:t>поднять</a:t>
            </a:r>
            <a:r>
              <a:rPr lang="en-US" sz="1400" dirty="0">
                <a:solidFill>
                  <a:schemeClr val="bg1"/>
                </a:solidFill>
              </a:rPr>
              <a:t>” </a:t>
            </a:r>
            <a:r>
              <a:rPr lang="ru-RU" sz="1400" dirty="0">
                <a:solidFill>
                  <a:schemeClr val="bg1"/>
                </a:solidFill>
              </a:rPr>
              <a:t>дорогу над землей и перейти          через существующую трассу или железнодорожные пути</a:t>
            </a:r>
          </a:p>
          <a:p>
            <a:r>
              <a:rPr lang="ru-RU" sz="1400" dirty="0">
                <a:solidFill>
                  <a:schemeClr val="bg1"/>
                </a:solidFill>
              </a:rPr>
              <a:t>7) виадук – это мост через ущелье</a:t>
            </a: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>
                <a:solidFill>
                  <a:schemeClr val="bg1"/>
                </a:solidFill>
              </a:rPr>
              <a:t>Ниже показаны  примеры  таких мостов.</a:t>
            </a:r>
          </a:p>
          <a:p>
            <a:endParaRPr lang="ru-RU" sz="1400" b="1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5107" y="3993271"/>
            <a:ext cx="4367629" cy="417696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мостов (классификация по назначению)</a:t>
            </a:r>
          </a:p>
          <a:p>
            <a:pPr algn="ctr"/>
            <a:endParaRPr lang="ru-RU" sz="11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img01.rl0.ru/e920d0de990b5d3667af8967c145bdce/c600x400/www.zavodsz.ru/images/phocagallery/02-11-oporn-chasti-mostov/Balochnii-most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7284" y="4662347"/>
            <a:ext cx="2795879" cy="168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13631" y="4295342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автодорожный мост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01027" y="4273017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железнодорожный мост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0645" y="4661253"/>
            <a:ext cx="2643949" cy="172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095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4"/>
            <a:ext cx="7355103" cy="373729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r>
              <a:rPr lang="ru-RU" sz="2000" dirty="0"/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3"/>
            <a:ext cx="196024" cy="219841"/>
          </a:xfrm>
          <a:prstGeom prst="rect">
            <a:avLst/>
          </a:prstGeom>
        </p:spPr>
        <p:txBody>
          <a:bodyPr wrap="none" lIns="65306" tIns="32653" rIns="65306" bIns="32653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0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306" tIns="32653" rIns="65306" bIns="32653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37377" y="489409"/>
            <a:ext cx="6172114" cy="29018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ru-RU" sz="1300" i="1" dirty="0"/>
              <a:t>Презентация на тему</a:t>
            </a:r>
            <a:r>
              <a:rPr lang="en-US" sz="1300" i="1" dirty="0"/>
              <a:t>: «</a:t>
            </a:r>
            <a:r>
              <a:rPr lang="ru-RU" sz="1300" i="1" dirty="0"/>
              <a:t>ПРОЕКТИРОВАНИЕ И СТРОИТЕЛЬСТВО МОСТОВ</a:t>
            </a:r>
            <a:r>
              <a:rPr lang="en-US" sz="1300" i="1" dirty="0"/>
              <a:t>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18944" y="897333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пешеходный мост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698" y="1238908"/>
            <a:ext cx="2742814" cy="162285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59" t="23349" r="30629" b="18776"/>
          <a:stretch/>
        </p:blipFill>
        <p:spPr>
          <a:xfrm>
            <a:off x="3648616" y="1104087"/>
            <a:ext cx="5365531" cy="27774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930388" y="3942074"/>
            <a:ext cx="2923184" cy="24182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эстакада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943" y="4183898"/>
            <a:ext cx="2874669" cy="21560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13907" y="2964797"/>
            <a:ext cx="3234709" cy="945314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Мост в городе  Стрельна 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(Константиновский дворец резиденция президента)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(Проектировщик ЗАО 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Стройпроект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912664" y="5177766"/>
            <a:ext cx="2641947" cy="769441"/>
          </a:xfrm>
          <a:prstGeom prst="rect">
            <a:avLst/>
          </a:prstGeom>
        </p:spPr>
        <p:txBody>
          <a:bodyPr wrap="square" lIns="65306" tIns="32653" rIns="65306" bIns="32653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Западный скоростной диаметр. Центральный участок </a:t>
            </a:r>
          </a:p>
          <a:p>
            <a:pPr algn="ctr"/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(Проектировщик ЗАО 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Институт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Стройпроект</a:t>
            </a:r>
            <a:r>
              <a:rPr lang="en-US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1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83715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625</Words>
  <Application>Microsoft Office PowerPoint</Application>
  <PresentationFormat>Экран (4:3)</PresentationFormat>
  <Paragraphs>91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</dc:creator>
  <cp:lastModifiedBy>Ksen</cp:lastModifiedBy>
  <cp:revision>10</cp:revision>
  <dcterms:created xsi:type="dcterms:W3CDTF">2017-06-01T19:35:54Z</dcterms:created>
  <dcterms:modified xsi:type="dcterms:W3CDTF">2017-06-01T19:51:51Z</dcterms:modified>
</cp:coreProperties>
</file>