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35" r:id="rId1"/>
  </p:sldMasterIdLst>
  <p:notesMasterIdLst>
    <p:notesMasterId r:id="rId5"/>
  </p:notesMasterIdLst>
  <p:handoutMasterIdLst>
    <p:handoutMasterId r:id="rId6"/>
  </p:handoutMasterIdLst>
  <p:sldIdLst>
    <p:sldId id="365" r:id="rId2"/>
    <p:sldId id="367" r:id="rId3"/>
    <p:sldId id="369" r:id="rId4"/>
  </p:sldIdLst>
  <p:sldSz cx="12801600" cy="9601200" type="A3"/>
  <p:notesSz cx="9944100" cy="6805613"/>
  <p:defaultTextStyle>
    <a:defPPr>
      <a:defRPr lang="ru-RU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1596"/>
    <a:srgbClr val="0A0AC6"/>
    <a:srgbClr val="663300"/>
    <a:srgbClr val="024D8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0" autoAdjust="0"/>
    <p:restoredTop sz="94673" autoAdjust="0"/>
  </p:normalViewPr>
  <p:slideViewPr>
    <p:cSldViewPr>
      <p:cViewPr varScale="1">
        <p:scale>
          <a:sx n="47" d="100"/>
          <a:sy n="47" d="100"/>
        </p:scale>
        <p:origin x="-1272" y="-102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4310093" cy="340763"/>
          </a:xfrm>
          <a:prstGeom prst="rect">
            <a:avLst/>
          </a:prstGeom>
        </p:spPr>
        <p:txBody>
          <a:bodyPr vert="horz" lIns="89864" tIns="44930" rIns="89864" bIns="44930" rtlCol="0"/>
          <a:lstStyle>
            <a:lvl1pPr algn="l">
              <a:defRPr sz="1200"/>
            </a:lvl1pPr>
          </a:lstStyle>
          <a:p>
            <a:r>
              <a:rPr lang="ru-RU" dirty="0" smtClean="0"/>
              <a:t>Путепровод на пересечении скоростной автомобильной дороги Москва-Санкт-Петербург автомобильной дорогой Пешки-п/л Гайдаровец на ПК 555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1737" y="1"/>
            <a:ext cx="4310093" cy="340763"/>
          </a:xfrm>
          <a:prstGeom prst="rect">
            <a:avLst/>
          </a:prstGeom>
        </p:spPr>
        <p:txBody>
          <a:bodyPr vert="horz" lIns="89864" tIns="44930" rIns="89864" bIns="44930" rtlCol="0"/>
          <a:lstStyle>
            <a:lvl1pPr algn="r">
              <a:defRPr sz="1200"/>
            </a:lvl1pPr>
          </a:lstStyle>
          <a:p>
            <a:fld id="{9C3B1C36-2B6C-4EAD-AE7D-63A76A0D5EB3}" type="datetimeFigureOut">
              <a:rPr lang="ru-RU" smtClean="0"/>
              <a:t>01.06.2017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4" y="6463779"/>
            <a:ext cx="4310093" cy="340763"/>
          </a:xfrm>
          <a:prstGeom prst="rect">
            <a:avLst/>
          </a:prstGeom>
        </p:spPr>
        <p:txBody>
          <a:bodyPr vert="horz" lIns="89864" tIns="44930" rIns="89864" bIns="4493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1737" y="6463779"/>
            <a:ext cx="4310093" cy="340763"/>
          </a:xfrm>
          <a:prstGeom prst="rect">
            <a:avLst/>
          </a:prstGeom>
        </p:spPr>
        <p:txBody>
          <a:bodyPr vert="horz" lIns="89864" tIns="44930" rIns="89864" bIns="44930" rtlCol="0" anchor="b"/>
          <a:lstStyle>
            <a:lvl1pPr algn="r">
              <a:defRPr sz="1200"/>
            </a:lvl1pPr>
          </a:lstStyle>
          <a:p>
            <a:fld id="{AADCF9F3-E2AA-4558-B4EF-7A5D1965587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72944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4310093" cy="340763"/>
          </a:xfrm>
          <a:prstGeom prst="rect">
            <a:avLst/>
          </a:prstGeom>
        </p:spPr>
        <p:txBody>
          <a:bodyPr vert="horz" lIns="89864" tIns="44930" rIns="89864" bIns="44930" rtlCol="0"/>
          <a:lstStyle>
            <a:lvl1pPr algn="l">
              <a:defRPr sz="1200"/>
            </a:lvl1pPr>
          </a:lstStyle>
          <a:p>
            <a:r>
              <a:rPr lang="ru-RU" dirty="0" smtClean="0"/>
              <a:t>Путепровод на пересечении скоростной автомобильной дороги Москва-Санкт-Петербург автомобильной дорогой Пешки-п/л Гайдаровец на ПК 555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1737" y="1"/>
            <a:ext cx="4310093" cy="340763"/>
          </a:xfrm>
          <a:prstGeom prst="rect">
            <a:avLst/>
          </a:prstGeom>
        </p:spPr>
        <p:txBody>
          <a:bodyPr vert="horz" lIns="89864" tIns="44930" rIns="89864" bIns="44930" rtlCol="0"/>
          <a:lstStyle>
            <a:lvl1pPr algn="r">
              <a:defRPr sz="1200"/>
            </a:lvl1pPr>
          </a:lstStyle>
          <a:p>
            <a:fld id="{FA64BE4A-C974-441A-B40D-8B624967F59C}" type="datetimeFigureOut">
              <a:rPr lang="ru-RU" smtClean="0"/>
              <a:t>01.06.2017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70250" y="509588"/>
            <a:ext cx="3403600" cy="2552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864" tIns="44930" rIns="89864" bIns="4493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4640" y="3232971"/>
            <a:ext cx="7954826" cy="3062579"/>
          </a:xfrm>
          <a:prstGeom prst="rect">
            <a:avLst/>
          </a:prstGeom>
        </p:spPr>
        <p:txBody>
          <a:bodyPr vert="horz" lIns="89864" tIns="44930" rIns="89864" bIns="4493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6463779"/>
            <a:ext cx="4310093" cy="340763"/>
          </a:xfrm>
          <a:prstGeom prst="rect">
            <a:avLst/>
          </a:prstGeom>
        </p:spPr>
        <p:txBody>
          <a:bodyPr vert="horz" lIns="89864" tIns="44930" rIns="89864" bIns="4493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1737" y="6463779"/>
            <a:ext cx="4310093" cy="340763"/>
          </a:xfrm>
          <a:prstGeom prst="rect">
            <a:avLst/>
          </a:prstGeom>
        </p:spPr>
        <p:txBody>
          <a:bodyPr vert="horz" lIns="89864" tIns="44930" rIns="89864" bIns="44930" rtlCol="0" anchor="b"/>
          <a:lstStyle>
            <a:lvl1pPr algn="r">
              <a:defRPr sz="1200"/>
            </a:lvl1pPr>
          </a:lstStyle>
          <a:p>
            <a:fld id="{9298C681-0177-4664-8E51-3668F5FB317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35863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8C681-0177-4664-8E51-3668F5FB3177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1181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8C681-0177-4664-8E51-3668F5FB3177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1636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8C681-0177-4664-8E51-3668F5FB3177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8284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6068907" y="1637903"/>
            <a:ext cx="6740769" cy="6991323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6761" y="746761"/>
            <a:ext cx="8616598" cy="4373881"/>
          </a:xfrm>
        </p:spPr>
        <p:txBody>
          <a:bodyPr anchor="b">
            <a:normAutofit/>
          </a:bodyPr>
          <a:lstStyle>
            <a:lvl1pPr algn="l">
              <a:defRPr sz="616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6760" y="5381415"/>
            <a:ext cx="6935950" cy="2678852"/>
          </a:xfrm>
        </p:spPr>
        <p:txBody>
          <a:bodyPr anchor="t">
            <a:normAutofit/>
          </a:bodyPr>
          <a:lstStyle>
            <a:lvl1pPr marL="0" indent="0" algn="l">
              <a:buNone/>
              <a:defRPr sz="2800">
                <a:solidFill>
                  <a:schemeClr val="bg2">
                    <a:lumMod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8A321-BF8E-4F80-ACDA-06DC8220F972}" type="datetime1">
              <a:rPr lang="ru-RU" smtClean="0"/>
              <a:t>01.06.2017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5733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761" y="6294120"/>
            <a:ext cx="9176814" cy="2133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46760" y="746760"/>
            <a:ext cx="11308080" cy="437388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240"/>
            </a:lvl1pPr>
            <a:lvl2pPr marL="640080" indent="0">
              <a:buNone/>
              <a:defRPr sz="2240"/>
            </a:lvl2pPr>
            <a:lvl3pPr marL="1280160" indent="0">
              <a:buNone/>
              <a:defRPr sz="2240"/>
            </a:lvl3pPr>
            <a:lvl4pPr marL="1920240" indent="0">
              <a:buNone/>
              <a:defRPr sz="2240"/>
            </a:lvl4pPr>
            <a:lvl5pPr marL="2560320" indent="0">
              <a:buNone/>
              <a:defRPr sz="2240"/>
            </a:lvl5pPr>
            <a:lvl6pPr marL="3200400" indent="0">
              <a:buNone/>
              <a:defRPr sz="2240"/>
            </a:lvl6pPr>
            <a:lvl7pPr marL="3840480" indent="0">
              <a:buNone/>
              <a:defRPr sz="2240"/>
            </a:lvl7pPr>
            <a:lvl8pPr marL="4480560" indent="0">
              <a:buNone/>
              <a:defRPr sz="2240"/>
            </a:lvl8pPr>
            <a:lvl9pPr marL="5120640" indent="0">
              <a:buNone/>
              <a:defRPr sz="224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066803" y="5381414"/>
            <a:ext cx="10193865" cy="64008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2240"/>
            </a:lvl1pPr>
            <a:lvl2pPr marL="640080" indent="0">
              <a:buFontTx/>
              <a:buNone/>
              <a:defRPr/>
            </a:lvl2pPr>
            <a:lvl3pPr marL="1280160" indent="0">
              <a:buFontTx/>
              <a:buNone/>
              <a:defRPr/>
            </a:lvl3pPr>
            <a:lvl4pPr marL="1920240" indent="0">
              <a:buFontTx/>
              <a:buNone/>
              <a:defRPr/>
            </a:lvl4pPr>
            <a:lvl5pPr marL="256032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0AE8-A49D-448E-AB10-9A9F3707FDEB}" type="datetime1">
              <a:rPr lang="ru-RU" smtClean="0"/>
              <a:t>01.06.2017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510427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760" y="746760"/>
            <a:ext cx="11308080" cy="4053840"/>
          </a:xfrm>
        </p:spPr>
        <p:txBody>
          <a:bodyPr anchor="ctr">
            <a:normAutofit/>
          </a:bodyPr>
          <a:lstStyle>
            <a:lvl1pPr algn="l">
              <a:defRPr sz="392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760" y="5760720"/>
            <a:ext cx="8936973" cy="2667000"/>
          </a:xfrm>
        </p:spPr>
        <p:txBody>
          <a:bodyPr anchor="ctr">
            <a:normAutofit/>
          </a:bodyPr>
          <a:lstStyle>
            <a:lvl1pPr marL="0" indent="0" algn="l">
              <a:buNone/>
              <a:defRPr sz="2520">
                <a:solidFill>
                  <a:schemeClr val="bg2">
                    <a:lumMod val="75000"/>
                  </a:schemeClr>
                </a:solidFill>
              </a:defRPr>
            </a:lvl1pPr>
            <a:lvl2pPr marL="64008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0AE8-A49D-448E-AB10-9A9F3707FDEB}" type="datetime1">
              <a:rPr lang="ru-RU" smtClean="0"/>
              <a:t>01.06.2017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23967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797" y="746760"/>
            <a:ext cx="9603702" cy="4053840"/>
          </a:xfrm>
        </p:spPr>
        <p:txBody>
          <a:bodyPr anchor="ctr">
            <a:normAutofit/>
          </a:bodyPr>
          <a:lstStyle>
            <a:lvl1pPr algn="l">
              <a:defRPr sz="392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93521" y="4800600"/>
            <a:ext cx="8963454" cy="67564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640080" indent="0">
              <a:buFontTx/>
              <a:buNone/>
              <a:defRPr/>
            </a:lvl2pPr>
            <a:lvl3pPr marL="1280160" indent="0">
              <a:buFontTx/>
              <a:buNone/>
              <a:defRPr/>
            </a:lvl3pPr>
            <a:lvl4pPr marL="1920240" indent="0">
              <a:buFontTx/>
              <a:buNone/>
              <a:defRPr/>
            </a:lvl4pPr>
            <a:lvl5pPr marL="256032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761" y="6021498"/>
            <a:ext cx="8935305" cy="2406222"/>
          </a:xfrm>
        </p:spPr>
        <p:txBody>
          <a:bodyPr anchor="ctr">
            <a:normAutofit/>
          </a:bodyPr>
          <a:lstStyle>
            <a:lvl1pPr marL="0" indent="0" algn="l">
              <a:buNone/>
              <a:defRPr sz="2800">
                <a:solidFill>
                  <a:schemeClr val="bg2">
                    <a:lumMod val="75000"/>
                  </a:schemeClr>
                </a:solidFill>
              </a:defRPr>
            </a:lvl1pPr>
            <a:lvl2pPr marL="64008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0AE8-A49D-448E-AB10-9A9F3707FDEB}" type="datetime1">
              <a:rPr lang="ru-RU" smtClean="0"/>
              <a:t>01.06.2017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20041" y="994874"/>
            <a:ext cx="640247" cy="818686"/>
          </a:xfrm>
          <a:prstGeom prst="rect">
            <a:avLst/>
          </a:prstGeom>
        </p:spPr>
        <p:txBody>
          <a:bodyPr vert="horz" lIns="128016" tIns="64008" rIns="128016" bIns="64008" rtlCol="0" anchor="ctr">
            <a:noAutofit/>
          </a:bodyPr>
          <a:lstStyle/>
          <a:p>
            <a:pPr lvl="0"/>
            <a:r>
              <a:rPr lang="en-US" sz="11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774681" y="3876042"/>
            <a:ext cx="640247" cy="818686"/>
          </a:xfrm>
          <a:prstGeom prst="rect">
            <a:avLst/>
          </a:prstGeom>
        </p:spPr>
        <p:txBody>
          <a:bodyPr vert="horz" lIns="128016" tIns="64008" rIns="128016" bIns="64008" rtlCol="0" anchor="ctr">
            <a:noAutofit/>
          </a:bodyPr>
          <a:lstStyle/>
          <a:p>
            <a:pPr lvl="0" algn="r"/>
            <a:r>
              <a:rPr lang="en-US" sz="11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862557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761" y="4800600"/>
            <a:ext cx="8935305" cy="2376360"/>
          </a:xfrm>
        </p:spPr>
        <p:txBody>
          <a:bodyPr anchor="b">
            <a:normAutofit/>
          </a:bodyPr>
          <a:lstStyle>
            <a:lvl1pPr algn="l">
              <a:defRPr sz="392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760" y="7186172"/>
            <a:ext cx="8936973" cy="1241547"/>
          </a:xfrm>
        </p:spPr>
        <p:txBody>
          <a:bodyPr anchor="t">
            <a:normAutofit/>
          </a:bodyPr>
          <a:lstStyle>
            <a:lvl1pPr marL="0" indent="0" algn="l">
              <a:buNone/>
              <a:defRPr sz="2520">
                <a:solidFill>
                  <a:schemeClr val="bg2">
                    <a:lumMod val="75000"/>
                  </a:schemeClr>
                </a:solidFill>
              </a:defRPr>
            </a:lvl1pPr>
            <a:lvl2pPr marL="64008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0AE8-A49D-448E-AB10-9A9F3707FDEB}" type="datetime1">
              <a:rPr lang="ru-RU" smtClean="0"/>
              <a:t>01.06.2017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408794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798" y="746760"/>
            <a:ext cx="9603700" cy="4053840"/>
          </a:xfrm>
        </p:spPr>
        <p:txBody>
          <a:bodyPr anchor="ctr">
            <a:normAutofit/>
          </a:bodyPr>
          <a:lstStyle>
            <a:lvl1pPr algn="l">
              <a:defRPr sz="392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46761" y="5440680"/>
            <a:ext cx="8935305" cy="14698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760" y="6934200"/>
            <a:ext cx="8935304" cy="1493520"/>
          </a:xfrm>
        </p:spPr>
        <p:txBody>
          <a:bodyPr anchor="t">
            <a:normAutofit/>
          </a:bodyPr>
          <a:lstStyle>
            <a:lvl1pPr marL="0" indent="0" algn="l">
              <a:buNone/>
              <a:defRPr sz="2520">
                <a:solidFill>
                  <a:schemeClr val="bg2">
                    <a:lumMod val="75000"/>
                  </a:schemeClr>
                </a:solidFill>
              </a:defRPr>
            </a:lvl1pPr>
            <a:lvl2pPr marL="64008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0AE8-A49D-448E-AB10-9A9F3707FDEB}" type="datetime1">
              <a:rPr lang="ru-RU" smtClean="0"/>
              <a:t>01.06.2017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20041" y="994874"/>
            <a:ext cx="640247" cy="818686"/>
          </a:xfrm>
          <a:prstGeom prst="rect">
            <a:avLst/>
          </a:prstGeom>
        </p:spPr>
        <p:txBody>
          <a:bodyPr vert="horz" lIns="128016" tIns="64008" rIns="128016" bIns="64008" rtlCol="0" anchor="ctr">
            <a:noAutofit/>
          </a:bodyPr>
          <a:lstStyle/>
          <a:p>
            <a:pPr lvl="0"/>
            <a:r>
              <a:rPr lang="en-US" sz="11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774681" y="3876042"/>
            <a:ext cx="640247" cy="818686"/>
          </a:xfrm>
          <a:prstGeom prst="rect">
            <a:avLst/>
          </a:prstGeom>
        </p:spPr>
        <p:txBody>
          <a:bodyPr vert="horz" lIns="128016" tIns="64008" rIns="128016" bIns="64008" rtlCol="0" anchor="ctr">
            <a:noAutofit/>
          </a:bodyPr>
          <a:lstStyle/>
          <a:p>
            <a:pPr lvl="0" algn="r"/>
            <a:r>
              <a:rPr lang="en-US" sz="11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326795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760" y="746760"/>
            <a:ext cx="10535921" cy="405384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92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46761" y="5499948"/>
            <a:ext cx="8935305" cy="117348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760" y="6673430"/>
            <a:ext cx="8935304" cy="1754291"/>
          </a:xfrm>
        </p:spPr>
        <p:txBody>
          <a:bodyPr anchor="t">
            <a:normAutofit/>
          </a:bodyPr>
          <a:lstStyle>
            <a:lvl1pPr marL="0" indent="0" algn="l">
              <a:buNone/>
              <a:defRPr sz="2520">
                <a:solidFill>
                  <a:schemeClr val="bg2">
                    <a:lumMod val="75000"/>
                  </a:schemeClr>
                </a:solidFill>
              </a:defRPr>
            </a:lvl1pPr>
            <a:lvl2pPr marL="64008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0AE8-A49D-448E-AB10-9A9F3707FDEB}" type="datetime1">
              <a:rPr lang="ru-RU" smtClean="0"/>
              <a:t>01.06.2017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6806737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761" y="6294120"/>
            <a:ext cx="9176814" cy="2133600"/>
          </a:xfrm>
        </p:spPr>
        <p:txBody>
          <a:bodyPr>
            <a:normAutofit/>
          </a:bodyPr>
          <a:lstStyle>
            <a:lvl1pPr algn="l">
              <a:defRPr sz="392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6761" y="746761"/>
            <a:ext cx="9176814" cy="5274738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0F76-955D-4893-9796-F0B0381D6E93}" type="datetime1">
              <a:rPr lang="ru-RU" smtClean="0"/>
              <a:t>01.06.2017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18597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92968" y="746760"/>
            <a:ext cx="2861872" cy="6187440"/>
          </a:xfrm>
        </p:spPr>
        <p:txBody>
          <a:bodyPr vert="eaVert">
            <a:normAutofit/>
          </a:bodyPr>
          <a:lstStyle>
            <a:lvl1pPr>
              <a:defRPr sz="392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6760" y="746760"/>
            <a:ext cx="8190017" cy="768096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E875-B34D-41F4-BB42-2A252C444FD2}" type="datetime1">
              <a:rPr lang="ru-RU" smtClean="0"/>
              <a:t>01.06.2017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3704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761" y="6294120"/>
            <a:ext cx="9176814" cy="2133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6761" y="746760"/>
            <a:ext cx="9176814" cy="5274738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8FAB9-6AA4-446C-92C0-751DFF036244}" type="datetime1">
              <a:rPr lang="ru-RU" smtClean="0"/>
              <a:t>01.06.2017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1684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760" y="2773679"/>
            <a:ext cx="8963455" cy="3247814"/>
          </a:xfrm>
        </p:spPr>
        <p:txBody>
          <a:bodyPr anchor="b">
            <a:normAutofit/>
          </a:bodyPr>
          <a:lstStyle>
            <a:lvl1pPr algn="l">
              <a:defRPr sz="448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761" y="6282267"/>
            <a:ext cx="8963454" cy="2145454"/>
          </a:xfrm>
        </p:spPr>
        <p:txBody>
          <a:bodyPr anchor="t">
            <a:normAutofit/>
          </a:bodyPr>
          <a:lstStyle>
            <a:lvl1pPr marL="0" indent="0" algn="l">
              <a:buNone/>
              <a:defRPr sz="2520">
                <a:solidFill>
                  <a:schemeClr val="bg2">
                    <a:lumMod val="75000"/>
                  </a:schemeClr>
                </a:solidFill>
              </a:defRPr>
            </a:lvl1pPr>
            <a:lvl2pPr marL="64008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3DECB-7EA1-4399-A8CD-41F6D8A1AD0D}" type="datetime1">
              <a:rPr lang="ru-RU" smtClean="0"/>
              <a:t>01.06.2017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491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761" y="6294120"/>
            <a:ext cx="9176814" cy="2133600"/>
          </a:xfrm>
        </p:spPr>
        <p:txBody>
          <a:bodyPr>
            <a:normAutofit/>
          </a:bodyPr>
          <a:lstStyle>
            <a:lvl1pPr>
              <a:defRPr sz="448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746761" y="746761"/>
            <a:ext cx="5529954" cy="5274734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6527307" y="746760"/>
            <a:ext cx="5527533" cy="526288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30FA-578F-4D98-8F1B-770CE1D51213}" type="datetime1">
              <a:rPr lang="ru-RU" smtClean="0"/>
              <a:t>01.06.2017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6217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761" y="6294120"/>
            <a:ext cx="9176814" cy="2133600"/>
          </a:xfrm>
        </p:spPr>
        <p:txBody>
          <a:bodyPr>
            <a:normAutofit/>
          </a:bodyPr>
          <a:lstStyle>
            <a:lvl1pPr>
              <a:defRPr sz="448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2" y="746760"/>
            <a:ext cx="5203612" cy="853440"/>
          </a:xfrm>
        </p:spPr>
        <p:txBody>
          <a:bodyPr anchor="b">
            <a:noAutofit/>
          </a:bodyPr>
          <a:lstStyle>
            <a:lvl1pPr marL="0" indent="0">
              <a:buNone/>
              <a:defRPr sz="3360" b="0" cap="all">
                <a:solidFill>
                  <a:schemeClr val="tx1"/>
                </a:solidFill>
              </a:defRPr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6759" y="1600201"/>
            <a:ext cx="5523654" cy="4421294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97023" y="793433"/>
            <a:ext cx="5269671" cy="806767"/>
          </a:xfrm>
        </p:spPr>
        <p:txBody>
          <a:bodyPr anchor="b">
            <a:noAutofit/>
          </a:bodyPr>
          <a:lstStyle>
            <a:lvl1pPr marL="0" indent="0">
              <a:buNone/>
              <a:defRPr sz="3360" b="0" cap="all">
                <a:solidFill>
                  <a:schemeClr val="tx1"/>
                </a:solidFill>
              </a:defRPr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7308" y="1600200"/>
            <a:ext cx="5539387" cy="440944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9A7D-B861-4BF1-A574-4A841B975960}" type="datetime1">
              <a:rPr lang="ru-RU" smtClean="0"/>
              <a:t>01.06.2017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8252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761" y="6294120"/>
            <a:ext cx="9176814" cy="2133600"/>
          </a:xfrm>
        </p:spPr>
        <p:txBody>
          <a:bodyPr>
            <a:normAutofit/>
          </a:bodyPr>
          <a:lstStyle>
            <a:lvl1pPr>
              <a:defRPr sz="448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60895-C26F-43C0-A9FD-8ADF9B1E0F16}" type="datetime1">
              <a:rPr lang="ru-RU" smtClean="0"/>
              <a:t>01.06.2017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0862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F482-0B8F-4E7D-9F2E-59291377BA4C}" type="datetime1">
              <a:rPr lang="ru-RU" smtClean="0"/>
              <a:t>01.06.2017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3264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6134" y="746760"/>
            <a:ext cx="4480560" cy="2133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6759" y="746760"/>
            <a:ext cx="6214257" cy="768096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86134" y="3093723"/>
            <a:ext cx="4480560" cy="2927774"/>
          </a:xfrm>
        </p:spPr>
        <p:txBody>
          <a:bodyPr anchor="t">
            <a:normAutofit/>
          </a:bodyPr>
          <a:lstStyle>
            <a:lvl1pPr marL="0" indent="0">
              <a:buNone/>
              <a:defRPr sz="2240"/>
            </a:lvl1pPr>
            <a:lvl2pPr marL="640080" indent="0">
              <a:buNone/>
              <a:defRPr sz="1680"/>
            </a:lvl2pPr>
            <a:lvl3pPr marL="1280160" indent="0">
              <a:buNone/>
              <a:defRPr sz="1400"/>
            </a:lvl3pPr>
            <a:lvl4pPr marL="1920240" indent="0">
              <a:buNone/>
              <a:defRPr sz="1260"/>
            </a:lvl4pPr>
            <a:lvl5pPr marL="2560320" indent="0">
              <a:buNone/>
              <a:defRPr sz="1260"/>
            </a:lvl5pPr>
            <a:lvl6pPr marL="3200400" indent="0">
              <a:buNone/>
              <a:defRPr sz="1260"/>
            </a:lvl6pPr>
            <a:lvl7pPr marL="3840480" indent="0">
              <a:buNone/>
              <a:defRPr sz="1260"/>
            </a:lvl7pPr>
            <a:lvl8pPr marL="4480560" indent="0">
              <a:buNone/>
              <a:defRPr sz="1260"/>
            </a:lvl8pPr>
            <a:lvl9pPr marL="5120640" indent="0">
              <a:buNone/>
              <a:defRPr sz="12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3839-0D9F-4A60-8BAE-0A532FCBF8CB}" type="datetime1">
              <a:rPr lang="ru-RU" smtClean="0"/>
              <a:t>01.06.2017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2278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4120" y="2026920"/>
            <a:ext cx="4988561" cy="1600200"/>
          </a:xfrm>
        </p:spPr>
        <p:txBody>
          <a:bodyPr anchor="b">
            <a:normAutofit/>
          </a:bodyPr>
          <a:lstStyle>
            <a:lvl1pPr algn="l">
              <a:defRPr sz="336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1066800" y="1280160"/>
            <a:ext cx="4593364" cy="672084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240"/>
            </a:lvl1pPr>
            <a:lvl2pPr marL="640080" indent="0">
              <a:buNone/>
              <a:defRPr sz="2240"/>
            </a:lvl2pPr>
            <a:lvl3pPr marL="1280160" indent="0">
              <a:buNone/>
              <a:defRPr sz="2240"/>
            </a:lvl3pPr>
            <a:lvl4pPr marL="1920240" indent="0">
              <a:buNone/>
              <a:defRPr sz="2240"/>
            </a:lvl4pPr>
            <a:lvl5pPr marL="2560320" indent="0">
              <a:buNone/>
              <a:defRPr sz="2240"/>
            </a:lvl5pPr>
            <a:lvl6pPr marL="3200400" indent="0">
              <a:buNone/>
              <a:defRPr sz="2240"/>
            </a:lvl6pPr>
            <a:lvl7pPr marL="3840480" indent="0">
              <a:buNone/>
              <a:defRPr sz="2240"/>
            </a:lvl7pPr>
            <a:lvl8pPr marL="4480560" indent="0">
              <a:buNone/>
              <a:defRPr sz="2240"/>
            </a:lvl8pPr>
            <a:lvl9pPr marL="5120640" indent="0">
              <a:buNone/>
              <a:defRPr sz="224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4439" y="3840480"/>
            <a:ext cx="4989912" cy="2915920"/>
          </a:xfrm>
        </p:spPr>
        <p:txBody>
          <a:bodyPr anchor="t">
            <a:normAutofit/>
          </a:bodyPr>
          <a:lstStyle>
            <a:lvl1pPr marL="0" indent="0">
              <a:buNone/>
              <a:defRPr sz="2520"/>
            </a:lvl1pPr>
            <a:lvl2pPr marL="640080" indent="0">
              <a:buNone/>
              <a:defRPr sz="1680"/>
            </a:lvl2pPr>
            <a:lvl3pPr marL="1280160" indent="0">
              <a:buNone/>
              <a:defRPr sz="1400"/>
            </a:lvl3pPr>
            <a:lvl4pPr marL="1920240" indent="0">
              <a:buNone/>
              <a:defRPr sz="1260"/>
            </a:lvl4pPr>
            <a:lvl5pPr marL="2560320" indent="0">
              <a:buNone/>
              <a:defRPr sz="1260"/>
            </a:lvl5pPr>
            <a:lvl6pPr marL="3200400" indent="0">
              <a:buNone/>
              <a:defRPr sz="1260"/>
            </a:lvl6pPr>
            <a:lvl7pPr marL="3840480" indent="0">
              <a:buNone/>
              <a:defRPr sz="1260"/>
            </a:lvl7pPr>
            <a:lvl8pPr marL="4480560" indent="0">
              <a:buNone/>
              <a:defRPr sz="1260"/>
            </a:lvl8pPr>
            <a:lvl9pPr marL="5120640" indent="0">
              <a:buNone/>
              <a:defRPr sz="12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404D-7F41-47A6-8A9B-07C3600D39E2}" type="datetime1">
              <a:rPr lang="ru-RU" smtClean="0"/>
              <a:t>01.06.2017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46760" y="8641081"/>
            <a:ext cx="8136414" cy="5111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7691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338945" y="5452535"/>
            <a:ext cx="3458638" cy="3721946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6761" y="6294120"/>
            <a:ext cx="9176814" cy="21336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761" y="746761"/>
            <a:ext cx="9176814" cy="5274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02344" y="8641085"/>
            <a:ext cx="1680648" cy="51117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4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7090AE8-A49D-448E-AB10-9A9F3707FDEB}" type="datetime1">
              <a:rPr lang="ru-RU" smtClean="0"/>
              <a:t>01.06.2017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6760" y="8641081"/>
            <a:ext cx="8136414" cy="51117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4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84197" y="7809870"/>
            <a:ext cx="1199670" cy="93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92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11F0CD6-B624-4C6C-BE38-A338700C65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06435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36" r:id="rId1"/>
    <p:sldLayoutId id="2147484237" r:id="rId2"/>
    <p:sldLayoutId id="2147484238" r:id="rId3"/>
    <p:sldLayoutId id="2147484239" r:id="rId4"/>
    <p:sldLayoutId id="2147484240" r:id="rId5"/>
    <p:sldLayoutId id="2147484241" r:id="rId6"/>
    <p:sldLayoutId id="2147484242" r:id="rId7"/>
    <p:sldLayoutId id="2147484243" r:id="rId8"/>
    <p:sldLayoutId id="2147484244" r:id="rId9"/>
    <p:sldLayoutId id="2147484245" r:id="rId10"/>
    <p:sldLayoutId id="2147484246" r:id="rId11"/>
    <p:sldLayoutId id="2147484247" r:id="rId12"/>
    <p:sldLayoutId id="2147484248" r:id="rId13"/>
    <p:sldLayoutId id="2147484249" r:id="rId14"/>
    <p:sldLayoutId id="2147484250" r:id="rId15"/>
    <p:sldLayoutId id="2147484251" r:id="rId16"/>
    <p:sldLayoutId id="2147484252" r:id="rId17"/>
  </p:sldLayoutIdLst>
  <p:hf sldNum="0" hdr="0" ftr="0" dt="0"/>
  <p:txStyles>
    <p:titleStyle>
      <a:lvl1pPr algn="l" defTabSz="640080" rtl="0" eaLnBrk="1" latinLnBrk="0" hangingPunct="1">
        <a:spcBef>
          <a:spcPct val="0"/>
        </a:spcBef>
        <a:buNone/>
        <a:defRPr sz="448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00050" indent="-400050" algn="l" defTabSz="640080" rtl="0" eaLnBrk="1" latinLnBrk="0" hangingPunct="1">
        <a:spcBef>
          <a:spcPct val="20000"/>
        </a:spcBef>
        <a:spcAft>
          <a:spcPts val="84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1040130" indent="-400050" algn="l" defTabSz="640080" rtl="0" eaLnBrk="1" latinLnBrk="0" hangingPunct="1">
        <a:spcBef>
          <a:spcPct val="20000"/>
        </a:spcBef>
        <a:spcAft>
          <a:spcPts val="84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52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680210" indent="-400050" algn="l" defTabSz="640080" rtl="0" eaLnBrk="1" latinLnBrk="0" hangingPunct="1">
        <a:spcBef>
          <a:spcPct val="20000"/>
        </a:spcBef>
        <a:spcAft>
          <a:spcPts val="84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24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2160270" indent="-240030" algn="l" defTabSz="640080" rtl="0" eaLnBrk="1" latinLnBrk="0" hangingPunct="1">
        <a:spcBef>
          <a:spcPct val="20000"/>
        </a:spcBef>
        <a:spcAft>
          <a:spcPts val="84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96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800350" indent="-240030" algn="l" defTabSz="640080" rtl="0" eaLnBrk="1" latinLnBrk="0" hangingPunct="1">
        <a:spcBef>
          <a:spcPct val="20000"/>
        </a:spcBef>
        <a:spcAft>
          <a:spcPts val="84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96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3520440" indent="-320040" algn="l" defTabSz="640080" rtl="0" eaLnBrk="1" latinLnBrk="0" hangingPunct="1">
        <a:spcBef>
          <a:spcPct val="20000"/>
        </a:spcBef>
        <a:spcAft>
          <a:spcPts val="84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96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4160520" indent="-320040" algn="l" defTabSz="640080" rtl="0" eaLnBrk="1" latinLnBrk="0" hangingPunct="1">
        <a:spcBef>
          <a:spcPct val="20000"/>
        </a:spcBef>
        <a:spcAft>
          <a:spcPts val="84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96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4800600" indent="-320040" algn="l" defTabSz="640080" rtl="0" eaLnBrk="1" latinLnBrk="0" hangingPunct="1">
        <a:spcBef>
          <a:spcPct val="20000"/>
        </a:spcBef>
        <a:spcAft>
          <a:spcPts val="84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96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5440680" indent="-320040" algn="l" defTabSz="640080" rtl="0" eaLnBrk="1" latinLnBrk="0" hangingPunct="1">
        <a:spcBef>
          <a:spcPct val="20000"/>
        </a:spcBef>
        <a:spcAft>
          <a:spcPts val="84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96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008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64008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64008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64008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64008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64008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64008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64008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64008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200" y="2352328"/>
            <a:ext cx="10297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2233448" y="9049072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57200"/>
            <a:ext cx="128016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152328" y="685172"/>
            <a:ext cx="8640960" cy="4062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ru-RU" sz="1800" i="1" dirty="0" smtClean="0"/>
              <a:t>Презентация на тему</a:t>
            </a:r>
            <a:r>
              <a:rPr lang="en-US" sz="1800" i="1" dirty="0" smtClean="0"/>
              <a:t>: «</a:t>
            </a:r>
            <a:r>
              <a:rPr lang="ru-RU" sz="1800" i="1" dirty="0"/>
              <a:t>ПРОЕКТИРОВАНИЕ </a:t>
            </a:r>
            <a:r>
              <a:rPr lang="ru-RU" sz="1800" i="1" dirty="0" smtClean="0"/>
              <a:t>И СТРОИТЕЛЬСТВО МОСТОВ</a:t>
            </a:r>
            <a:r>
              <a:rPr lang="en-US" sz="1800" i="1" dirty="0"/>
              <a:t>»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288" y="2496344"/>
            <a:ext cx="7126028" cy="474703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545302" y="1548806"/>
            <a:ext cx="40924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Виадук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938" t="17116" r="50563" b="10540"/>
          <a:stretch/>
        </p:blipFill>
        <p:spPr>
          <a:xfrm>
            <a:off x="8373108" y="1718083"/>
            <a:ext cx="4428492" cy="6089178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-937723" y="7976538"/>
            <a:ext cx="148210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Строительство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автомобильной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дороги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М-27 Джубга-Сочи до границы с республикой Грузия (на Тбилиси. Баку)</a:t>
            </a:r>
          </a:p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граница Бахчисарайского района)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обход г. Сочи 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(Проектировщик</a:t>
            </a:r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ЗАО </a:t>
            </a:r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Институт</a:t>
            </a:r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Стройпроект</a:t>
            </a:r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37604642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200" y="2352328"/>
            <a:ext cx="10297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2233448" y="9049072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57200"/>
            <a:ext cx="128016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152328" y="685172"/>
            <a:ext cx="8640960" cy="4062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ru-RU" sz="1800" i="1" dirty="0" smtClean="0"/>
              <a:t>Презентация на тему</a:t>
            </a:r>
            <a:r>
              <a:rPr lang="en-US" sz="1800" i="1" dirty="0" smtClean="0"/>
              <a:t>: «</a:t>
            </a:r>
            <a:r>
              <a:rPr lang="ru-RU" sz="1800" i="1" dirty="0"/>
              <a:t>ПРОЕКТИРОВАНИЕ </a:t>
            </a:r>
            <a:r>
              <a:rPr lang="ru-RU" sz="1800" i="1" dirty="0" smtClean="0"/>
              <a:t>И СТРОИТЕЛЬСТВО МОСТОВ</a:t>
            </a:r>
            <a:r>
              <a:rPr lang="en-US" sz="1800" i="1" dirty="0"/>
              <a:t>»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6616" y="1416224"/>
            <a:ext cx="116652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4. Рассмотрим </a:t>
            </a:r>
            <a:r>
              <a:rPr lang="ru-RU" sz="2000" dirty="0">
                <a:solidFill>
                  <a:srgbClr val="FFFF00"/>
                </a:solidFill>
              </a:rPr>
              <a:t>классификацию мостов </a:t>
            </a:r>
            <a:r>
              <a:rPr lang="ru-RU" sz="2000" dirty="0" smtClean="0">
                <a:solidFill>
                  <a:srgbClr val="FFFF00"/>
                </a:solidFill>
              </a:rPr>
              <a:t>по конструкции. </a:t>
            </a:r>
            <a:r>
              <a:rPr lang="ru-RU" sz="2000" dirty="0">
                <a:solidFill>
                  <a:schemeClr val="bg1"/>
                </a:solidFill>
              </a:rPr>
              <a:t>По </a:t>
            </a:r>
            <a:r>
              <a:rPr lang="ru-RU" sz="2000" dirty="0" smtClean="0">
                <a:solidFill>
                  <a:schemeClr val="bg1"/>
                </a:solidFill>
              </a:rPr>
              <a:t>конструкции </a:t>
            </a:r>
            <a:r>
              <a:rPr lang="ru-RU" sz="2000" dirty="0">
                <a:solidFill>
                  <a:schemeClr val="bg1"/>
                </a:solidFill>
              </a:rPr>
              <a:t>мосты делятся на</a:t>
            </a:r>
            <a:r>
              <a:rPr lang="en-US" sz="2000" dirty="0">
                <a:solidFill>
                  <a:schemeClr val="bg1"/>
                </a:solidFill>
              </a:rPr>
              <a:t>:</a:t>
            </a:r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1) </a:t>
            </a:r>
            <a:r>
              <a:rPr lang="ru-RU" sz="2000" dirty="0" smtClean="0">
                <a:solidFill>
                  <a:schemeClr val="bg1"/>
                </a:solidFill>
              </a:rPr>
              <a:t>балочные </a:t>
            </a:r>
            <a:r>
              <a:rPr lang="ru-RU" sz="2000" dirty="0">
                <a:solidFill>
                  <a:schemeClr val="bg1"/>
                </a:solidFill>
              </a:rPr>
              <a:t>– </a:t>
            </a:r>
            <a:r>
              <a:rPr lang="ru-RU" sz="2000" dirty="0" smtClean="0">
                <a:solidFill>
                  <a:schemeClr val="bg1"/>
                </a:solidFill>
              </a:rPr>
              <a:t>в виде балки. Самый простой балочный мост – это бревно через ручей</a:t>
            </a:r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2) а</a:t>
            </a:r>
            <a:r>
              <a:rPr lang="ru-RU" sz="2000" dirty="0" smtClean="0">
                <a:solidFill>
                  <a:schemeClr val="bg1"/>
                </a:solidFill>
              </a:rPr>
              <a:t>рочные – в виде арки. </a:t>
            </a:r>
            <a:r>
              <a:rPr lang="ru-RU" sz="2000" dirty="0">
                <a:solidFill>
                  <a:schemeClr val="bg1"/>
                </a:solidFill>
              </a:rPr>
              <a:t>Первыми стали строить арочные мосты римляне, используя </a:t>
            </a:r>
            <a:r>
              <a:rPr lang="ru-RU" sz="2000" dirty="0" smtClean="0">
                <a:solidFill>
                  <a:schemeClr val="bg1"/>
                </a:solidFill>
              </a:rPr>
              <a:t>  для </a:t>
            </a:r>
            <a:r>
              <a:rPr lang="ru-RU" sz="2000" dirty="0">
                <a:solidFill>
                  <a:schemeClr val="bg1"/>
                </a:solidFill>
              </a:rPr>
              <a:t>этого кирпичи или камни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3) висячие – это мосты, которые могут </a:t>
            </a:r>
            <a:r>
              <a:rPr lang="ru-RU" sz="2000" dirty="0">
                <a:solidFill>
                  <a:schemeClr val="bg1"/>
                </a:solidFill>
              </a:rPr>
              <a:t>перекрывать большие расстояния там, где нельзя использовать промежуточные опоры. Настил моста подвешивается на опорах при помощи стальных  тросов. 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4) вантовые</a:t>
            </a:r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Современные мосты сильно отличаются от своих первых прародителей. Сегодня, это сложные инженерные системы с различным автоматическим оборудованием. Именно поэтому появилась классификация мостов по принципу работы.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Ниже показаны  примеры  таких мостов.</a:t>
            </a:r>
          </a:p>
          <a:p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50404" y="5356784"/>
            <a:ext cx="71617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Примеры мостов (классификация по конструкции)</a:t>
            </a:r>
          </a:p>
          <a:p>
            <a:pPr algn="ctr">
              <a:spcAft>
                <a:spcPts val="0"/>
              </a:spcAft>
            </a:pPr>
            <a:endParaRPr lang="ru-RU" sz="16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4296" y="6108231"/>
            <a:ext cx="3712158" cy="273078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773254" y="5704325"/>
            <a:ext cx="40924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алочный мост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934598" y="5678999"/>
            <a:ext cx="40924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арочный мост</a:t>
            </a:r>
          </a:p>
          <a:p>
            <a:pPr algn="ctr">
              <a:spcAft>
                <a:spcPts val="0"/>
              </a:spcAft>
            </a:pPr>
            <a:endParaRPr lang="ru-RU" sz="16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75061" y="5480914"/>
            <a:ext cx="40924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sz="16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16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20880" y="6134471"/>
            <a:ext cx="3829005" cy="259825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472807" y="8756684"/>
            <a:ext cx="52311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Бугринский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мост в г. Новосибирск</a:t>
            </a:r>
          </a:p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(Проектировщик</a:t>
            </a:r>
            <a:r>
              <a:rPr lang="en-US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АО </a:t>
            </a:r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Институт</a:t>
            </a:r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Стройпроект</a:t>
            </a:r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000200" y="8899528"/>
            <a:ext cx="52311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Мост в г. Ржев</a:t>
            </a:r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73146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200" y="2352328"/>
            <a:ext cx="10297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2233448" y="9049072"/>
            <a:ext cx="3642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57200"/>
            <a:ext cx="128016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152328" y="685172"/>
            <a:ext cx="8640960" cy="40626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128016" tIns="64008" rIns="128016" bIns="64008" rtlCol="0">
            <a:spAutoFit/>
          </a:bodyPr>
          <a:lstStyle/>
          <a:p>
            <a:pPr algn="ctr"/>
            <a:r>
              <a:rPr lang="ru-RU" sz="1800" i="1" dirty="0" smtClean="0"/>
              <a:t>Презентация на тему</a:t>
            </a:r>
            <a:r>
              <a:rPr lang="en-US" sz="1800" i="1" dirty="0" smtClean="0"/>
              <a:t>: «</a:t>
            </a:r>
            <a:r>
              <a:rPr lang="ru-RU" sz="1800" i="1" dirty="0"/>
              <a:t>ПРОЕКТИРОВАНИЕ </a:t>
            </a:r>
            <a:r>
              <a:rPr lang="ru-RU" sz="1800" i="1" dirty="0" smtClean="0"/>
              <a:t>И СТРОИТЕЛЬСТВО МОСТОВ</a:t>
            </a:r>
            <a:r>
              <a:rPr lang="en-US" sz="1800" i="1" dirty="0"/>
              <a:t>»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717552" y="1367458"/>
            <a:ext cx="40924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исячий мост</a:t>
            </a:r>
          </a:p>
          <a:p>
            <a:pPr algn="ctr">
              <a:spcAft>
                <a:spcPts val="0"/>
              </a:spcAft>
            </a:pPr>
            <a:endParaRPr lang="ru-RU" sz="16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302099" y="1364494"/>
            <a:ext cx="40924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антовый мост</a:t>
            </a:r>
          </a:p>
          <a:p>
            <a:pPr algn="ctr">
              <a:spcAft>
                <a:spcPts val="0"/>
              </a:spcAft>
            </a:pPr>
            <a:endParaRPr lang="ru-RU" sz="16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432" y="1871084"/>
            <a:ext cx="3361790" cy="2502939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7158332" y="4683864"/>
            <a:ext cx="41509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Вантовый мост через Корабельный фарватер в г. Санкт-Петербург</a:t>
            </a:r>
          </a:p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(Проектировщик</a:t>
            </a:r>
            <a:r>
              <a:rPr lang="en-US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АО </a:t>
            </a:r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Институт</a:t>
            </a:r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Стройпроект</a:t>
            </a:r>
            <a:r>
              <a: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5567" y="1871084"/>
            <a:ext cx="3816425" cy="2510625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778784" y="4381709"/>
            <a:ext cx="673017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5. Рассмотрим </a:t>
            </a:r>
            <a:r>
              <a:rPr lang="ru-RU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классификацию мостов по </a:t>
            </a:r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принципу работы.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1) обычные – это обычные мосты с жёсткой конструкцией.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2) разборные – это мосты, которые можно быстро разобрать, а затем вновь собрать.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Например, весной когда идёт паводок, и вода в реке поднялась высоко, то мост на это время разбирают, а затем, когда уровень воды в реке понизился, мост опять собирают.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3) разводные – это когда пролет моста разводится для прохождения больших морских судов. 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Справа на слайде показан  пример  разводного моста. </a:t>
            </a:r>
          </a:p>
          <a:p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21" name="Picture 2" descr="http://pda.fedpress.ru/sites/fedpress/files/mcggs/news/volod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7303" y="6447864"/>
            <a:ext cx="3321919" cy="2491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7302099" y="5976762"/>
            <a:ext cx="40924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азводной мост</a:t>
            </a:r>
          </a:p>
          <a:p>
            <a:pPr algn="ctr">
              <a:spcAft>
                <a:spcPts val="0"/>
              </a:spcAft>
            </a:pPr>
            <a:endParaRPr lang="ru-RU" sz="16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01779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16913</TotalTime>
  <Words>305</Words>
  <Application>Microsoft Office PowerPoint</Application>
  <PresentationFormat>A3 (297x420 мм)</PresentationFormat>
  <Paragraphs>40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Сектор</vt:lpstr>
      <vt:lpstr>Презентация PowerPoint</vt:lpstr>
      <vt:lpstr>Презентация PowerPoint</vt:lpstr>
      <vt:lpstr>Презентация PowerPoint</vt:lpstr>
    </vt:vector>
  </TitlesOfParts>
  <Company>Morissot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a.yakovleva</dc:creator>
  <cp:lastModifiedBy>Ksen</cp:lastModifiedBy>
  <cp:revision>748</cp:revision>
  <cp:lastPrinted>2017-02-09T15:00:15Z</cp:lastPrinted>
  <dcterms:created xsi:type="dcterms:W3CDTF">2012-02-01T06:17:29Z</dcterms:created>
  <dcterms:modified xsi:type="dcterms:W3CDTF">2017-06-01T19:56:54Z</dcterms:modified>
</cp:coreProperties>
</file>