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19AE6-0CA6-4DA5-9475-D8771621F320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6A138-13ED-4D53-81B2-E5840686F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674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146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673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8C681-0177-4664-8E51-3668F5FB3177}" type="slidenum">
              <a:rPr lang="ru-RU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70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4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1" y="533401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8A321-BF8E-4F80-ACDA-06DC8220F972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399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45" indent="0">
              <a:buNone/>
              <a:defRPr sz="1600"/>
            </a:lvl2pPr>
            <a:lvl3pPr marL="914290" indent="0">
              <a:buNone/>
              <a:defRPr sz="1600"/>
            </a:lvl3pPr>
            <a:lvl4pPr marL="1371435" indent="0">
              <a:buNone/>
              <a:defRPr sz="1600"/>
            </a:lvl4pPr>
            <a:lvl5pPr marL="1828581" indent="0">
              <a:buNone/>
              <a:defRPr sz="1600"/>
            </a:lvl5pPr>
            <a:lvl6pPr marL="2285726" indent="0">
              <a:buNone/>
              <a:defRPr sz="1600"/>
            </a:lvl6pPr>
            <a:lvl7pPr marL="2742871" indent="0">
              <a:buNone/>
              <a:defRPr sz="1600"/>
            </a:lvl7pPr>
            <a:lvl8pPr marL="3200016" indent="0">
              <a:buNone/>
              <a:defRPr sz="1600"/>
            </a:lvl8pPr>
            <a:lvl9pPr marL="3657161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3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145" indent="0">
              <a:buFontTx/>
              <a:buNone/>
              <a:defRPr/>
            </a:lvl2pPr>
            <a:lvl3pPr marL="914290" indent="0">
              <a:buFontTx/>
              <a:buNone/>
              <a:defRPr/>
            </a:lvl3pPr>
            <a:lvl4pPr marL="1371435" indent="0">
              <a:buFontTx/>
              <a:buNone/>
              <a:defRPr/>
            </a:lvl4pPr>
            <a:lvl5pPr marL="18285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3808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6397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1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145" indent="0">
              <a:buFontTx/>
              <a:buNone/>
              <a:defRPr/>
            </a:lvl2pPr>
            <a:lvl3pPr marL="914290" indent="0">
              <a:buFontTx/>
              <a:buNone/>
              <a:defRPr/>
            </a:lvl3pPr>
            <a:lvl4pPr marL="1371435" indent="0">
              <a:buFontTx/>
              <a:buNone/>
              <a:defRPr/>
            </a:lvl4pPr>
            <a:lvl5pPr marL="182858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1" y="710624"/>
            <a:ext cx="457319" cy="584776"/>
          </a:xfrm>
          <a:prstGeom prst="rect">
            <a:avLst/>
          </a:prstGeom>
        </p:spPr>
        <p:txBody>
          <a:bodyPr vert="horz" lIns="91429" tIns="45715" rIns="91429" bIns="45715" rtlCol="0" anchor="ctr">
            <a:noAutofit/>
          </a:bodyPr>
          <a:lstStyle/>
          <a:p>
            <a:pPr defTabSz="91429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1" y="2768601"/>
            <a:ext cx="457319" cy="584776"/>
          </a:xfrm>
          <a:prstGeom prst="rect">
            <a:avLst/>
          </a:prstGeom>
        </p:spPr>
        <p:txBody>
          <a:bodyPr vert="horz" lIns="91429" tIns="45715" rIns="91429" bIns="45715" rtlCol="0" anchor="ctr">
            <a:noAutofit/>
          </a:bodyPr>
          <a:lstStyle/>
          <a:p>
            <a:pPr algn="r" defTabSz="91429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88005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1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02210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1" y="3886200"/>
            <a:ext cx="6382361" cy="1049866"/>
          </a:xfrm>
        </p:spPr>
        <p:txBody>
          <a:bodyPr vert="horz" lIns="65306" tIns="32653" rIns="65306" bIns="32653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1" y="710624"/>
            <a:ext cx="457319" cy="584776"/>
          </a:xfrm>
          <a:prstGeom prst="rect">
            <a:avLst/>
          </a:prstGeom>
        </p:spPr>
        <p:txBody>
          <a:bodyPr vert="horz" lIns="91429" tIns="45715" rIns="91429" bIns="45715" rtlCol="0" anchor="ctr">
            <a:noAutofit/>
          </a:bodyPr>
          <a:lstStyle/>
          <a:p>
            <a:pPr defTabSz="914290"/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1" y="2768601"/>
            <a:ext cx="457319" cy="584776"/>
          </a:xfrm>
          <a:prstGeom prst="rect">
            <a:avLst/>
          </a:prstGeom>
        </p:spPr>
        <p:txBody>
          <a:bodyPr vert="horz" lIns="91429" tIns="45715" rIns="91429" bIns="45715" rtlCol="0" anchor="ctr">
            <a:noAutofit/>
          </a:bodyPr>
          <a:lstStyle/>
          <a:p>
            <a:pPr algn="r" defTabSz="914290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740829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65306" tIns="32653" rIns="65306" bIns="32653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1" y="3928534"/>
            <a:ext cx="6382361" cy="838200"/>
          </a:xfrm>
        </p:spPr>
        <p:txBody>
          <a:bodyPr vert="horz" lIns="65306" tIns="32653" rIns="65306" bIns="32653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6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9124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1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0F76-955D-4893-9796-F0B0381D6E93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651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E875-B34D-41F4-BB42-2A252C444FD2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46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8FAB9-6AA4-446C-92C0-751DFF036244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011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4487334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3DECB-7EA1-4399-A8CD-41F6D8A1AD0D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9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1" y="533401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C30FA-578F-4D98-8F1B-770CE1D51213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132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1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7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145" indent="0">
              <a:buNone/>
              <a:defRPr sz="2000" b="1"/>
            </a:lvl2pPr>
            <a:lvl3pPr marL="914290" indent="0">
              <a:buNone/>
              <a:defRPr sz="1800" b="1"/>
            </a:lvl3pPr>
            <a:lvl4pPr marL="1371435" indent="0">
              <a:buNone/>
              <a:defRPr sz="1600" b="1"/>
            </a:lvl4pPr>
            <a:lvl5pPr marL="1828581" indent="0">
              <a:buNone/>
              <a:defRPr sz="1600" b="1"/>
            </a:lvl5pPr>
            <a:lvl6pPr marL="2285726" indent="0">
              <a:buNone/>
              <a:defRPr sz="1600" b="1"/>
            </a:lvl6pPr>
            <a:lvl7pPr marL="2742871" indent="0">
              <a:buNone/>
              <a:defRPr sz="1600" b="1"/>
            </a:lvl7pPr>
            <a:lvl8pPr marL="3200016" indent="0">
              <a:buNone/>
              <a:defRPr sz="1600" b="1"/>
            </a:lvl8pPr>
            <a:lvl9pPr marL="365716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3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A7D-B861-4BF1-A574-4A841B975960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974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0895-C26F-43C0-A9FD-8ADF9B1E0F16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942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F482-0B8F-4E7D-9F2E-59291377BA4C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480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3839-0D9F-4A60-8BAE-0A532FCBF8C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045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45" indent="0">
              <a:buNone/>
              <a:defRPr sz="1600"/>
            </a:lvl2pPr>
            <a:lvl3pPr marL="914290" indent="0">
              <a:buNone/>
              <a:defRPr sz="1600"/>
            </a:lvl3pPr>
            <a:lvl4pPr marL="1371435" indent="0">
              <a:buNone/>
              <a:defRPr sz="1600"/>
            </a:lvl4pPr>
            <a:lvl5pPr marL="1828581" indent="0">
              <a:buNone/>
              <a:defRPr sz="1600"/>
            </a:lvl5pPr>
            <a:lvl6pPr marL="2285726" indent="0">
              <a:buNone/>
              <a:defRPr sz="1600"/>
            </a:lvl6pPr>
            <a:lvl7pPr marL="2742871" indent="0">
              <a:buNone/>
              <a:defRPr sz="1600"/>
            </a:lvl7pPr>
            <a:lvl8pPr marL="3200016" indent="0">
              <a:buNone/>
              <a:defRPr sz="1600"/>
            </a:lvl8pPr>
            <a:lvl9pPr marL="3657161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8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45" indent="0">
              <a:buNone/>
              <a:defRPr sz="1200"/>
            </a:lvl2pPr>
            <a:lvl3pPr marL="914290" indent="0">
              <a:buNone/>
              <a:defRPr sz="1000"/>
            </a:lvl3pPr>
            <a:lvl4pPr marL="1371435" indent="0">
              <a:buNone/>
              <a:defRPr sz="900"/>
            </a:lvl4pPr>
            <a:lvl5pPr marL="1828581" indent="0">
              <a:buNone/>
              <a:defRPr sz="900"/>
            </a:lvl5pPr>
            <a:lvl6pPr marL="2285726" indent="0">
              <a:buNone/>
              <a:defRPr sz="900"/>
            </a:lvl6pPr>
            <a:lvl7pPr marL="2742871" indent="0">
              <a:buNone/>
              <a:defRPr sz="900"/>
            </a:lvl7pPr>
            <a:lvl8pPr marL="3200016" indent="0">
              <a:buNone/>
              <a:defRPr sz="900"/>
            </a:lvl8pPr>
            <a:lvl9pPr marL="365716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4404D-7F41-47A6-8A9B-07C3600D39E2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1"/>
            <a:ext cx="5811724" cy="365125"/>
          </a:xfrm>
        </p:spPr>
        <p:txBody>
          <a:bodyPr/>
          <a:lstStyle/>
          <a:p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01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8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1" y="4495800"/>
            <a:ext cx="6554867" cy="1524000"/>
          </a:xfrm>
          <a:prstGeom prst="rect">
            <a:avLst/>
          </a:prstGeom>
          <a:effectLst/>
        </p:spPr>
        <p:txBody>
          <a:bodyPr vert="horz" lIns="65306" tIns="32653" rIns="65306" bIns="326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1" y="533401"/>
            <a:ext cx="6554867" cy="3767670"/>
          </a:xfrm>
          <a:prstGeom prst="rect">
            <a:avLst/>
          </a:prstGeom>
        </p:spPr>
        <p:txBody>
          <a:bodyPr vert="horz" lIns="65306" tIns="32653" rIns="65306" bIns="32653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6" y="6172204"/>
            <a:ext cx="1200463" cy="365125"/>
          </a:xfrm>
          <a:prstGeom prst="rect">
            <a:avLst/>
          </a:prstGeom>
        </p:spPr>
        <p:txBody>
          <a:bodyPr vert="horz" lIns="65306" tIns="32653" rIns="65306" bIns="32653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914290"/>
            <a:fld id="{77090AE8-A49D-448E-AB10-9A9F3707FDEB}" type="datetime1">
              <a:rPr lang="ru-RU" smtClean="0">
                <a:solidFill>
                  <a:srgbClr val="146194">
                    <a:lumMod val="50000"/>
                  </a:srgbClr>
                </a:solidFill>
              </a:rPr>
              <a:pPr defTabSz="914290"/>
              <a:t>01.06.2017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1"/>
            <a:ext cx="5811724" cy="365125"/>
          </a:xfrm>
          <a:prstGeom prst="rect">
            <a:avLst/>
          </a:prstGeom>
        </p:spPr>
        <p:txBody>
          <a:bodyPr vert="horz" lIns="65306" tIns="32653" rIns="65306" bIns="32653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914290"/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7" y="5578479"/>
            <a:ext cx="856907" cy="669925"/>
          </a:xfrm>
          <a:prstGeom prst="rect">
            <a:avLst/>
          </a:prstGeom>
        </p:spPr>
        <p:txBody>
          <a:bodyPr vert="horz" lIns="65306" tIns="32653" rIns="65306" bIns="32653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defTabSz="914290"/>
            <a:fld id="{F11F0CD6-B624-4C6C-BE38-A338700C6593}" type="slidenum">
              <a:rPr lang="ru-RU" smtClean="0">
                <a:solidFill>
                  <a:srgbClr val="146194">
                    <a:lumMod val="50000"/>
                  </a:srgbClr>
                </a:solidFill>
              </a:rPr>
              <a:pPr defTabSz="914290"/>
              <a:t>‹#›</a:t>
            </a:fld>
            <a:endParaRPr lang="ru-RU" dirty="0">
              <a:solidFill>
                <a:srgbClr val="14619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6944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145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16" indent="-285716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861" indent="-285716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006" indent="-285716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2865" indent="-171429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010" indent="-171429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298" indent="-228573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443" indent="-228573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8589" indent="-228573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5734" indent="-228573" algn="l" defTabSz="457145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5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0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5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1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6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1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16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1" algn="l" defTabSz="4571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enc_tech/75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428" y="1680235"/>
            <a:ext cx="7355103" cy="373729"/>
          </a:xfrm>
          <a:prstGeom prst="rect">
            <a:avLst/>
          </a:prstGeom>
          <a:noFill/>
        </p:spPr>
        <p:txBody>
          <a:bodyPr wrap="square" lIns="65298" tIns="32649" rIns="65298" bIns="32649" rtlCol="0">
            <a:spAutoFit/>
          </a:bodyPr>
          <a:lstStyle/>
          <a:p>
            <a:pPr defTabSz="914180"/>
            <a:r>
              <a:rPr lang="ru-RU" sz="2000" dirty="0">
                <a:solidFill>
                  <a:prstClr val="white"/>
                </a:solidFill>
              </a:rPr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738177" y="6463623"/>
            <a:ext cx="260128" cy="219832"/>
          </a:xfrm>
          <a:prstGeom prst="rect">
            <a:avLst/>
          </a:prstGeom>
        </p:spPr>
        <p:txBody>
          <a:bodyPr wrap="none" lIns="65298" tIns="32649" rIns="65298" bIns="32649">
            <a:spAutoFit/>
          </a:bodyPr>
          <a:lstStyle/>
          <a:p>
            <a:pPr defTabSz="914180"/>
            <a:r>
              <a:rPr lang="ru-RU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55101"/>
            <a:ext cx="131952" cy="34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5298" tIns="32649" rIns="65298" bIns="32649" numCol="1" anchor="ctr" anchorCtr="0" compatLnSpc="1">
            <a:prstTxWarp prst="textNoShape">
              <a:avLst/>
            </a:prstTxWarp>
            <a:spAutoFit/>
          </a:bodyPr>
          <a:lstStyle/>
          <a:p>
            <a:pPr defTabSz="914180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7377" y="489410"/>
            <a:ext cx="6172114" cy="646311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18" tIns="45710" rIns="91418" bIns="45710" rtlCol="0">
            <a:spAutoFit/>
          </a:bodyPr>
          <a:lstStyle/>
          <a:p>
            <a:pPr algn="ctr" defTabSz="914180"/>
            <a:r>
              <a:rPr lang="ru-RU" i="1" dirty="0">
                <a:solidFill>
                  <a:prstClr val="white"/>
                </a:solidFill>
              </a:rPr>
              <a:t>Презентация на тему</a:t>
            </a:r>
            <a:r>
              <a:rPr lang="en-US" i="1" dirty="0">
                <a:solidFill>
                  <a:prstClr val="white"/>
                </a:solidFill>
              </a:rPr>
              <a:t>: «</a:t>
            </a:r>
            <a:r>
              <a:rPr lang="ru-RU" i="1" dirty="0">
                <a:solidFill>
                  <a:prstClr val="white"/>
                </a:solidFill>
              </a:rPr>
              <a:t>ПРОЕКТИРОВАНИЕ И СТРОИТЕЛЬСТВО МОСТОВ</a:t>
            </a:r>
            <a:r>
              <a:rPr lang="en-US" i="1" dirty="0">
                <a:solidFill>
                  <a:prstClr val="white"/>
                </a:solidFill>
              </a:rPr>
              <a:t>»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847" y="1057184"/>
            <a:ext cx="8332354" cy="1824675"/>
          </a:xfrm>
          <a:prstGeom prst="rect">
            <a:avLst/>
          </a:prstGeom>
        </p:spPr>
        <p:txBody>
          <a:bodyPr wrap="square" lIns="65298" tIns="32649" rIns="65298" bIns="32649">
            <a:spAutoFit/>
          </a:bodyPr>
          <a:lstStyle/>
          <a:p>
            <a:pPr defTabSz="914180"/>
            <a:r>
              <a:rPr lang="ru-RU" sz="1400" dirty="0">
                <a:solidFill>
                  <a:srgbClr val="041596"/>
                </a:solidFill>
              </a:rPr>
              <a:t>6. Рассмотрим классификацию мостов по сроку службы. 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1) постоянные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2) временные – возводятся на какое-то время. 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Временные мосты используют военные, для переброски своей техники на другой берег. Такие мосты называются еще – понтонные мосты.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07646" y="2837702"/>
            <a:ext cx="2923184" cy="573767"/>
          </a:xfrm>
          <a:prstGeom prst="rect">
            <a:avLst/>
          </a:prstGeom>
        </p:spPr>
        <p:txBody>
          <a:bodyPr wrap="square" lIns="65298" tIns="32649" rIns="65298" bIns="32649">
            <a:spAutoFit/>
          </a:bodyPr>
          <a:lstStyle/>
          <a:p>
            <a:pPr algn="ctr" defTabSz="914180"/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 временного понтонного моста, которые сооружают военные</a:t>
            </a:r>
          </a:p>
          <a:p>
            <a:pPr algn="ctr" defTabSz="914180"/>
            <a:endParaRPr lang="ru-RU" sz="11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3861" y="5098385"/>
            <a:ext cx="2417612" cy="13652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5806" y="3293522"/>
            <a:ext cx="2788161" cy="214990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455804" y="2891197"/>
            <a:ext cx="2923184" cy="404490"/>
          </a:xfrm>
          <a:prstGeom prst="rect">
            <a:avLst/>
          </a:prstGeom>
        </p:spPr>
        <p:txBody>
          <a:bodyPr wrap="square" lIns="65298" tIns="32649" rIns="65298" bIns="32649">
            <a:spAutoFit/>
          </a:bodyPr>
          <a:lstStyle/>
          <a:p>
            <a:pPr algn="ctr" defTabSz="914180"/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временный мост</a:t>
            </a:r>
          </a:p>
          <a:p>
            <a:pPr algn="ctr" defTabSz="914180"/>
            <a:endParaRPr lang="ru-RU" sz="11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9251" y="3293522"/>
            <a:ext cx="2439973" cy="154632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487080" y="2480997"/>
            <a:ext cx="5115568" cy="235213"/>
          </a:xfrm>
          <a:prstGeom prst="rect">
            <a:avLst/>
          </a:prstGeom>
        </p:spPr>
        <p:txBody>
          <a:bodyPr wrap="square" lIns="65298" tIns="32649" rIns="65298" bIns="32649">
            <a:spAutoFit/>
          </a:bodyPr>
          <a:lstStyle/>
          <a:p>
            <a:pPr algn="ctr" defTabSz="914180"/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Примеры временных мостов</a:t>
            </a:r>
          </a:p>
        </p:txBody>
      </p:sp>
    </p:spTree>
    <p:extLst>
      <p:ext uri="{BB962C8B-B14F-4D97-AF65-F5344CB8AC3E}">
        <p14:creationId xmlns:p14="http://schemas.microsoft.com/office/powerpoint/2010/main" val="160144020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428" y="1680235"/>
            <a:ext cx="7355103" cy="373729"/>
          </a:xfrm>
          <a:prstGeom prst="rect">
            <a:avLst/>
          </a:prstGeom>
          <a:noFill/>
        </p:spPr>
        <p:txBody>
          <a:bodyPr wrap="square" lIns="65298" tIns="32649" rIns="65298" bIns="32649" rtlCol="0">
            <a:spAutoFit/>
          </a:bodyPr>
          <a:lstStyle/>
          <a:p>
            <a:pPr defTabSz="914180"/>
            <a:r>
              <a:rPr lang="ru-RU" sz="2000" dirty="0">
                <a:solidFill>
                  <a:prstClr val="white"/>
                </a:solidFill>
              </a:rPr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738177" y="6463624"/>
            <a:ext cx="260144" cy="219841"/>
          </a:xfrm>
          <a:prstGeom prst="rect">
            <a:avLst/>
          </a:prstGeom>
        </p:spPr>
        <p:txBody>
          <a:bodyPr wrap="none" lIns="65298" tIns="32649" rIns="65298" bIns="32649">
            <a:spAutoFit/>
          </a:bodyPr>
          <a:lstStyle/>
          <a:p>
            <a:pPr defTabSz="914180"/>
            <a:r>
              <a:rPr lang="ru-RU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55101"/>
            <a:ext cx="131952" cy="34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5298" tIns="32649" rIns="65298" bIns="32649" numCol="1" anchor="ctr" anchorCtr="0" compatLnSpc="1">
            <a:prstTxWarp prst="textNoShape">
              <a:avLst/>
            </a:prstTxWarp>
            <a:spAutoFit/>
          </a:bodyPr>
          <a:lstStyle/>
          <a:p>
            <a:pPr defTabSz="914180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7377" y="489410"/>
            <a:ext cx="6172114" cy="646311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18" tIns="45710" rIns="91418" bIns="45710" rtlCol="0">
            <a:spAutoFit/>
          </a:bodyPr>
          <a:lstStyle/>
          <a:p>
            <a:pPr algn="ctr" defTabSz="914180"/>
            <a:r>
              <a:rPr lang="ru-RU" i="1" dirty="0">
                <a:solidFill>
                  <a:prstClr val="white"/>
                </a:solidFill>
              </a:rPr>
              <a:t>Презентация на тему</a:t>
            </a:r>
            <a:r>
              <a:rPr lang="en-US" i="1" dirty="0">
                <a:solidFill>
                  <a:prstClr val="white"/>
                </a:solidFill>
              </a:rPr>
              <a:t>: «</a:t>
            </a:r>
            <a:r>
              <a:rPr lang="ru-RU" i="1" dirty="0">
                <a:solidFill>
                  <a:prstClr val="white"/>
                </a:solidFill>
              </a:rPr>
              <a:t>ПРОЕКТИРОВАНИЕ И СТРОИТЕЛЬСТВО МОСТОВ</a:t>
            </a:r>
            <a:r>
              <a:rPr lang="en-US" i="1" dirty="0">
                <a:solidFill>
                  <a:prstClr val="white"/>
                </a:solidFill>
              </a:rPr>
              <a:t>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1847" y="1057183"/>
            <a:ext cx="8332354" cy="5236582"/>
          </a:xfrm>
          <a:prstGeom prst="rect">
            <a:avLst/>
          </a:prstGeom>
        </p:spPr>
        <p:txBody>
          <a:bodyPr wrap="square" lIns="65298" tIns="32649" rIns="65298" bIns="32649">
            <a:spAutoFit/>
          </a:bodyPr>
          <a:lstStyle/>
          <a:p>
            <a:pPr defTabSz="914180"/>
            <a:r>
              <a:rPr lang="ru-RU" sz="1400" dirty="0">
                <a:solidFill>
                  <a:prstClr val="black"/>
                </a:solidFill>
              </a:rPr>
              <a:t>Мосты – это очень сложные технические сооружения. 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Мост проектируется с таким расчетом, чтобы он выдерживал наводнения, штормовые ветры, землетрясения и перепады температуры, а также вибрацию от движения транспорта.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Непременные условия, которым должен отвечать любой мост – это высочайшая </a:t>
            </a:r>
            <a:r>
              <a:rPr lang="ru-RU" sz="1400" u="sng" dirty="0">
                <a:solidFill>
                  <a:prstClr val="black"/>
                </a:solidFill>
                <a:hlinkClick r:id="rId3"/>
              </a:rPr>
              <a:t>надёжность</a:t>
            </a:r>
            <a:r>
              <a:rPr lang="ru-RU" sz="1400" dirty="0">
                <a:solidFill>
                  <a:prstClr val="black"/>
                </a:solidFill>
              </a:rPr>
              <a:t> и долговечность. Срок службы мостов составляет не меньше 100 лет.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Большую роль в проектировании моста играет его архитектурная форма.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Однако, возвращаясь в прошлое, когда мосты только начинали свой долгий путь, можно сказать, что в те времена ни о каком изяществе не было и речи. Необходимость многократно пересекать водные потоки или сухопутные препятствия вынуждала наших предков соединять берега или противоположные стороны при помощи обычных бревен.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В эпоху рабовладельцев возведение мостов усложнилось и приобрело организацию совершенно иного уровня. Появились первые расчеты, которые в основном касались длины и высоты будущего моста, исходя из чего, заготавливались материалы для его строительства. Вполне возможно, первые проекты мостов были выполнены именно в то время. Строители Древнего Рима первыми открыли для себя способ строительства мостов.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ru-RU" sz="1400" dirty="0">
                <a:solidFill>
                  <a:prstClr val="black"/>
                </a:solidFill>
              </a:rPr>
              <a:t>Сначала они конструировали каркас моста, затем накладывали слои цемента и закрепляющего материала. 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Подобный принцип возведения мостов действует и в наше время.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15425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428" y="1680235"/>
            <a:ext cx="7355103" cy="373729"/>
          </a:xfrm>
          <a:prstGeom prst="rect">
            <a:avLst/>
          </a:prstGeom>
          <a:noFill/>
        </p:spPr>
        <p:txBody>
          <a:bodyPr wrap="square" lIns="65298" tIns="32649" rIns="65298" bIns="32649" rtlCol="0">
            <a:spAutoFit/>
          </a:bodyPr>
          <a:lstStyle/>
          <a:p>
            <a:pPr defTabSz="914180"/>
            <a:r>
              <a:rPr lang="ru-RU" sz="2000" dirty="0">
                <a:solidFill>
                  <a:prstClr val="white"/>
                </a:solidFill>
              </a:rPr>
              <a:t>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738177" y="6463624"/>
            <a:ext cx="260144" cy="219841"/>
          </a:xfrm>
          <a:prstGeom prst="rect">
            <a:avLst/>
          </a:prstGeom>
        </p:spPr>
        <p:txBody>
          <a:bodyPr wrap="none" lIns="65298" tIns="32649" rIns="65298" bIns="32649">
            <a:spAutoFit/>
          </a:bodyPr>
          <a:lstStyle/>
          <a:p>
            <a:pPr defTabSz="914180"/>
            <a:r>
              <a:rPr lang="ru-RU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55101"/>
            <a:ext cx="131952" cy="342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5298" tIns="32649" rIns="65298" bIns="32649" numCol="1" anchor="ctr" anchorCtr="0" compatLnSpc="1">
            <a:prstTxWarp prst="textNoShape">
              <a:avLst/>
            </a:prstTxWarp>
            <a:spAutoFit/>
          </a:bodyPr>
          <a:lstStyle/>
          <a:p>
            <a:pPr defTabSz="914180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7377" y="489410"/>
            <a:ext cx="6172114" cy="646311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18" tIns="45710" rIns="91418" bIns="45710" rtlCol="0">
            <a:spAutoFit/>
          </a:bodyPr>
          <a:lstStyle/>
          <a:p>
            <a:pPr algn="ctr" defTabSz="914180"/>
            <a:r>
              <a:rPr lang="ru-RU" i="1" dirty="0">
                <a:solidFill>
                  <a:prstClr val="white"/>
                </a:solidFill>
              </a:rPr>
              <a:t>Презентация на тему</a:t>
            </a:r>
            <a:r>
              <a:rPr lang="en-US" i="1" dirty="0">
                <a:solidFill>
                  <a:prstClr val="white"/>
                </a:solidFill>
              </a:rPr>
              <a:t>: «</a:t>
            </a:r>
            <a:r>
              <a:rPr lang="ru-RU" i="1" dirty="0">
                <a:solidFill>
                  <a:prstClr val="white"/>
                </a:solidFill>
              </a:rPr>
              <a:t>ПРОЕКТИРОВАНИЕ И СТРОИТЕЛЬСТВО МОСТОВ</a:t>
            </a:r>
            <a:r>
              <a:rPr lang="en-US" i="1" dirty="0">
                <a:solidFill>
                  <a:prstClr val="white"/>
                </a:solidFill>
              </a:rPr>
              <a:t>»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5895" y="956995"/>
            <a:ext cx="8332354" cy="3728477"/>
          </a:xfrm>
          <a:prstGeom prst="rect">
            <a:avLst/>
          </a:prstGeom>
        </p:spPr>
        <p:txBody>
          <a:bodyPr wrap="square" lIns="65298" tIns="32649" rIns="65298" bIns="32649">
            <a:spAutoFit/>
          </a:bodyPr>
          <a:lstStyle/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Мосты всего мира подразделяются по разным видам, ведь среди них есть висячие, разводные, вантовые и арочные мосты, но каждый отдельный случай имеет собственные отличительные черты. 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Невозможно встретить два абсолютно одинаковых моста. 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Почему мостам отводится такая серьезная роль</a:t>
            </a:r>
            <a:r>
              <a:rPr lang="en-US" sz="1400" dirty="0">
                <a:solidFill>
                  <a:prstClr val="black"/>
                </a:solidFill>
              </a:rPr>
              <a:t>? </a:t>
            </a:r>
            <a:r>
              <a:rPr lang="ru-RU" sz="1400" dirty="0">
                <a:solidFill>
                  <a:prstClr val="black"/>
                </a:solidFill>
              </a:rPr>
              <a:t>Во многом это объясняется тем, что мосты способны придавать местности более благородный и завершенный вид, либо сливаться с природными формами, дополняя естественный ландшафт. </a:t>
            </a: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К примеру, Северная столица России, Санкт-Петербург недаром считается настоящей жемчужиной среди европейских городов. Мосты самых разных форм и стилей придают городу особое очарование, которое невозможно отыскать в любом другом уголке мира.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r>
              <a:rPr lang="ru-RU" sz="1400" dirty="0">
                <a:solidFill>
                  <a:prstClr val="black"/>
                </a:solidFill>
              </a:rPr>
              <a:t>На следующем слайде показаны различные архитектурные решения при проектировании пешеходного перехода через автомобильную дорогу. </a:t>
            </a: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  <a:p>
            <a:pPr defTabSz="914180"/>
            <a:endParaRPr lang="ru-RU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25339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</Words>
  <Application>Microsoft Office PowerPoint</Application>
  <PresentationFormat>Экран (4:3)</PresentationFormat>
  <Paragraphs>38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Сектор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Ksen</dc:creator>
  <cp:lastModifiedBy>Ksen</cp:lastModifiedBy>
  <cp:revision>1</cp:revision>
  <dcterms:created xsi:type="dcterms:W3CDTF">2017-06-01T19:58:44Z</dcterms:created>
  <dcterms:modified xsi:type="dcterms:W3CDTF">2017-06-01T19:59:19Z</dcterms:modified>
</cp:coreProperties>
</file>