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6" r:id="rId10"/>
    <p:sldId id="264" r:id="rId11"/>
    <p:sldId id="26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F1DAAC-7CA4-4C1D-AF89-6B49BF761DDE}" type="datetimeFigureOut">
              <a:rPr lang="ru-RU" smtClean="0"/>
              <a:pPr/>
              <a:t>27.08.2015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A51D79-0C1C-48D4-A9EB-2DF6D4A4DBC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В последние годы существенно изменились приоритеты образования. На первый план выдвинулись цели развития личности ученика, формирования у школьника познавательных интересов и таких учебных умений, которые позволят ему успешно продолжить своё образование. Научить мыслить, находить рациональные пути решения проблем, воспитать потребность в саморазвитии - вот основные ориентиры современного школьного обучения. В «Концепции модернизации российского образования» подчёркивается, что основным результатом образовательного учреждения должна стать не только система знаний, умений и навыков, но и набор ключевых компетенций в интеллектуальной, гражданско-правовой, коммуникационной, информационной и других сферах.</a:t>
            </a:r>
          </a:p>
          <a:p>
            <a:endParaRPr lang="ru-RU" dirty="0"/>
          </a:p>
        </p:txBody>
      </p:sp>
      <p:sp>
        <p:nvSpPr>
          <p:cNvPr id="4" name="Номер слайда 3"/>
          <p:cNvSpPr>
            <a:spLocks noGrp="1"/>
          </p:cNvSpPr>
          <p:nvPr>
            <p:ph type="sldNum" sz="quarter" idx="10"/>
          </p:nvPr>
        </p:nvSpPr>
        <p:spPr/>
        <p:txBody>
          <a:bodyPr/>
          <a:lstStyle/>
          <a:p>
            <a:fld id="{DFA51D79-0C1C-48D4-A9EB-2DF6D4A4DBC9}" type="slidenum">
              <a:rPr lang="ru-RU" smtClean="0"/>
              <a:pPr/>
              <a:t>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Одним из реальных путей модернизации обучения, является переход от объяснительно-иллюстративного метода обучения к проблемно- поисковой деятельности, которая позволяет активизировать познавательные способности ребёнка, развивать логическое, образное мышление, учит преодолевать трудности, стимулирует мотивацию к познанию нового. Технология проблемного обучения не нова: она получила распространение в 20-30 годах в советской и зарубежной школе. Проблемное обучение основывается на теоретических положениях американского философа, психолога и педагога Дж. Дьюи (1859-1952 г.). « Проблема в том, чтоб найти те условия, которые следует создать, чтобы учебная работа и учение протекали естественно и с необходимостью создавали такие условия и, как их результат, такие действия учащихся, вследствие которых они не смогут не научиться. Ум ребёнка будет сосредоточен не на учёбе или учении. Он направлен на делание того, что требует ситуация, тогда как обучение является результатом. Методом учителя, с другой стороны, становится отыскивание условий, которые пробуждают самообразовательную активность, или учение и такое взаимодействие с учащимися, при котором учение становится следствием этой активности». (Дж. Дьюи)</a:t>
            </a:r>
          </a:p>
          <a:p>
            <a:endParaRPr lang="ru-RU" dirty="0"/>
          </a:p>
        </p:txBody>
      </p:sp>
      <p:sp>
        <p:nvSpPr>
          <p:cNvPr id="4" name="Номер слайда 3"/>
          <p:cNvSpPr>
            <a:spLocks noGrp="1"/>
          </p:cNvSpPr>
          <p:nvPr>
            <p:ph type="sldNum" sz="quarter" idx="10"/>
          </p:nvPr>
        </p:nvSpPr>
        <p:spPr/>
        <p:txBody>
          <a:bodyPr/>
          <a:lstStyle/>
          <a:p>
            <a:fld id="{DFA51D79-0C1C-48D4-A9EB-2DF6D4A4DBC9}" type="slidenum">
              <a:rPr lang="ru-RU" smtClean="0"/>
              <a:pPr/>
              <a:t>3</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Вся</a:t>
            </a:r>
            <a:r>
              <a:rPr lang="ru-RU" baseline="0" dirty="0" smtClean="0"/>
              <a:t> моя работа по предмету построена в технологии проблемного обучения. Раньше я использовала элементы многих технологий. Но благодаря курсам в СИПКРО у </a:t>
            </a:r>
            <a:r>
              <a:rPr lang="ru-RU" dirty="0" smtClean="0">
                <a:solidFill>
                  <a:srgbClr val="002060"/>
                </a:solidFill>
                <a:latin typeface="Times New Roman" panose="02020603050405020304" pitchFamily="18" charset="0"/>
                <a:cs typeface="Times New Roman" panose="02020603050405020304" pitchFamily="18" charset="0"/>
              </a:rPr>
              <a:t>Сорокиной И.В.,</a:t>
            </a:r>
            <a:r>
              <a:rPr lang="ru-RU" baseline="0" dirty="0" smtClean="0">
                <a:solidFill>
                  <a:srgbClr val="002060"/>
                </a:solidFill>
                <a:latin typeface="Times New Roman" panose="02020603050405020304" pitchFamily="18" charset="0"/>
                <a:cs typeface="Times New Roman" panose="02020603050405020304" pitchFamily="18" charset="0"/>
              </a:rPr>
              <a:t> поняла, что наиболее приемлемая для меня именно технология проблемного обучения. По макету, который был представлен Сорокиной  очень удобно и быстро расписывать технологическую карту урока. </a:t>
            </a:r>
            <a:endParaRPr lang="ru-RU" dirty="0" smtClean="0">
              <a:solidFill>
                <a:srgbClr val="002060"/>
              </a:solidFill>
              <a:latin typeface="Times New Roman" panose="02020603050405020304" pitchFamily="18"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DFA51D79-0C1C-48D4-A9EB-2DF6D4A4DBC9}" type="slidenum">
              <a:rPr lang="ru-RU" smtClean="0"/>
              <a:pPr/>
              <a:t>4</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Я</a:t>
            </a:r>
            <a:r>
              <a:rPr lang="ru-RU" baseline="0" dirty="0" smtClean="0"/>
              <a:t> хочу представить вам</a:t>
            </a:r>
            <a:r>
              <a:rPr lang="ru-RU" dirty="0" smtClean="0"/>
              <a:t> несколько</a:t>
            </a:r>
            <a:r>
              <a:rPr lang="ru-RU" baseline="0" dirty="0" smtClean="0"/>
              <a:t> </a:t>
            </a:r>
            <a:r>
              <a:rPr lang="ru-RU" baseline="0" smtClean="0"/>
              <a:t>фрагментов уроков в </a:t>
            </a:r>
            <a:r>
              <a:rPr lang="ru-RU" baseline="0" dirty="0" smtClean="0"/>
              <a:t>технологии </a:t>
            </a:r>
            <a:r>
              <a:rPr lang="ru-RU" baseline="0" smtClean="0"/>
              <a:t>проблемного обучения.</a:t>
            </a:r>
            <a:endParaRPr lang="ru-RU"/>
          </a:p>
        </p:txBody>
      </p:sp>
      <p:sp>
        <p:nvSpPr>
          <p:cNvPr id="4" name="Номер слайда 3"/>
          <p:cNvSpPr>
            <a:spLocks noGrp="1"/>
          </p:cNvSpPr>
          <p:nvPr>
            <p:ph type="sldNum" sz="quarter" idx="10"/>
          </p:nvPr>
        </p:nvSpPr>
        <p:spPr/>
        <p:txBody>
          <a:bodyPr/>
          <a:lstStyle/>
          <a:p>
            <a:fld id="{DFA51D79-0C1C-48D4-A9EB-2DF6D4A4DBC9}" type="slidenum">
              <a:rPr lang="ru-RU" smtClean="0"/>
              <a:pPr/>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D243D2D2-F745-43FD-829B-3DC801102689}" type="datetimeFigureOut">
              <a:rPr lang="ru-RU" smtClean="0"/>
              <a:pPr/>
              <a:t>27.08.2015</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A310BEB4-01D6-4E54-9C93-AD3CE624DDCA}"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243D2D2-F745-43FD-829B-3DC801102689}" type="datetimeFigureOut">
              <a:rPr lang="ru-RU" smtClean="0"/>
              <a:pPr/>
              <a:t>27.08.2015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310BEB4-01D6-4E54-9C93-AD3CE624DDC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243D2D2-F745-43FD-829B-3DC801102689}" type="datetimeFigureOut">
              <a:rPr lang="ru-RU" smtClean="0"/>
              <a:pPr/>
              <a:t>27.08.2015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310BEB4-01D6-4E54-9C93-AD3CE624DDC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243D2D2-F745-43FD-829B-3DC801102689}" type="datetimeFigureOut">
              <a:rPr lang="ru-RU" smtClean="0"/>
              <a:pPr/>
              <a:t>27.08.2015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310BEB4-01D6-4E54-9C93-AD3CE624DDC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D243D2D2-F745-43FD-829B-3DC801102689}" type="datetimeFigureOut">
              <a:rPr lang="ru-RU" smtClean="0"/>
              <a:pPr/>
              <a:t>27.08.2015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310BEB4-01D6-4E54-9C93-AD3CE624DDCA}"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243D2D2-F745-43FD-829B-3DC801102689}" type="datetimeFigureOut">
              <a:rPr lang="ru-RU" smtClean="0"/>
              <a:pPr/>
              <a:t>27.08.2015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310BEB4-01D6-4E54-9C93-AD3CE624DDC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243D2D2-F745-43FD-829B-3DC801102689}" type="datetimeFigureOut">
              <a:rPr lang="ru-RU" smtClean="0"/>
              <a:pPr/>
              <a:t>27.08.2015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A310BEB4-01D6-4E54-9C93-AD3CE624DDC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243D2D2-F745-43FD-829B-3DC801102689}" type="datetimeFigureOut">
              <a:rPr lang="ru-RU" smtClean="0"/>
              <a:pPr/>
              <a:t>27.08.2015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A310BEB4-01D6-4E54-9C93-AD3CE624DDC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D243D2D2-F745-43FD-829B-3DC801102689}" type="datetimeFigureOut">
              <a:rPr lang="ru-RU" smtClean="0"/>
              <a:pPr/>
              <a:t>27.08.2015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A310BEB4-01D6-4E54-9C93-AD3CE624DDCA}"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243D2D2-F745-43FD-829B-3DC801102689}" type="datetimeFigureOut">
              <a:rPr lang="ru-RU" smtClean="0"/>
              <a:pPr/>
              <a:t>27.08.2015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310BEB4-01D6-4E54-9C93-AD3CE624DDC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D243D2D2-F745-43FD-829B-3DC801102689}" type="datetimeFigureOut">
              <a:rPr lang="ru-RU" smtClean="0"/>
              <a:pPr/>
              <a:t>27.08.2015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310BEB4-01D6-4E54-9C93-AD3CE624DDCA}"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243D2D2-F745-43FD-829B-3DC801102689}" type="datetimeFigureOut">
              <a:rPr lang="ru-RU" smtClean="0"/>
              <a:pPr/>
              <a:t>27.08.2015</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310BEB4-01D6-4E54-9C93-AD3CE624DDCA}"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359898"/>
            <a:ext cx="7406640" cy="2637054"/>
          </a:xfrm>
        </p:spPr>
        <p:txBody>
          <a:bodyPr>
            <a:normAutofit/>
          </a:bodyPr>
          <a:lstStyle/>
          <a:p>
            <a:pPr algn="ctr"/>
            <a:r>
              <a:rPr lang="ru-RU" sz="4000" b="1" i="1" dirty="0" smtClean="0">
                <a:latin typeface="Arial Black" pitchFamily="34" charset="0"/>
              </a:rPr>
              <a:t>Технология проблемного обучения на уроках математики.</a:t>
            </a:r>
            <a:br>
              <a:rPr lang="ru-RU" sz="4000" b="1" i="1" dirty="0" smtClean="0">
                <a:latin typeface="Arial Black" pitchFamily="34" charset="0"/>
              </a:rPr>
            </a:br>
            <a:endParaRPr lang="ru-RU" sz="4000" b="1" i="1" dirty="0">
              <a:latin typeface="Arial Black" pitchFamily="34" charset="0"/>
            </a:endParaRPr>
          </a:p>
        </p:txBody>
      </p:sp>
      <p:sp>
        <p:nvSpPr>
          <p:cNvPr id="3" name="Подзаголовок 2"/>
          <p:cNvSpPr>
            <a:spLocks noGrp="1"/>
          </p:cNvSpPr>
          <p:nvPr>
            <p:ph type="subTitle" idx="1"/>
          </p:nvPr>
        </p:nvSpPr>
        <p:spPr>
          <a:xfrm>
            <a:off x="1432560" y="3717032"/>
            <a:ext cx="7406640" cy="2880320"/>
          </a:xfrm>
        </p:spPr>
        <p:txBody>
          <a:bodyPr/>
          <a:lstStyle/>
          <a:p>
            <a:pPr algn="r"/>
            <a:endParaRPr lang="ru-RU" b="1" i="1" dirty="0" smtClean="0">
              <a:latin typeface="Arial Black" pitchFamily="34" charset="0"/>
            </a:endParaRPr>
          </a:p>
          <a:p>
            <a:pPr algn="r"/>
            <a:endParaRPr lang="ru-RU" b="1" i="1" dirty="0" smtClean="0">
              <a:latin typeface="Arial Black" pitchFamily="34" charset="0"/>
            </a:endParaRPr>
          </a:p>
          <a:p>
            <a:pPr algn="r"/>
            <a:endParaRPr lang="ru-RU" b="1" i="1" dirty="0" smtClean="0">
              <a:latin typeface="Arial Black" pitchFamily="34" charset="0"/>
            </a:endParaRPr>
          </a:p>
          <a:p>
            <a:pPr algn="r"/>
            <a:r>
              <a:rPr lang="ru-RU" b="1" i="1" dirty="0" smtClean="0">
                <a:latin typeface="Arial Black" pitchFamily="34" charset="0"/>
              </a:rPr>
              <a:t>Учитель МБОУ СОШ № 162</a:t>
            </a:r>
          </a:p>
          <a:p>
            <a:pPr algn="r"/>
            <a:r>
              <a:rPr lang="ru-RU" b="1" i="1" dirty="0" smtClean="0">
                <a:latin typeface="Arial Black" pitchFamily="34" charset="0"/>
              </a:rPr>
              <a:t>Журавлева Юлия Станиславовна</a:t>
            </a:r>
            <a:endParaRPr lang="ru-RU" b="1" i="1" dirty="0">
              <a:latin typeface="Arial Black"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0"/>
            <a:ext cx="7818072" cy="980728"/>
          </a:xfrm>
        </p:spPr>
        <p:txBody>
          <a:bodyPr>
            <a:noAutofit/>
          </a:bodyPr>
          <a:lstStyle/>
          <a:p>
            <a:pPr algn="ctr"/>
            <a:r>
              <a:rPr lang="ru-RU" sz="3200" b="1" i="1" dirty="0" smtClean="0">
                <a:latin typeface="Arial Black" pitchFamily="34" charset="0"/>
              </a:rPr>
              <a:t>Первичное повторение и закрепление</a:t>
            </a:r>
            <a:endParaRPr lang="ru-RU" sz="3200" dirty="0"/>
          </a:p>
        </p:txBody>
      </p:sp>
      <p:sp>
        <p:nvSpPr>
          <p:cNvPr id="4" name="Содержимое 2"/>
          <p:cNvSpPr>
            <a:spLocks noGrp="1"/>
          </p:cNvSpPr>
          <p:nvPr>
            <p:ph idx="1"/>
          </p:nvPr>
        </p:nvSpPr>
        <p:spPr>
          <a:xfrm>
            <a:off x="1116013" y="1124744"/>
            <a:ext cx="7818437" cy="5544616"/>
          </a:xfrm>
        </p:spPr>
        <p:txBody>
          <a:bodyPr>
            <a:normAutofit fontScale="77500" lnSpcReduction="20000"/>
          </a:bodyPr>
          <a:lstStyle/>
          <a:p>
            <a:r>
              <a:rPr lang="ru-RU" sz="3600" i="1" dirty="0" smtClean="0">
                <a:latin typeface="Arial Black" pitchFamily="34" charset="0"/>
                <a:cs typeface="Times New Roman" panose="02020603050405020304" pitchFamily="18" charset="0"/>
              </a:rPr>
              <a:t>Рефлексия деятельности</a:t>
            </a:r>
          </a:p>
          <a:p>
            <a:pPr>
              <a:buNone/>
            </a:pPr>
            <a:endParaRPr lang="ru-RU" sz="3100" i="1" dirty="0" smtClean="0">
              <a:latin typeface="Arial Black" pitchFamily="34" charset="0"/>
            </a:endParaRPr>
          </a:p>
          <a:p>
            <a:pPr>
              <a:buNone/>
            </a:pPr>
            <a:r>
              <a:rPr lang="ru-RU" sz="3100" i="1" dirty="0" smtClean="0">
                <a:latin typeface="Arial Black" pitchFamily="34" charset="0"/>
              </a:rPr>
              <a:t>На доске задания, выполняйте их самостоятельно.</a:t>
            </a:r>
          </a:p>
          <a:p>
            <a:r>
              <a:rPr lang="ru-RU" sz="3100" i="1" dirty="0" smtClean="0">
                <a:latin typeface="Arial Black" pitchFamily="34" charset="0"/>
              </a:rPr>
              <a:t>1 вариант: НОД (75;135)</a:t>
            </a:r>
          </a:p>
          <a:p>
            <a:r>
              <a:rPr lang="ru-RU" sz="3100" i="1" dirty="0" smtClean="0">
                <a:latin typeface="Arial Black" pitchFamily="34" charset="0"/>
              </a:rPr>
              <a:t>2 вариант: НОД (60;165).</a:t>
            </a:r>
          </a:p>
          <a:p>
            <a:pPr>
              <a:buNone/>
            </a:pPr>
            <a:r>
              <a:rPr lang="ru-RU" sz="3100" i="1" dirty="0" smtClean="0">
                <a:latin typeface="Arial Black" pitchFamily="34" charset="0"/>
              </a:rPr>
              <a:t> Сверимся с решением на экране. - Ну, а теперь подведём итоги нашего урока.</a:t>
            </a:r>
          </a:p>
          <a:p>
            <a:r>
              <a:rPr lang="ru-RU" sz="3100" i="1" dirty="0" smtClean="0">
                <a:latin typeface="Arial Black" pitchFamily="34" charset="0"/>
              </a:rPr>
              <a:t>- Какую цель поставили? (составить алгоритм нахождения НОД)</a:t>
            </a:r>
          </a:p>
          <a:p>
            <a:r>
              <a:rPr lang="ru-RU" sz="3100" i="1" dirty="0" smtClean="0">
                <a:latin typeface="Arial Black" pitchFamily="34" charset="0"/>
              </a:rPr>
              <a:t>- Как вы считаете, добились мы её?</a:t>
            </a:r>
          </a:p>
          <a:p>
            <a:r>
              <a:rPr lang="ru-RU" sz="3100" i="1" dirty="0" smtClean="0">
                <a:latin typeface="Arial Black" pitchFamily="34" charset="0"/>
              </a:rPr>
              <a:t>- Что больше всего понравилось на уроке?</a:t>
            </a:r>
          </a:p>
          <a:p>
            <a:r>
              <a:rPr lang="ru-RU" sz="3100" i="1" dirty="0" smtClean="0">
                <a:latin typeface="Arial Black" pitchFamily="34" charset="0"/>
              </a:rPr>
              <a:t>- Что не понравилось?</a:t>
            </a:r>
          </a:p>
          <a:p>
            <a:r>
              <a:rPr lang="ru-RU" sz="3100" i="1" dirty="0" smtClean="0">
                <a:latin typeface="Arial Black" pitchFamily="34" charset="0"/>
              </a:rPr>
              <a:t>- Кого надо отметить за хорошую работу?</a:t>
            </a:r>
          </a:p>
          <a:p>
            <a:pPr>
              <a:buNone/>
            </a:pPr>
            <a:endParaRPr lang="ru-RU" dirty="0" smtClean="0"/>
          </a:p>
          <a:p>
            <a:pPr>
              <a:buNone/>
            </a:pPr>
            <a:endParaRPr lang="ru-RU" dirty="0" smtClean="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188640"/>
            <a:ext cx="7746064" cy="720080"/>
          </a:xfrm>
        </p:spPr>
        <p:txBody>
          <a:bodyPr>
            <a:normAutofit fontScale="90000"/>
          </a:bodyPr>
          <a:lstStyle/>
          <a:p>
            <a:endParaRPr lang="ru-RU" dirty="0"/>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1043608" y="274638"/>
            <a:ext cx="7890080" cy="706090"/>
          </a:xfrm>
        </p:spPr>
        <p:txBody>
          <a:bodyPr>
            <a:normAutofit fontScale="90000"/>
          </a:bodyPr>
          <a:lstStyle/>
          <a:p>
            <a:pPr algn="ctr"/>
            <a:r>
              <a:rPr lang="ru-RU" i="1" dirty="0" smtClean="0">
                <a:latin typeface="Arial Black" pitchFamily="34" charset="0"/>
              </a:rPr>
              <a:t>Приоритеты образования</a:t>
            </a:r>
            <a:endParaRPr lang="ru-RU" i="1" dirty="0">
              <a:latin typeface="Arial Black" pitchFamily="34" charset="0"/>
            </a:endParaRPr>
          </a:p>
        </p:txBody>
      </p:sp>
      <p:sp>
        <p:nvSpPr>
          <p:cNvPr id="7" name="Содержимое 6"/>
          <p:cNvSpPr>
            <a:spLocks noGrp="1"/>
          </p:cNvSpPr>
          <p:nvPr>
            <p:ph idx="1"/>
          </p:nvPr>
        </p:nvSpPr>
        <p:spPr>
          <a:xfrm>
            <a:off x="1043608" y="1124744"/>
            <a:ext cx="7890080" cy="5544616"/>
          </a:xfrm>
        </p:spPr>
        <p:txBody>
          <a:bodyPr>
            <a:normAutofit fontScale="70000" lnSpcReduction="20000"/>
          </a:bodyPr>
          <a:lstStyle/>
          <a:p>
            <a:pPr lvl="0" algn="ctr">
              <a:buNone/>
            </a:pPr>
            <a:r>
              <a:rPr lang="ru-RU" i="1" dirty="0" smtClean="0">
                <a:latin typeface="Arial Black" pitchFamily="34" charset="0"/>
              </a:rPr>
              <a:t>Основные ориентиры современного школьного обучения</a:t>
            </a:r>
          </a:p>
          <a:p>
            <a:pPr lvl="0" algn="ctr"/>
            <a:r>
              <a:rPr lang="ru-RU" i="1" dirty="0" smtClean="0">
                <a:latin typeface="Arial Black" pitchFamily="34" charset="0"/>
              </a:rPr>
              <a:t>Развитие личности ученика, </a:t>
            </a:r>
          </a:p>
          <a:p>
            <a:pPr lvl="0" algn="ctr"/>
            <a:r>
              <a:rPr lang="ru-RU" i="1" dirty="0" smtClean="0">
                <a:latin typeface="Arial Black" pitchFamily="34" charset="0"/>
              </a:rPr>
              <a:t>формирования у школьника познавательных интересов и таких учебных умений, которые позволят ему успешно продолжить своё образование. </a:t>
            </a:r>
          </a:p>
          <a:p>
            <a:pPr lvl="0" algn="ctr"/>
            <a:r>
              <a:rPr lang="ru-RU" i="1" dirty="0" smtClean="0">
                <a:latin typeface="Arial Black" pitchFamily="34" charset="0"/>
              </a:rPr>
              <a:t>Научить мыслить, находить рациональные пути решения проблем, воспитать потребность в саморазвитии. </a:t>
            </a:r>
          </a:p>
          <a:p>
            <a:pPr lvl="0" algn="ctr">
              <a:buNone/>
            </a:pPr>
            <a:r>
              <a:rPr lang="ru-RU" i="1" dirty="0" smtClean="0">
                <a:latin typeface="Arial Black" pitchFamily="34" charset="0"/>
              </a:rPr>
              <a:t>В «Концепции модернизации российского образования» подчёркивается, что основным результатом образовательного учреждения должна стать не только система знаний, умений и навыков, но и набор ключевых компетенций в интеллектуальной, гражданско-правовой, коммуникационной, информационной и других сферах.</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88640"/>
            <a:ext cx="7890080" cy="1008112"/>
          </a:xfrm>
        </p:spPr>
        <p:txBody>
          <a:bodyPr>
            <a:normAutofit fontScale="90000"/>
          </a:bodyPr>
          <a:lstStyle/>
          <a:p>
            <a:pPr algn="ctr"/>
            <a:r>
              <a:rPr lang="ru-RU" i="1" dirty="0" smtClean="0">
                <a:latin typeface="Arial Black" pitchFamily="34" charset="0"/>
              </a:rPr>
              <a:t>Технология проблемного обучения </a:t>
            </a:r>
            <a:endParaRPr lang="ru-RU" i="1" dirty="0">
              <a:latin typeface="Arial Black" pitchFamily="34" charset="0"/>
            </a:endParaRPr>
          </a:p>
        </p:txBody>
      </p:sp>
      <p:sp>
        <p:nvSpPr>
          <p:cNvPr id="3" name="Содержимое 2"/>
          <p:cNvSpPr>
            <a:spLocks noGrp="1"/>
          </p:cNvSpPr>
          <p:nvPr>
            <p:ph idx="1"/>
          </p:nvPr>
        </p:nvSpPr>
        <p:spPr>
          <a:xfrm>
            <a:off x="1115616" y="1412776"/>
            <a:ext cx="7818072" cy="5256584"/>
          </a:xfrm>
        </p:spPr>
        <p:txBody>
          <a:bodyPr>
            <a:normAutofit fontScale="70000" lnSpcReduction="20000"/>
          </a:bodyPr>
          <a:lstStyle/>
          <a:p>
            <a:pPr>
              <a:buNone/>
            </a:pPr>
            <a:r>
              <a:rPr lang="ru-RU" i="1" dirty="0" smtClean="0">
                <a:latin typeface="Arial Black" pitchFamily="34" charset="0"/>
              </a:rPr>
              <a:t>« Проблема в том, чтоб найти те условия, которые следует создать, чтобы учебная работа и учение протекали естественно и с необходимостью создавали такие условия и, как их результат, такие действия учащихся, вследствие которых они не смогут не научиться. Ум ребёнка будет сосредоточен не на учёбе или учении. Он направлен на делание того, что требует ситуация, тогда как обучение является результатом. Методом учителя, с другой стороны, становится отыскивание условий, которые пробуждают самообразовательную активность, или учение и такое взаимодействие с учащимися, при котором учение становится следствием этой активности».</a:t>
            </a:r>
          </a:p>
          <a:p>
            <a:pPr algn="r">
              <a:buNone/>
            </a:pPr>
            <a:r>
              <a:rPr lang="ru-RU" i="1" dirty="0" smtClean="0">
                <a:latin typeface="Arial Black" pitchFamily="34" charset="0"/>
              </a:rPr>
              <a:t>(Дж. Дьюи)</a:t>
            </a:r>
            <a:endParaRPr lang="ru-RU" i="1" dirty="0">
              <a:latin typeface="Arial Black"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88640"/>
            <a:ext cx="7818072" cy="576064"/>
          </a:xfrm>
        </p:spPr>
        <p:txBody>
          <a:bodyPr>
            <a:normAutofit fontScale="90000"/>
          </a:bodyPr>
          <a:lstStyle/>
          <a:p>
            <a:pPr algn="ctr"/>
            <a:r>
              <a:rPr lang="ru-RU" sz="3600" b="1" i="1" dirty="0" smtClean="0">
                <a:latin typeface="Arial Black" pitchFamily="34" charset="0"/>
                <a:cs typeface="Times New Roman" panose="02020603050405020304" pitchFamily="18" charset="0"/>
              </a:rPr>
              <a:t/>
            </a:r>
            <a:br>
              <a:rPr lang="ru-RU" sz="3600" b="1" i="1" dirty="0" smtClean="0">
                <a:latin typeface="Arial Black" pitchFamily="34" charset="0"/>
                <a:cs typeface="Times New Roman" panose="02020603050405020304" pitchFamily="18" charset="0"/>
              </a:rPr>
            </a:br>
            <a:r>
              <a:rPr lang="ru-RU" sz="3100" b="1" i="1" dirty="0" smtClean="0">
                <a:latin typeface="Arial Black" pitchFamily="34" charset="0"/>
                <a:cs typeface="Times New Roman" panose="02020603050405020304" pitchFamily="18" charset="0"/>
              </a:rPr>
              <a:t>Технологическая карта урока в ТПО</a:t>
            </a:r>
            <a:r>
              <a:rPr lang="ru-RU" sz="4400" b="1" dirty="0" smtClean="0">
                <a:latin typeface="Times New Roman" panose="02020603050405020304" pitchFamily="18" charset="0"/>
                <a:cs typeface="Times New Roman" panose="02020603050405020304" pitchFamily="18" charset="0"/>
              </a:rPr>
              <a:t/>
            </a:r>
            <a:br>
              <a:rPr lang="ru-RU" sz="4400" b="1" dirty="0" smtClean="0">
                <a:latin typeface="Times New Roman" panose="02020603050405020304" pitchFamily="18" charset="0"/>
                <a:cs typeface="Times New Roman" panose="02020603050405020304" pitchFamily="18" charset="0"/>
              </a:rPr>
            </a:br>
            <a:endParaRPr lang="ru-RU" dirty="0"/>
          </a:p>
        </p:txBody>
      </p:sp>
      <p:graphicFrame>
        <p:nvGraphicFramePr>
          <p:cNvPr id="4" name="Содержимое 3"/>
          <p:cNvGraphicFramePr>
            <a:graphicFrameLocks noGrp="1"/>
          </p:cNvGraphicFramePr>
          <p:nvPr>
            <p:ph idx="1"/>
          </p:nvPr>
        </p:nvGraphicFramePr>
        <p:xfrm>
          <a:off x="1187624" y="764704"/>
          <a:ext cx="7776864" cy="5476147"/>
        </p:xfrm>
        <a:graphic>
          <a:graphicData uri="http://schemas.openxmlformats.org/drawingml/2006/table">
            <a:tbl>
              <a:tblPr firstRow="1" bandRow="1">
                <a:tableStyleId>{8A107856-5554-42FB-B03E-39F5DBC370BA}</a:tableStyleId>
              </a:tblPr>
              <a:tblGrid>
                <a:gridCol w="1656184"/>
                <a:gridCol w="4680123"/>
                <a:gridCol w="1440557"/>
              </a:tblGrid>
              <a:tr h="432047">
                <a:tc>
                  <a:txBody>
                    <a:bodyPr/>
                    <a:lstStyle/>
                    <a:p>
                      <a:pPr algn="ctr"/>
                      <a:r>
                        <a:rPr lang="ru-RU" sz="2000" b="1" i="1" dirty="0" smtClean="0">
                          <a:latin typeface="Arial Black" pitchFamily="34" charset="0"/>
                          <a:cs typeface="Times New Roman" panose="02020603050405020304" pitchFamily="18" charset="0"/>
                        </a:rPr>
                        <a:t>ПОР</a:t>
                      </a:r>
                      <a:endParaRPr lang="ru-RU" sz="2000" b="1" i="1" dirty="0">
                        <a:latin typeface="Arial Black" pitchFamily="34" charset="0"/>
                        <a:cs typeface="Times New Roman" panose="02020603050405020304" pitchFamily="18" charset="0"/>
                      </a:endParaRPr>
                    </a:p>
                  </a:txBody>
                  <a:tcPr/>
                </a:tc>
                <a:tc>
                  <a:txBody>
                    <a:bodyPr/>
                    <a:lstStyle/>
                    <a:p>
                      <a:pPr algn="ctr"/>
                      <a:r>
                        <a:rPr lang="ru-RU" sz="2000" b="1" i="1" dirty="0" smtClean="0">
                          <a:latin typeface="Arial Black" pitchFamily="34" charset="0"/>
                          <a:cs typeface="Times New Roman" panose="02020603050405020304" pitchFamily="18" charset="0"/>
                        </a:rPr>
                        <a:t>ДУ</a:t>
                      </a:r>
                      <a:endParaRPr lang="ru-RU" sz="2000" b="1" i="1" dirty="0">
                        <a:latin typeface="Arial Black" pitchFamily="34" charset="0"/>
                        <a:cs typeface="Times New Roman" panose="02020603050405020304" pitchFamily="18" charset="0"/>
                      </a:endParaRPr>
                    </a:p>
                  </a:txBody>
                  <a:tcPr/>
                </a:tc>
                <a:tc>
                  <a:txBody>
                    <a:bodyPr/>
                    <a:lstStyle/>
                    <a:p>
                      <a:pPr algn="ctr"/>
                      <a:r>
                        <a:rPr lang="ru-RU" sz="2000" b="1" i="1" dirty="0" err="1" smtClean="0">
                          <a:latin typeface="Arial Black" pitchFamily="34" charset="0"/>
                          <a:cs typeface="Times New Roman" panose="02020603050405020304" pitchFamily="18" charset="0"/>
                        </a:rPr>
                        <a:t>ДУч</a:t>
                      </a:r>
                      <a:r>
                        <a:rPr lang="ru-RU" sz="2000" b="1" i="1" dirty="0" smtClean="0">
                          <a:latin typeface="Arial Black" pitchFamily="34" charset="0"/>
                          <a:cs typeface="Times New Roman" panose="02020603050405020304" pitchFamily="18" charset="0"/>
                        </a:rPr>
                        <a:t>.</a:t>
                      </a:r>
                      <a:endParaRPr lang="ru-RU" sz="2000" b="1" i="1" dirty="0">
                        <a:latin typeface="Arial Black" pitchFamily="34" charset="0"/>
                        <a:cs typeface="Times New Roman" panose="02020603050405020304" pitchFamily="18" charset="0"/>
                      </a:endParaRPr>
                    </a:p>
                  </a:txBody>
                  <a:tcPr/>
                </a:tc>
              </a:tr>
              <a:tr h="462978">
                <a:tc>
                  <a:txBody>
                    <a:bodyPr/>
                    <a:lstStyle/>
                    <a:p>
                      <a:endParaRPr lang="ru-RU" sz="1400" i="1">
                        <a:latin typeface="Arial Black"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b="1" i="1" dirty="0" smtClean="0">
                          <a:latin typeface="Arial Black" pitchFamily="34" charset="0"/>
                          <a:cs typeface="Times New Roman" panose="02020603050405020304" pitchFamily="18" charset="0"/>
                        </a:rPr>
                        <a:t>Постановка</a:t>
                      </a:r>
                      <a:r>
                        <a:rPr lang="ru-RU" sz="1600" b="1" i="1" baseline="0" dirty="0" smtClean="0">
                          <a:latin typeface="Arial Black" pitchFamily="34" charset="0"/>
                          <a:cs typeface="Times New Roman" panose="02020603050405020304" pitchFamily="18" charset="0"/>
                        </a:rPr>
                        <a:t> учебной задачи</a:t>
                      </a:r>
                      <a:endParaRPr lang="ru-RU" sz="1600" b="1" i="1" dirty="0" smtClean="0">
                        <a:latin typeface="Arial Black" pitchFamily="34" charset="0"/>
                        <a:cs typeface="Times New Roman" panose="02020603050405020304" pitchFamily="18" charset="0"/>
                      </a:endParaRPr>
                    </a:p>
                  </a:txBody>
                  <a:tcPr/>
                </a:tc>
                <a:tc>
                  <a:txBody>
                    <a:bodyPr/>
                    <a:lstStyle/>
                    <a:p>
                      <a:endParaRPr lang="ru-RU" sz="1400" i="1" dirty="0">
                        <a:latin typeface="Arial Black" pitchFamily="34" charset="0"/>
                      </a:endParaRPr>
                    </a:p>
                  </a:txBody>
                  <a:tcPr/>
                </a:tc>
              </a:tr>
              <a:tr h="1265214">
                <a:tc>
                  <a:txBody>
                    <a:bodyPr/>
                    <a:lstStyle/>
                    <a:p>
                      <a:pPr algn="ctr"/>
                      <a:r>
                        <a:rPr lang="ru-RU" sz="1400" b="0" i="1" dirty="0" err="1" smtClean="0">
                          <a:latin typeface="Arial Black" pitchFamily="34" charset="0"/>
                          <a:cs typeface="Times New Roman" panose="02020603050405020304" pitchFamily="18" charset="0"/>
                        </a:rPr>
                        <a:t>Демонстри</a:t>
                      </a:r>
                      <a:r>
                        <a:rPr lang="ru-RU" sz="1400" b="0" i="1" dirty="0" smtClean="0">
                          <a:latin typeface="Arial Black" pitchFamily="34" charset="0"/>
                          <a:cs typeface="Times New Roman" panose="02020603050405020304" pitchFamily="18" charset="0"/>
                        </a:rPr>
                        <a:t> -</a:t>
                      </a:r>
                      <a:r>
                        <a:rPr lang="ru-RU" sz="1400" b="0" i="1" dirty="0" err="1" smtClean="0">
                          <a:latin typeface="Arial Black" pitchFamily="34" charset="0"/>
                          <a:cs typeface="Times New Roman" panose="02020603050405020304" pitchFamily="18" charset="0"/>
                        </a:rPr>
                        <a:t>руемое</a:t>
                      </a:r>
                      <a:r>
                        <a:rPr lang="ru-RU" sz="1400" b="0" i="1" dirty="0" smtClean="0">
                          <a:latin typeface="Arial Black" pitchFamily="34" charset="0"/>
                          <a:cs typeface="Times New Roman" panose="02020603050405020304" pitchFamily="18" charset="0"/>
                        </a:rPr>
                        <a:t>, наблюдаемое и измеряемое действие</a:t>
                      </a:r>
                      <a:endParaRPr lang="ru-RU" sz="1400" b="0" i="1" dirty="0">
                        <a:latin typeface="Arial Black" pitchFamily="34" charset="0"/>
                        <a:cs typeface="Times New Roman" panose="02020603050405020304" pitchFamily="18" charset="0"/>
                      </a:endParaRPr>
                    </a:p>
                  </a:txBody>
                  <a:tcPr/>
                </a:tc>
                <a:tc>
                  <a:txBody>
                    <a:bodyPr/>
                    <a:lstStyle/>
                    <a:p>
                      <a:pPr algn="l"/>
                      <a:r>
                        <a:rPr lang="ru-RU" sz="1400" b="0" i="1" dirty="0" smtClean="0">
                          <a:latin typeface="Arial Black" pitchFamily="34" charset="0"/>
                          <a:cs typeface="Times New Roman" panose="02020603050405020304" pitchFamily="18" charset="0"/>
                        </a:rPr>
                        <a:t>Создание проблемной ситуации (предъявление противоречивых фактов)</a:t>
                      </a:r>
                    </a:p>
                    <a:p>
                      <a:pPr algn="l"/>
                      <a:r>
                        <a:rPr lang="ru-RU" sz="1400" b="0" i="1" dirty="0" smtClean="0">
                          <a:latin typeface="Arial Black" pitchFamily="34" charset="0"/>
                          <a:cs typeface="Times New Roman" panose="02020603050405020304" pitchFamily="18" charset="0"/>
                        </a:rPr>
                        <a:t>Главный вопрос урока:</a:t>
                      </a:r>
                    </a:p>
                    <a:p>
                      <a:pPr algn="l"/>
                      <a:r>
                        <a:rPr lang="ru-RU" sz="1400" b="0" i="1" dirty="0" smtClean="0">
                          <a:latin typeface="Arial Black" pitchFamily="34" charset="0"/>
                          <a:cs typeface="Times New Roman" panose="02020603050405020304" pitchFamily="18" charset="0"/>
                        </a:rPr>
                        <a:t>Гипотезы:</a:t>
                      </a:r>
                    </a:p>
                    <a:p>
                      <a:pPr algn="l"/>
                      <a:r>
                        <a:rPr lang="ru-RU" sz="1400" b="0" i="1" dirty="0" smtClean="0">
                          <a:latin typeface="Arial Black" pitchFamily="34" charset="0"/>
                          <a:cs typeface="Times New Roman" panose="02020603050405020304" pitchFamily="18" charset="0"/>
                        </a:rPr>
                        <a:t>- Где и что мы должны узнать?</a:t>
                      </a:r>
                      <a:endParaRPr lang="ru-RU" sz="1400" b="0" i="1" dirty="0">
                        <a:latin typeface="Arial Black" pitchFamily="34" charset="0"/>
                        <a:cs typeface="Times New Roman" panose="02020603050405020304" pitchFamily="18" charset="0"/>
                      </a:endParaRPr>
                    </a:p>
                  </a:txBody>
                  <a:tcPr/>
                </a:tc>
                <a:tc>
                  <a:txBody>
                    <a:bodyPr/>
                    <a:lstStyle/>
                    <a:p>
                      <a:pPr algn="ctr"/>
                      <a:r>
                        <a:rPr lang="ru-RU" sz="1400" b="0" i="1" dirty="0" smtClean="0">
                          <a:latin typeface="Arial Black" pitchFamily="34" charset="0"/>
                          <a:cs typeface="Times New Roman" panose="02020603050405020304" pitchFamily="18" charset="0"/>
                        </a:rPr>
                        <a:t>дискуссия</a:t>
                      </a:r>
                    </a:p>
                    <a:p>
                      <a:pPr algn="ctr"/>
                      <a:endParaRPr lang="ru-RU" sz="1400" b="0" i="1" dirty="0" smtClean="0">
                        <a:latin typeface="Arial Black" pitchFamily="34" charset="0"/>
                        <a:cs typeface="Times New Roman" panose="02020603050405020304" pitchFamily="18" charset="0"/>
                      </a:endParaRPr>
                    </a:p>
                    <a:p>
                      <a:pPr algn="ctr"/>
                      <a:r>
                        <a:rPr lang="ru-RU" sz="1400" b="0" i="1" dirty="0" smtClean="0">
                          <a:latin typeface="Arial Black" pitchFamily="34" charset="0"/>
                          <a:cs typeface="Times New Roman" panose="02020603050405020304" pitchFamily="18" charset="0"/>
                        </a:rPr>
                        <a:t>2-3 ученика</a:t>
                      </a:r>
                    </a:p>
                    <a:p>
                      <a:pPr algn="ctr"/>
                      <a:r>
                        <a:rPr lang="ru-RU" sz="1400" b="0" i="1" dirty="0" smtClean="0">
                          <a:latin typeface="Arial Black" pitchFamily="34" charset="0"/>
                          <a:cs typeface="Times New Roman" panose="02020603050405020304" pitchFamily="18" charset="0"/>
                        </a:rPr>
                        <a:t>в парах</a:t>
                      </a:r>
                    </a:p>
                    <a:p>
                      <a:pPr algn="ctr"/>
                      <a:r>
                        <a:rPr lang="ru-RU" sz="1400" b="0" i="1" dirty="0" smtClean="0">
                          <a:latin typeface="Arial Black" pitchFamily="34" charset="0"/>
                          <a:cs typeface="Times New Roman" panose="02020603050405020304" pitchFamily="18" charset="0"/>
                        </a:rPr>
                        <a:t>фронтально</a:t>
                      </a:r>
                      <a:endParaRPr lang="ru-RU" sz="1400" b="0" i="1" dirty="0">
                        <a:latin typeface="Arial Black" pitchFamily="34" charset="0"/>
                        <a:cs typeface="Times New Roman" panose="02020603050405020304" pitchFamily="18" charset="0"/>
                      </a:endParaRPr>
                    </a:p>
                  </a:txBody>
                  <a:tcPr/>
                </a:tc>
              </a:tr>
              <a:tr h="488671">
                <a:tc>
                  <a:txBody>
                    <a:bodyPr/>
                    <a:lstStyle/>
                    <a:p>
                      <a:endParaRPr lang="ru-RU" sz="1400" i="1">
                        <a:latin typeface="Arial Black"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b="1" i="1" dirty="0" smtClean="0">
                          <a:latin typeface="Arial Black" pitchFamily="34" charset="0"/>
                          <a:cs typeface="Times New Roman" panose="02020603050405020304" pitchFamily="18" charset="0"/>
                        </a:rPr>
                        <a:t>Изучение нового материала</a:t>
                      </a:r>
                    </a:p>
                  </a:txBody>
                  <a:tcPr/>
                </a:tc>
                <a:tc>
                  <a:txBody>
                    <a:bodyPr/>
                    <a:lstStyle/>
                    <a:p>
                      <a:endParaRPr lang="ru-RU" sz="1400" i="1" dirty="0">
                        <a:latin typeface="Arial Black" pitchFamily="34" charset="0"/>
                      </a:endParaRPr>
                    </a:p>
                  </a:txBody>
                  <a:tcPr/>
                </a:tc>
              </a:tr>
              <a:tr h="123952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0" i="1" dirty="0" err="1" smtClean="0">
                          <a:latin typeface="Arial Black" pitchFamily="34" charset="0"/>
                          <a:cs typeface="Times New Roman" panose="02020603050405020304" pitchFamily="18" charset="0"/>
                        </a:rPr>
                        <a:t>Демонстри</a:t>
                      </a:r>
                      <a:r>
                        <a:rPr lang="ru-RU" sz="1400" b="0" i="1" dirty="0" smtClean="0">
                          <a:latin typeface="Arial Black" pitchFamily="34" charset="0"/>
                          <a:cs typeface="Times New Roman" panose="02020603050405020304" pitchFamily="18" charset="0"/>
                        </a:rPr>
                        <a:t> - </a:t>
                      </a:r>
                      <a:r>
                        <a:rPr lang="ru-RU" sz="1400" b="0" i="1" dirty="0" err="1" smtClean="0">
                          <a:latin typeface="Arial Black" pitchFamily="34" charset="0"/>
                          <a:cs typeface="Times New Roman" panose="02020603050405020304" pitchFamily="18" charset="0"/>
                        </a:rPr>
                        <a:t>руемое</a:t>
                      </a:r>
                      <a:r>
                        <a:rPr lang="ru-RU" sz="1400" b="0" i="1" dirty="0" smtClean="0">
                          <a:latin typeface="Arial Black" pitchFamily="34" charset="0"/>
                          <a:cs typeface="Times New Roman" panose="02020603050405020304" pitchFamily="18" charset="0"/>
                        </a:rPr>
                        <a:t>, наблюдаемое и измеряемое действие</a:t>
                      </a:r>
                    </a:p>
                  </a:txBody>
                  <a:tcPr/>
                </a:tc>
                <a:tc>
                  <a:txBody>
                    <a:bodyPr/>
                    <a:lstStyle/>
                    <a:p>
                      <a:pPr algn="l"/>
                      <a:r>
                        <a:rPr lang="ru-RU" sz="1400" b="0" i="1" dirty="0" smtClean="0">
                          <a:latin typeface="Arial Black" pitchFamily="34" charset="0"/>
                          <a:cs typeface="Times New Roman" panose="02020603050405020304" pitchFamily="18" charset="0"/>
                        </a:rPr>
                        <a:t>Пункт плана</a:t>
                      </a:r>
                    </a:p>
                    <a:p>
                      <a:pPr algn="l"/>
                      <a:r>
                        <a:rPr lang="ru-RU" sz="1400" b="0" i="1" dirty="0" smtClean="0">
                          <a:latin typeface="Arial Black" pitchFamily="34" charset="0"/>
                          <a:cs typeface="Times New Roman" panose="02020603050405020304" pitchFamily="18" charset="0"/>
                        </a:rPr>
                        <a:t>Проблемное изложение, частично-поисковый, исследовательский метод: проблема, гипотезы, поиск и анализ фактов, вывод</a:t>
                      </a:r>
                    </a:p>
                  </a:txBody>
                  <a:tcPr/>
                </a:tc>
                <a:tc>
                  <a:txBody>
                    <a:bodyPr/>
                    <a:lstStyle/>
                    <a:p>
                      <a:pPr algn="ctr"/>
                      <a:endParaRPr lang="ru-RU" sz="1400" b="1" i="1" dirty="0">
                        <a:latin typeface="Arial Black" pitchFamily="34" charset="0"/>
                        <a:cs typeface="Times New Roman" panose="02020603050405020304" pitchFamily="18" charset="0"/>
                      </a:endParaRPr>
                    </a:p>
                  </a:txBody>
                  <a:tcPr/>
                </a:tc>
              </a:tr>
              <a:tr h="429476">
                <a:tc>
                  <a:txBody>
                    <a:bodyPr/>
                    <a:lstStyle/>
                    <a:p>
                      <a:endParaRPr lang="ru-RU" sz="1400" i="1">
                        <a:latin typeface="Arial Black"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b="1" i="1" dirty="0" smtClean="0">
                          <a:latin typeface="Arial Black" pitchFamily="34" charset="0"/>
                          <a:cs typeface="Times New Roman" panose="02020603050405020304" pitchFamily="18" charset="0"/>
                        </a:rPr>
                        <a:t>Первичное повторение и закрепление</a:t>
                      </a:r>
                    </a:p>
                  </a:txBody>
                  <a:tcPr/>
                </a:tc>
                <a:tc>
                  <a:txBody>
                    <a:bodyPr/>
                    <a:lstStyle/>
                    <a:p>
                      <a:endParaRPr lang="ru-RU" sz="1400" i="1" dirty="0">
                        <a:latin typeface="Arial Black" pitchFamily="34" charset="0"/>
                      </a:endParaRPr>
                    </a:p>
                  </a:txBody>
                  <a:tcPr/>
                </a:tc>
              </a:tr>
              <a:tr h="83773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0" i="1" dirty="0" err="1" smtClean="0">
                          <a:latin typeface="Arial Black" pitchFamily="34" charset="0"/>
                          <a:cs typeface="Times New Roman" panose="02020603050405020304" pitchFamily="18" charset="0"/>
                        </a:rPr>
                        <a:t>Демонстри</a:t>
                      </a:r>
                      <a:r>
                        <a:rPr lang="ru-RU" sz="1400" b="0" i="1" dirty="0" smtClean="0">
                          <a:latin typeface="Arial Black" pitchFamily="34" charset="0"/>
                          <a:cs typeface="Times New Roman" panose="02020603050405020304" pitchFamily="18" charset="0"/>
                        </a:rPr>
                        <a:t> -           </a:t>
                      </a:r>
                      <a:r>
                        <a:rPr lang="ru-RU" sz="1400" b="0" i="1" dirty="0" err="1" smtClean="0">
                          <a:latin typeface="Arial Black" pitchFamily="34" charset="0"/>
                          <a:cs typeface="Times New Roman" panose="02020603050405020304" pitchFamily="18" charset="0"/>
                        </a:rPr>
                        <a:t>руемое</a:t>
                      </a:r>
                      <a:r>
                        <a:rPr lang="ru-RU" sz="1400" b="0" i="1" dirty="0" smtClean="0">
                          <a:latin typeface="Arial Black" pitchFamily="34" charset="0"/>
                          <a:cs typeface="Times New Roman" panose="02020603050405020304" pitchFamily="18" charset="0"/>
                        </a:rPr>
                        <a:t>, наблюдаемое и измеряемое действие</a:t>
                      </a:r>
                    </a:p>
                  </a:txBody>
                  <a:tcPr/>
                </a:tc>
                <a:tc>
                  <a:txBody>
                    <a:bodyPr/>
                    <a:lstStyle/>
                    <a:p>
                      <a:pPr algn="just"/>
                      <a:r>
                        <a:rPr lang="ru-RU" sz="1400" b="0" i="1" dirty="0" smtClean="0">
                          <a:latin typeface="Arial Black" pitchFamily="34" charset="0"/>
                          <a:cs typeface="Times New Roman" panose="02020603050405020304" pitchFamily="18" charset="0"/>
                        </a:rPr>
                        <a:t>Рефлексия деятельности</a:t>
                      </a:r>
                      <a:endParaRPr lang="ru-RU" sz="1400" b="0" i="1" dirty="0">
                        <a:latin typeface="Arial Black" pitchFamily="34" charset="0"/>
                        <a:cs typeface="Times New Roman" panose="02020603050405020304" pitchFamily="18" charset="0"/>
                      </a:endParaRPr>
                    </a:p>
                  </a:txBody>
                  <a:tcPr/>
                </a:tc>
                <a:tc>
                  <a:txBody>
                    <a:bodyPr/>
                    <a:lstStyle/>
                    <a:p>
                      <a:pPr algn="ctr"/>
                      <a:endParaRPr lang="ru-RU" sz="1400" b="0" i="1" dirty="0">
                        <a:latin typeface="Arial Black" pitchFamily="34" charset="0"/>
                        <a:cs typeface="Times New Roman" panose="02020603050405020304" pitchFamily="18" charset="0"/>
                      </a:endParaRPr>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88640"/>
            <a:ext cx="7890080" cy="648072"/>
          </a:xfrm>
        </p:spPr>
        <p:txBody>
          <a:bodyPr>
            <a:normAutofit/>
          </a:bodyPr>
          <a:lstStyle/>
          <a:p>
            <a:r>
              <a:rPr lang="ru-RU" sz="3200" i="1" dirty="0" smtClean="0">
                <a:latin typeface="Arial Black" pitchFamily="34" charset="0"/>
              </a:rPr>
              <a:t>Измерение углов. Транспортир.</a:t>
            </a:r>
            <a:endParaRPr lang="ru-RU" sz="3200" i="1" dirty="0">
              <a:latin typeface="Arial Black" pitchFamily="34" charset="0"/>
            </a:endParaRPr>
          </a:p>
        </p:txBody>
      </p:sp>
      <p:sp>
        <p:nvSpPr>
          <p:cNvPr id="3" name="Содержимое 2"/>
          <p:cNvSpPr>
            <a:spLocks noGrp="1"/>
          </p:cNvSpPr>
          <p:nvPr>
            <p:ph idx="1"/>
          </p:nvPr>
        </p:nvSpPr>
        <p:spPr>
          <a:xfrm>
            <a:off x="1115616" y="836712"/>
            <a:ext cx="7818072" cy="5832648"/>
          </a:xfrm>
        </p:spPr>
        <p:txBody>
          <a:bodyPr>
            <a:normAutofit/>
          </a:bodyPr>
          <a:lstStyle/>
          <a:p>
            <a:pPr>
              <a:buNone/>
            </a:pPr>
            <a:r>
              <a:rPr lang="ru-RU" i="1" dirty="0" smtClean="0">
                <a:latin typeface="Arial Black" pitchFamily="34" charset="0"/>
              </a:rPr>
              <a:t>Постановка учебной задачи. </a:t>
            </a:r>
          </a:p>
          <a:p>
            <a:r>
              <a:rPr lang="ru-RU" sz="2800" i="1" dirty="0" smtClean="0">
                <a:latin typeface="Arial Black" pitchFamily="34" charset="0"/>
              </a:rPr>
              <a:t>Создание проблемной ситуации:</a:t>
            </a:r>
          </a:p>
          <a:p>
            <a:pPr>
              <a:buNone/>
            </a:pPr>
            <a:r>
              <a:rPr lang="ru-RU" sz="2400" i="1" dirty="0" smtClean="0">
                <a:latin typeface="Arial Black" pitchFamily="34" charset="0"/>
              </a:rPr>
              <a:t>Задание: измерить градусную меру угла с помощью транспортира. Результаты получаются различные.</a:t>
            </a:r>
          </a:p>
          <a:p>
            <a:pPr>
              <a:buNone/>
            </a:pPr>
            <a:r>
              <a:rPr lang="ru-RU" sz="2400" i="1" dirty="0" smtClean="0">
                <a:latin typeface="Arial Black" pitchFamily="34" charset="0"/>
              </a:rPr>
              <a:t>— Давайте сравним полученные результаты. Почему они получились разные? В чем проблема? (каждый измеряет по-разному)  </a:t>
            </a:r>
          </a:p>
          <a:p>
            <a:pPr>
              <a:buNone/>
            </a:pPr>
            <a:r>
              <a:rPr lang="ru-RU" sz="2400" i="1" dirty="0" smtClean="0">
                <a:latin typeface="Arial Black" pitchFamily="34" charset="0"/>
              </a:rPr>
              <a:t>— Как решить эту проблему? (Нужно создать общий алгоритм измерения углов при помощи транспортира). </a:t>
            </a:r>
          </a:p>
          <a:p>
            <a:pPr>
              <a:buNone/>
            </a:pPr>
            <a:endParaRPr lang="ru-RU" sz="2400" dirty="0" smtClean="0"/>
          </a:p>
          <a:p>
            <a:pPr>
              <a:buNone/>
            </a:pPr>
            <a:endParaRPr lang="ru-RU" sz="2400" dirty="0" smtClean="0"/>
          </a:p>
          <a:p>
            <a:pPr>
              <a:buNone/>
            </a:pPr>
            <a:endParaRPr lang="ru-RU"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188640"/>
            <a:ext cx="7818072" cy="6480720"/>
          </a:xfrm>
        </p:spPr>
        <p:txBody>
          <a:bodyPr/>
          <a:lstStyle/>
          <a:p>
            <a:pPr algn="ctr">
              <a:buNone/>
            </a:pPr>
            <a:r>
              <a:rPr lang="ru-RU" i="1" dirty="0" smtClean="0">
                <a:latin typeface="Arial Black" pitchFamily="34" charset="0"/>
              </a:rPr>
              <a:t>Изучение нового материала.</a:t>
            </a:r>
            <a:endParaRPr lang="ru-RU" i="1" dirty="0" smtClean="0">
              <a:latin typeface="Arial Black" pitchFamily="34" charset="0"/>
              <a:cs typeface="Times New Roman" panose="02020603050405020304" pitchFamily="18" charset="0"/>
            </a:endParaRPr>
          </a:p>
          <a:p>
            <a:pPr>
              <a:buFont typeface="Arial" pitchFamily="34" charset="0"/>
              <a:buChar char="•"/>
            </a:pPr>
            <a:r>
              <a:rPr lang="ru-RU" sz="2800" i="1" dirty="0" smtClean="0">
                <a:latin typeface="Arial Black" pitchFamily="34" charset="0"/>
                <a:cs typeface="Times New Roman" panose="02020603050405020304" pitchFamily="18" charset="0"/>
              </a:rPr>
              <a:t>Проблемное изложение, частично-поисковый, исследовательский метод: проблема, гипотезы, поиск и анализ фактов, вывод</a:t>
            </a:r>
          </a:p>
          <a:p>
            <a:pPr lvl="0">
              <a:buNone/>
            </a:pPr>
            <a:r>
              <a:rPr lang="ru-RU" sz="2400" i="1" dirty="0" smtClean="0">
                <a:latin typeface="Arial Black" pitchFamily="34" charset="0"/>
              </a:rPr>
              <a:t>Учитель показывает, как правильно использовать транспортир для измерения углов.</a:t>
            </a:r>
          </a:p>
          <a:p>
            <a:pPr>
              <a:buNone/>
            </a:pPr>
            <a:r>
              <a:rPr lang="ru-RU" sz="2400" i="1" dirty="0" smtClean="0">
                <a:latin typeface="Arial Black" pitchFamily="34" charset="0"/>
              </a:rPr>
              <a:t>На доске представлены три фрагмента, которые составляют алгоритм измерения углов. Учитель предлагает составить их в правильном порядке и получившееся правило записать в тетрадь.</a:t>
            </a:r>
          </a:p>
          <a:p>
            <a:endParaRPr lang="ru-RU" sz="2400" i="1" dirty="0" smtClean="0">
              <a:latin typeface="Arial Black" pitchFamily="34" charset="0"/>
              <a:cs typeface="Times New Roman" panose="02020603050405020304" pitchFamily="18" charset="0"/>
            </a:endParaRP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88640"/>
            <a:ext cx="7890080" cy="1008112"/>
          </a:xfrm>
        </p:spPr>
        <p:txBody>
          <a:bodyPr>
            <a:noAutofit/>
          </a:bodyPr>
          <a:lstStyle/>
          <a:p>
            <a:pPr algn="ctr"/>
            <a:r>
              <a:rPr lang="ru-RU" sz="3200" b="1" i="1" dirty="0" smtClean="0">
                <a:latin typeface="Arial Black" pitchFamily="34" charset="0"/>
              </a:rPr>
              <a:t>Первичное повторение и закрепление</a:t>
            </a:r>
            <a:endParaRPr lang="ru-RU" sz="3200" i="1" dirty="0">
              <a:latin typeface="Arial Black" pitchFamily="34" charset="0"/>
            </a:endParaRPr>
          </a:p>
        </p:txBody>
      </p:sp>
      <p:sp>
        <p:nvSpPr>
          <p:cNvPr id="3" name="Содержимое 2"/>
          <p:cNvSpPr>
            <a:spLocks noGrp="1"/>
          </p:cNvSpPr>
          <p:nvPr>
            <p:ph idx="1"/>
          </p:nvPr>
        </p:nvSpPr>
        <p:spPr>
          <a:xfrm>
            <a:off x="1115616" y="1268760"/>
            <a:ext cx="7818072" cy="5400600"/>
          </a:xfrm>
        </p:spPr>
        <p:txBody>
          <a:bodyPr>
            <a:normAutofit/>
          </a:bodyPr>
          <a:lstStyle/>
          <a:p>
            <a:r>
              <a:rPr lang="ru-RU" sz="2800" i="1" dirty="0" smtClean="0">
                <a:latin typeface="Arial Black" pitchFamily="34" charset="0"/>
                <a:cs typeface="Times New Roman" panose="02020603050405020304" pitchFamily="18" charset="0"/>
              </a:rPr>
              <a:t>Рефлексия деятельности</a:t>
            </a:r>
          </a:p>
          <a:p>
            <a:pPr lvl="0">
              <a:buNone/>
            </a:pPr>
            <a:r>
              <a:rPr lang="ru-RU" sz="2400" i="1" dirty="0" smtClean="0">
                <a:latin typeface="Arial Black" pitchFamily="34" charset="0"/>
              </a:rPr>
              <a:t>К доске приглашаются два ученика, чтобы построить углы в 40</a:t>
            </a:r>
            <a:r>
              <a:rPr lang="ru-RU" sz="2400" i="1" dirty="0" smtClean="0">
                <a:latin typeface="Arial Black" pitchFamily="34" charset="0"/>
                <a:sym typeface="Symbol"/>
              </a:rPr>
              <a:t> и 75</a:t>
            </a:r>
            <a:r>
              <a:rPr lang="ru-RU" sz="2400" i="1" dirty="0" smtClean="0">
                <a:latin typeface="Arial Black" pitchFamily="34" charset="0"/>
              </a:rPr>
              <a:t>.</a:t>
            </a:r>
          </a:p>
          <a:p>
            <a:pPr lvl="0">
              <a:buNone/>
            </a:pPr>
            <a:r>
              <a:rPr lang="ru-RU" sz="2400" i="1" dirty="0" smtClean="0">
                <a:latin typeface="Arial Black" pitchFamily="34" charset="0"/>
              </a:rPr>
              <a:t>- Учитель подводит итоги урока: что же мы с вами сегодня узнали нового? Что получилось, а что нет? Давайте оценим работу на уроке. Кто был самым активным?</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88640"/>
            <a:ext cx="7818072" cy="792088"/>
          </a:xfrm>
        </p:spPr>
        <p:txBody>
          <a:bodyPr>
            <a:normAutofit/>
          </a:bodyPr>
          <a:lstStyle/>
          <a:p>
            <a:r>
              <a:rPr lang="ru-RU" sz="3200" b="1" i="1" dirty="0" smtClean="0">
                <a:latin typeface="Arial Black" pitchFamily="34" charset="0"/>
              </a:rPr>
              <a:t>Наибольший общий делитель. </a:t>
            </a:r>
            <a:endParaRPr lang="ru-RU" sz="3200" i="1" dirty="0">
              <a:latin typeface="Arial Black" pitchFamily="34" charset="0"/>
            </a:endParaRPr>
          </a:p>
        </p:txBody>
      </p:sp>
      <p:sp>
        <p:nvSpPr>
          <p:cNvPr id="3" name="Содержимое 2"/>
          <p:cNvSpPr>
            <a:spLocks noGrp="1"/>
          </p:cNvSpPr>
          <p:nvPr>
            <p:ph idx="1"/>
          </p:nvPr>
        </p:nvSpPr>
        <p:spPr>
          <a:xfrm>
            <a:off x="1187624" y="980728"/>
            <a:ext cx="7746064" cy="5688632"/>
          </a:xfrm>
        </p:spPr>
        <p:txBody>
          <a:bodyPr/>
          <a:lstStyle/>
          <a:p>
            <a:pPr>
              <a:buNone/>
            </a:pPr>
            <a:r>
              <a:rPr lang="ru-RU" i="1" dirty="0" smtClean="0">
                <a:latin typeface="Arial Black" pitchFamily="34" charset="0"/>
              </a:rPr>
              <a:t>Постановка учебной задачи. </a:t>
            </a:r>
          </a:p>
          <a:p>
            <a:r>
              <a:rPr lang="ru-RU" sz="2800" i="1" dirty="0" smtClean="0">
                <a:latin typeface="Arial Black" pitchFamily="34" charset="0"/>
              </a:rPr>
              <a:t>Создание проблемной ситуации:</a:t>
            </a:r>
          </a:p>
          <a:p>
            <a:pPr>
              <a:buNone/>
            </a:pPr>
            <a:r>
              <a:rPr lang="ru-RU" sz="2400" i="1" dirty="0" smtClean="0">
                <a:latin typeface="Arial Black" pitchFamily="34" charset="0"/>
              </a:rPr>
              <a:t>- Помогите мне разобраться в одном спорном вопросе. </a:t>
            </a:r>
          </a:p>
          <a:p>
            <a:pPr>
              <a:buNone/>
            </a:pPr>
            <a:r>
              <a:rPr lang="ru-RU" sz="2400" i="1" dirty="0" smtClean="0">
                <a:latin typeface="Arial Black" pitchFamily="34" charset="0"/>
              </a:rPr>
              <a:t>К празднику закупили 28 розы, 16 гербер. Можно составить 4 букета из этих цветов, если количество цветов в букете должно быть нечетным</a:t>
            </a:r>
            <a:r>
              <a:rPr lang="ru-RU" dirty="0" smtClean="0"/>
              <a:t>.</a:t>
            </a:r>
          </a:p>
          <a:p>
            <a:pPr>
              <a:buNone/>
            </a:pPr>
            <a:r>
              <a:rPr lang="ru-RU" dirty="0" smtClean="0"/>
              <a:t> </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87624" y="188640"/>
            <a:ext cx="7746064" cy="6480720"/>
          </a:xfrm>
        </p:spPr>
        <p:txBody>
          <a:bodyPr>
            <a:normAutofit fontScale="92500" lnSpcReduction="10000"/>
          </a:bodyPr>
          <a:lstStyle/>
          <a:p>
            <a:pPr algn="ctr">
              <a:buNone/>
            </a:pPr>
            <a:r>
              <a:rPr lang="ru-RU" i="1" dirty="0" smtClean="0">
                <a:latin typeface="Arial Black" pitchFamily="34" charset="0"/>
              </a:rPr>
              <a:t>Изучение нового материала.</a:t>
            </a:r>
            <a:endParaRPr lang="ru-RU" i="1" dirty="0" smtClean="0">
              <a:latin typeface="Arial Black" pitchFamily="34" charset="0"/>
              <a:cs typeface="Times New Roman" panose="02020603050405020304" pitchFamily="18" charset="0"/>
            </a:endParaRPr>
          </a:p>
          <a:p>
            <a:pPr>
              <a:buFont typeface="Arial" pitchFamily="34" charset="0"/>
              <a:buChar char="•"/>
            </a:pPr>
            <a:r>
              <a:rPr lang="ru-RU" sz="3000" i="1" dirty="0" smtClean="0">
                <a:latin typeface="Arial Black" pitchFamily="34" charset="0"/>
                <a:cs typeface="Times New Roman" panose="02020603050405020304" pitchFamily="18" charset="0"/>
              </a:rPr>
              <a:t>Проблемное изложение, частично-поисковый, исследовательский метод: проблема, гипотезы, поиск и анализ фактов, вывод</a:t>
            </a:r>
          </a:p>
          <a:p>
            <a:pPr>
              <a:buNone/>
            </a:pPr>
            <a:r>
              <a:rPr lang="ru-RU" sz="2600" i="1" dirty="0" smtClean="0">
                <a:latin typeface="Arial Black" pitchFamily="34" charset="0"/>
              </a:rPr>
              <a:t>Полученные делители являются простыми или составными? А как получили делитель 4? </a:t>
            </a:r>
          </a:p>
          <a:p>
            <a:pPr>
              <a:buNone/>
            </a:pPr>
            <a:r>
              <a:rPr lang="ru-RU" sz="2600" i="1" dirty="0" smtClean="0">
                <a:latin typeface="Arial Black" pitchFamily="34" charset="0"/>
              </a:rPr>
              <a:t>У вас на столе есть конверт, в нем фрагменты одного правила. Попытайтесь из них составить алгоритм нахождения НОД. </a:t>
            </a:r>
          </a:p>
          <a:p>
            <a:pPr>
              <a:buNone/>
            </a:pPr>
            <a:r>
              <a:rPr lang="ru-RU" sz="2600" i="1" dirty="0" smtClean="0">
                <a:latin typeface="Arial Black" pitchFamily="34" charset="0"/>
              </a:rPr>
              <a:t> А сейчас попробуйте сформулировать главную цель нашего урока. (Найти способ нахождения наибольшего общего делителя для любых натуральных чисел).</a:t>
            </a:r>
          </a:p>
          <a:p>
            <a:pPr>
              <a:buFont typeface="Arial" pitchFamily="34" charset="0"/>
              <a:buChar char="•"/>
            </a:pPr>
            <a:endParaRPr lang="ru-RU" sz="2800" i="1" dirty="0" smtClean="0">
              <a:latin typeface="Arial Black" pitchFamily="34" charset="0"/>
              <a:cs typeface="Times New Roman" panose="02020603050405020304" pitchFamily="18" charset="0"/>
            </a:endParaRP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297</TotalTime>
  <Words>947</Words>
  <Application>Microsoft Office PowerPoint</Application>
  <PresentationFormat>Экран (4:3)</PresentationFormat>
  <Paragraphs>84</Paragraphs>
  <Slides>11</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Солнцестояние</vt:lpstr>
      <vt:lpstr>Технология проблемного обучения на уроках математики. </vt:lpstr>
      <vt:lpstr>Приоритеты образования</vt:lpstr>
      <vt:lpstr>Технология проблемного обучения </vt:lpstr>
      <vt:lpstr> Технологическая карта урока в ТПО </vt:lpstr>
      <vt:lpstr>Измерение углов. Транспортир.</vt:lpstr>
      <vt:lpstr>Слайд 6</vt:lpstr>
      <vt:lpstr>Первичное повторение и закрепление</vt:lpstr>
      <vt:lpstr>Наибольший общий делитель. </vt:lpstr>
      <vt:lpstr>Слайд 9</vt:lpstr>
      <vt:lpstr>Первичное повторение и закрепление</vt:lpstr>
      <vt:lpstr>Слайд 11</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32</cp:revision>
  <dcterms:created xsi:type="dcterms:W3CDTF">2015-08-25T15:10:15Z</dcterms:created>
  <dcterms:modified xsi:type="dcterms:W3CDTF">2015-08-27T17:20:42Z</dcterms:modified>
</cp:coreProperties>
</file>