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65" r:id="rId8"/>
    <p:sldId id="266" r:id="rId9"/>
    <p:sldId id="267" r:id="rId10"/>
    <p:sldId id="268" r:id="rId11"/>
    <p:sldId id="269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00099"/>
    <a:srgbClr val="006600"/>
    <a:srgbClr val="800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660"/>
  </p:normalViewPr>
  <p:slideViewPr>
    <p:cSldViewPr>
      <p:cViewPr varScale="1">
        <p:scale>
          <a:sx n="49" d="100"/>
          <a:sy n="49" d="100"/>
        </p:scale>
        <p:origin x="-1200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01.06.2017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01.06.2017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01.06.2017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01.06.2017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01.06.2017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01.06.2017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01.06.2017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>
            <a:noAutofit/>
          </a:bodyPr>
          <a:lstStyle/>
          <a:p>
            <a:r>
              <a:rPr lang="ru-RU" sz="28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Задание № 1</a:t>
            </a:r>
            <a:br>
              <a:rPr lang="ru-RU" sz="28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Установите соответствие:</a:t>
            </a:r>
            <a:endParaRPr lang="ru-RU" sz="2800" b="1" i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85860"/>
            <a:ext cx="8229600" cy="5214974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1600" b="1" dirty="0" smtClean="0">
                <a:solidFill>
                  <a:srgbClr val="800080"/>
                </a:solidFill>
                <a:latin typeface="Times New Roman" pitchFamily="18" charset="0"/>
                <a:cs typeface="Times New Roman" pitchFamily="18" charset="0"/>
              </a:rPr>
              <a:t>                                  </a:t>
            </a:r>
            <a:r>
              <a:rPr lang="ru-RU" sz="1600" b="1" u="sng" dirty="0" err="1" smtClean="0">
                <a:solidFill>
                  <a:srgbClr val="800080"/>
                </a:solidFill>
                <a:latin typeface="Times New Roman" pitchFamily="18" charset="0"/>
                <a:cs typeface="Times New Roman" pitchFamily="18" charset="0"/>
              </a:rPr>
              <a:t>Кожууны</a:t>
            </a:r>
            <a:r>
              <a:rPr lang="ru-RU" sz="1600" b="1" u="sng" dirty="0" smtClean="0">
                <a:solidFill>
                  <a:srgbClr val="80008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sz="1600" dirty="0" smtClean="0">
                <a:solidFill>
                  <a:srgbClr val="80008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</a:t>
            </a:r>
            <a:r>
              <a:rPr lang="ru-RU" sz="1600" b="1" u="sng" dirty="0" smtClean="0">
                <a:solidFill>
                  <a:srgbClr val="800080"/>
                </a:solidFill>
                <a:latin typeface="Times New Roman" pitchFamily="18" charset="0"/>
                <a:cs typeface="Times New Roman" pitchFamily="18" charset="0"/>
              </a:rPr>
              <a:t>Центры:</a:t>
            </a:r>
          </a:p>
          <a:p>
            <a:pPr marL="514350" indent="-514350">
              <a:buNone/>
            </a:pPr>
            <a:r>
              <a:rPr lang="ru-RU" sz="1600" dirty="0" smtClean="0">
                <a:solidFill>
                  <a:srgbClr val="800080"/>
                </a:solidFill>
                <a:latin typeface="Times New Roman" pitchFamily="18" charset="0"/>
                <a:cs typeface="Times New Roman" pitchFamily="18" charset="0"/>
              </a:rPr>
              <a:t>                                 1. </a:t>
            </a:r>
            <a:r>
              <a:rPr lang="ru-RU" sz="1600" dirty="0" err="1" smtClean="0">
                <a:solidFill>
                  <a:srgbClr val="800080"/>
                </a:solidFill>
                <a:latin typeface="Times New Roman" pitchFamily="18" charset="0"/>
                <a:cs typeface="Times New Roman" pitchFamily="18" charset="0"/>
              </a:rPr>
              <a:t>Кызылский</a:t>
            </a:r>
            <a:r>
              <a:rPr lang="ru-RU" sz="1600" dirty="0" smtClean="0">
                <a:solidFill>
                  <a:srgbClr val="80008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а) Бай-Хаак</a:t>
            </a:r>
          </a:p>
          <a:p>
            <a:pPr marL="514350" indent="-514350">
              <a:buNone/>
            </a:pPr>
            <a:r>
              <a:rPr lang="ru-RU" sz="1600" dirty="0" smtClean="0">
                <a:solidFill>
                  <a:srgbClr val="800080"/>
                </a:solidFill>
                <a:latin typeface="Times New Roman" pitchFamily="18" charset="0"/>
                <a:cs typeface="Times New Roman" pitchFamily="18" charset="0"/>
              </a:rPr>
              <a:t>                                 2. </a:t>
            </a:r>
            <a:r>
              <a:rPr lang="ru-RU" sz="1600" dirty="0" err="1" smtClean="0">
                <a:solidFill>
                  <a:srgbClr val="800080"/>
                </a:solidFill>
                <a:latin typeface="Times New Roman" pitchFamily="18" charset="0"/>
                <a:cs typeface="Times New Roman" pitchFamily="18" charset="0"/>
              </a:rPr>
              <a:t>Каа-Хемский</a:t>
            </a:r>
            <a:r>
              <a:rPr lang="ru-RU" sz="1600" dirty="0" smtClean="0">
                <a:solidFill>
                  <a:srgbClr val="80008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б) Чаа-Холь</a:t>
            </a:r>
          </a:p>
          <a:p>
            <a:pPr marL="514350" indent="-514350">
              <a:buNone/>
            </a:pPr>
            <a:r>
              <a:rPr lang="ru-RU" sz="1600" dirty="0" smtClean="0">
                <a:solidFill>
                  <a:srgbClr val="800080"/>
                </a:solidFill>
                <a:latin typeface="Times New Roman" pitchFamily="18" charset="0"/>
                <a:cs typeface="Times New Roman" pitchFamily="18" charset="0"/>
              </a:rPr>
              <a:t>                                 3. </a:t>
            </a:r>
            <a:r>
              <a:rPr lang="ru-RU" sz="1600" dirty="0" err="1" smtClean="0">
                <a:solidFill>
                  <a:srgbClr val="800080"/>
                </a:solidFill>
                <a:latin typeface="Times New Roman" pitchFamily="18" charset="0"/>
                <a:cs typeface="Times New Roman" pitchFamily="18" charset="0"/>
              </a:rPr>
              <a:t>Пий-Хемский</a:t>
            </a:r>
            <a:r>
              <a:rPr lang="ru-RU" sz="1600" dirty="0" smtClean="0">
                <a:solidFill>
                  <a:srgbClr val="80008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в) </a:t>
            </a:r>
            <a:r>
              <a:rPr lang="ru-RU" sz="1600" dirty="0" err="1" smtClean="0">
                <a:solidFill>
                  <a:srgbClr val="800080"/>
                </a:solidFill>
                <a:latin typeface="Times New Roman" pitchFamily="18" charset="0"/>
                <a:cs typeface="Times New Roman" pitchFamily="18" charset="0"/>
              </a:rPr>
              <a:t>Каа-Хем</a:t>
            </a:r>
            <a:endParaRPr lang="ru-RU" sz="1600" dirty="0" smtClean="0">
              <a:solidFill>
                <a:srgbClr val="800080"/>
              </a:solidFill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None/>
            </a:pPr>
            <a:r>
              <a:rPr lang="ru-RU" sz="1600" dirty="0" smtClean="0">
                <a:solidFill>
                  <a:srgbClr val="800080"/>
                </a:solidFill>
                <a:latin typeface="Times New Roman" pitchFamily="18" charset="0"/>
                <a:cs typeface="Times New Roman" pitchFamily="18" charset="0"/>
              </a:rPr>
              <a:t>                                 4. </a:t>
            </a:r>
            <a:r>
              <a:rPr lang="ru-RU" sz="1600" dirty="0" err="1" smtClean="0">
                <a:solidFill>
                  <a:srgbClr val="800080"/>
                </a:solidFill>
                <a:latin typeface="Times New Roman" pitchFamily="18" charset="0"/>
                <a:cs typeface="Times New Roman" pitchFamily="18" charset="0"/>
              </a:rPr>
              <a:t>Тандинский</a:t>
            </a:r>
            <a:r>
              <a:rPr lang="ru-RU" sz="1600" dirty="0" smtClean="0">
                <a:solidFill>
                  <a:srgbClr val="80008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г) </a:t>
            </a:r>
            <a:r>
              <a:rPr lang="ru-RU" sz="1600" dirty="0" err="1" smtClean="0">
                <a:solidFill>
                  <a:srgbClr val="800080"/>
                </a:solidFill>
                <a:latin typeface="Times New Roman" pitchFamily="18" charset="0"/>
                <a:cs typeface="Times New Roman" pitchFamily="18" charset="0"/>
              </a:rPr>
              <a:t>Шагонар</a:t>
            </a:r>
            <a:endParaRPr lang="ru-RU" sz="1600" dirty="0" smtClean="0">
              <a:solidFill>
                <a:srgbClr val="800080"/>
              </a:solidFill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None/>
            </a:pPr>
            <a:r>
              <a:rPr lang="ru-RU" sz="1600" dirty="0" smtClean="0">
                <a:solidFill>
                  <a:srgbClr val="800080"/>
                </a:solidFill>
                <a:latin typeface="Times New Roman" pitchFamily="18" charset="0"/>
                <a:cs typeface="Times New Roman" pitchFamily="18" charset="0"/>
              </a:rPr>
              <a:t>                                 5. </a:t>
            </a:r>
            <a:r>
              <a:rPr lang="ru-RU" sz="1600" dirty="0" err="1" smtClean="0">
                <a:solidFill>
                  <a:srgbClr val="800080"/>
                </a:solidFill>
                <a:latin typeface="Times New Roman" pitchFamily="18" charset="0"/>
                <a:cs typeface="Times New Roman" pitchFamily="18" charset="0"/>
              </a:rPr>
              <a:t>Улуг-Хемский</a:t>
            </a:r>
            <a:r>
              <a:rPr lang="ru-RU" sz="1600" dirty="0" smtClean="0">
                <a:solidFill>
                  <a:srgbClr val="80008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</a:t>
            </a:r>
            <a:r>
              <a:rPr lang="ru-RU" sz="1600" dirty="0" err="1" smtClean="0">
                <a:solidFill>
                  <a:srgbClr val="800080"/>
                </a:solidFill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sz="1600" dirty="0" smtClean="0">
                <a:solidFill>
                  <a:srgbClr val="800080"/>
                </a:solidFill>
                <a:latin typeface="Times New Roman" pitchFamily="18" charset="0"/>
                <a:cs typeface="Times New Roman" pitchFamily="18" charset="0"/>
              </a:rPr>
              <a:t>) Туран</a:t>
            </a:r>
          </a:p>
          <a:p>
            <a:pPr marL="514350" indent="-514350">
              <a:buNone/>
            </a:pPr>
            <a:r>
              <a:rPr lang="ru-RU" sz="1600" dirty="0" smtClean="0">
                <a:solidFill>
                  <a:srgbClr val="800080"/>
                </a:solidFill>
                <a:latin typeface="Times New Roman" pitchFamily="18" charset="0"/>
                <a:cs typeface="Times New Roman" pitchFamily="18" charset="0"/>
              </a:rPr>
              <a:t>                                 6. </a:t>
            </a:r>
            <a:r>
              <a:rPr lang="ru-RU" sz="1600" dirty="0" err="1" smtClean="0">
                <a:solidFill>
                  <a:srgbClr val="800080"/>
                </a:solidFill>
                <a:latin typeface="Times New Roman" pitchFamily="18" charset="0"/>
                <a:cs typeface="Times New Roman" pitchFamily="18" charset="0"/>
              </a:rPr>
              <a:t>Чаа-Хольский</a:t>
            </a:r>
            <a:r>
              <a:rPr lang="ru-RU" sz="1600" dirty="0" smtClean="0">
                <a:solidFill>
                  <a:srgbClr val="80008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е) Хову-Аксы</a:t>
            </a:r>
          </a:p>
          <a:p>
            <a:pPr marL="514350" indent="-514350">
              <a:buNone/>
            </a:pPr>
            <a:r>
              <a:rPr lang="ru-RU" sz="1600" dirty="0" smtClean="0">
                <a:solidFill>
                  <a:srgbClr val="800080"/>
                </a:solidFill>
                <a:latin typeface="Times New Roman" pitchFamily="18" charset="0"/>
                <a:cs typeface="Times New Roman" pitchFamily="18" charset="0"/>
              </a:rPr>
              <a:t>                                 7. </a:t>
            </a:r>
            <a:r>
              <a:rPr lang="ru-RU" sz="1600" dirty="0" err="1" smtClean="0">
                <a:solidFill>
                  <a:srgbClr val="800080"/>
                </a:solidFill>
                <a:latin typeface="Times New Roman" pitchFamily="18" charset="0"/>
                <a:cs typeface="Times New Roman" pitchFamily="18" charset="0"/>
              </a:rPr>
              <a:t>Чеди-Хольский</a:t>
            </a:r>
            <a:r>
              <a:rPr lang="ru-RU" sz="1600" dirty="0" smtClean="0">
                <a:solidFill>
                  <a:srgbClr val="80008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ж) Сарыг-Сеп</a:t>
            </a:r>
          </a:p>
          <a:p>
            <a:pPr>
              <a:buNone/>
            </a:pPr>
            <a:endParaRPr lang="ru-RU" sz="1400" dirty="0" smtClean="0"/>
          </a:p>
          <a:p>
            <a:pPr>
              <a:buNone/>
            </a:pPr>
            <a:r>
              <a:rPr lang="ru-RU" sz="1600" b="1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                                  </a:t>
            </a:r>
            <a:r>
              <a:rPr lang="ru-RU" sz="1600" b="1" u="sng" dirty="0" err="1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Кожууны</a:t>
            </a:r>
            <a:r>
              <a:rPr lang="ru-RU" sz="1600" b="1" u="sng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sz="1600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</a:t>
            </a:r>
            <a:r>
              <a:rPr lang="ru-RU" sz="1600" b="1" u="sng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Центры:</a:t>
            </a:r>
          </a:p>
          <a:p>
            <a:pPr marL="514350" indent="-514350">
              <a:buNone/>
            </a:pPr>
            <a:r>
              <a:rPr lang="ru-RU" sz="1600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                               1. </a:t>
            </a:r>
            <a:r>
              <a:rPr lang="ru-RU" sz="1600" dirty="0" err="1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Бай-Тайгинский</a:t>
            </a:r>
            <a:r>
              <a:rPr lang="ru-RU" sz="1600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                                     а) </a:t>
            </a:r>
            <a:r>
              <a:rPr lang="ru-RU" sz="1600" dirty="0" err="1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Мугур-Аксы</a:t>
            </a:r>
            <a:endParaRPr lang="ru-RU" sz="1600" dirty="0" smtClean="0">
              <a:solidFill>
                <a:srgbClr val="0066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None/>
            </a:pPr>
            <a:r>
              <a:rPr lang="ru-RU" sz="1600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                               2. </a:t>
            </a:r>
            <a:r>
              <a:rPr lang="ru-RU" sz="1600" dirty="0" err="1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Барун-Хемчикский</a:t>
            </a:r>
            <a:r>
              <a:rPr lang="ru-RU" sz="1600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                                б) </a:t>
            </a:r>
            <a:r>
              <a:rPr lang="ru-RU" sz="1600" dirty="0" err="1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Суг-Аксы</a:t>
            </a:r>
            <a:endParaRPr lang="ru-RU" sz="1600" dirty="0" smtClean="0">
              <a:solidFill>
                <a:srgbClr val="0066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None/>
            </a:pPr>
            <a:r>
              <a:rPr lang="ru-RU" sz="1600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                               3. </a:t>
            </a:r>
            <a:r>
              <a:rPr lang="ru-RU" sz="1600" dirty="0" err="1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Дзун-Хемчикский</a:t>
            </a:r>
            <a:r>
              <a:rPr lang="ru-RU" sz="1600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                                  в) Тээли</a:t>
            </a:r>
          </a:p>
          <a:p>
            <a:pPr marL="514350" indent="-514350">
              <a:buNone/>
            </a:pPr>
            <a:r>
              <a:rPr lang="ru-RU" sz="1600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                               4. </a:t>
            </a:r>
            <a:r>
              <a:rPr lang="ru-RU" sz="1600" dirty="0" err="1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Монгун-Тайгинский</a:t>
            </a:r>
            <a:r>
              <a:rPr lang="ru-RU" sz="1600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                              г) Кызыл-Мажалык</a:t>
            </a:r>
          </a:p>
          <a:p>
            <a:pPr marL="514350" indent="-514350">
              <a:buNone/>
            </a:pPr>
            <a:r>
              <a:rPr lang="ru-RU" sz="1600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                                5. </a:t>
            </a:r>
            <a:r>
              <a:rPr lang="ru-RU" sz="1600" dirty="0" err="1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Сут-Хольский</a:t>
            </a:r>
            <a:r>
              <a:rPr lang="ru-RU" sz="1600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</a:t>
            </a:r>
            <a:r>
              <a:rPr lang="ru-RU" sz="1600" dirty="0" err="1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sz="1600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) Чадан</a:t>
            </a:r>
          </a:p>
          <a:p>
            <a:pPr marL="514350" indent="-514350" algn="ctr"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 algn="ctr">
              <a:buNone/>
            </a:pPr>
            <a:r>
              <a:rPr lang="ru-RU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Какую тему мы будем изучать на этом уроке?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42918"/>
            <a:ext cx="8229600" cy="5483245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400" b="1" i="1" dirty="0" smtClean="0">
                <a:solidFill>
                  <a:srgbClr val="0000FF"/>
                </a:solidFill>
              </a:rPr>
              <a:t>2. Западный экономический район.</a:t>
            </a:r>
          </a:p>
          <a:p>
            <a:pPr>
              <a:buNone/>
            </a:pPr>
            <a:endParaRPr lang="ru-RU" sz="2400" dirty="0" smtClean="0"/>
          </a:p>
          <a:p>
            <a:pPr algn="ctr">
              <a:buNone/>
            </a:pPr>
            <a:r>
              <a:rPr lang="ru-RU" sz="2400" dirty="0" smtClean="0"/>
              <a:t>	Занимает 18,9 % территории Тувы.</a:t>
            </a:r>
          </a:p>
          <a:p>
            <a:pPr algn="ctr">
              <a:buNone/>
            </a:pPr>
            <a:r>
              <a:rPr lang="ru-RU" sz="2400" dirty="0" smtClean="0"/>
              <a:t>	Сосредоточено 19,7 % населения Тувы.</a:t>
            </a:r>
          </a:p>
          <a:p>
            <a:pPr algn="ctr">
              <a:buNone/>
            </a:pPr>
            <a:r>
              <a:rPr lang="ru-RU" sz="2400" dirty="0" smtClean="0"/>
              <a:t>	В том числе 14,2 % городских жителей.</a:t>
            </a:r>
          </a:p>
          <a:p>
            <a:pPr algn="ctr">
              <a:buNone/>
            </a:pPr>
            <a:r>
              <a:rPr lang="ru-RU" sz="2400" dirty="0" smtClean="0"/>
              <a:t>1. Менее благоприятные природные условия.</a:t>
            </a:r>
          </a:p>
          <a:p>
            <a:pPr algn="ctr">
              <a:buNone/>
            </a:pPr>
            <a:r>
              <a:rPr lang="ru-RU" sz="2400" dirty="0" smtClean="0"/>
              <a:t>2. Ограниченное количество природных ресурсов.</a:t>
            </a:r>
          </a:p>
          <a:p>
            <a:pPr algn="ctr">
              <a:buNone/>
            </a:pPr>
            <a:r>
              <a:rPr lang="ru-RU" sz="2400" dirty="0" smtClean="0"/>
              <a:t>3. Преобладание сельского хозяйство над промышленностью.</a:t>
            </a:r>
          </a:p>
          <a:p>
            <a:pPr algn="ctr">
              <a:buNone/>
            </a:pPr>
            <a:endParaRPr lang="ru-RU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14290"/>
            <a:ext cx="8229600" cy="591187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000" b="1" dirty="0" smtClean="0">
                <a:solidFill>
                  <a:srgbClr val="0000FF"/>
                </a:solidFill>
                <a:latin typeface="Monotype Corsiva" pitchFamily="66" charset="0"/>
              </a:rPr>
              <a:t>Перспективы развития республики:</a:t>
            </a:r>
          </a:p>
          <a:p>
            <a:pPr marL="457200" indent="-457200">
              <a:buAutoNum type="arabicPeriod"/>
            </a:pPr>
            <a:r>
              <a:rPr lang="ru-RU" sz="2400" dirty="0" smtClean="0"/>
              <a:t>Развитие сельского хозяйства.</a:t>
            </a:r>
          </a:p>
          <a:p>
            <a:pPr marL="457200" indent="-457200">
              <a:buAutoNum type="arabicPeriod"/>
            </a:pPr>
            <a:r>
              <a:rPr lang="ru-RU" sz="2400" dirty="0" smtClean="0"/>
              <a:t>Развитие производства строительных материалов.</a:t>
            </a:r>
          </a:p>
          <a:p>
            <a:pPr marL="457200" indent="-457200">
              <a:buAutoNum type="arabicPeriod"/>
            </a:pPr>
            <a:r>
              <a:rPr lang="ru-RU" sz="2400" dirty="0" smtClean="0"/>
              <a:t>Улучшение транспортной доступности республики:</a:t>
            </a:r>
          </a:p>
          <a:p>
            <a:pPr marL="457200" indent="-457200">
              <a:buNone/>
            </a:pPr>
            <a:r>
              <a:rPr lang="ru-RU" sz="2400" dirty="0" smtClean="0"/>
              <a:t>	а) завершение строительства транснациональной автомобильной магистрали </a:t>
            </a:r>
            <a:r>
              <a:rPr lang="ru-RU" sz="2400" dirty="0" err="1" smtClean="0"/>
              <a:t>Урумчи</a:t>
            </a:r>
            <a:r>
              <a:rPr lang="ru-RU" sz="2400" dirty="0" smtClean="0"/>
              <a:t> (Китай) – </a:t>
            </a:r>
            <a:r>
              <a:rPr lang="ru-RU" sz="2400" dirty="0" err="1" smtClean="0"/>
              <a:t>Ховд</a:t>
            </a:r>
            <a:r>
              <a:rPr lang="ru-RU" sz="2400" dirty="0" smtClean="0"/>
              <a:t> (Монголия) – </a:t>
            </a:r>
            <a:r>
              <a:rPr lang="ru-RU" sz="2400" dirty="0" err="1" smtClean="0"/>
              <a:t>Улангом</a:t>
            </a:r>
            <a:r>
              <a:rPr lang="ru-RU" sz="2400" dirty="0" smtClean="0"/>
              <a:t> (Монголия) – </a:t>
            </a:r>
            <a:r>
              <a:rPr lang="ru-RU" sz="2400" dirty="0" err="1" smtClean="0"/>
              <a:t>Хандагайты</a:t>
            </a:r>
            <a:r>
              <a:rPr lang="ru-RU" sz="2400" dirty="0" smtClean="0"/>
              <a:t> (Россия).</a:t>
            </a:r>
          </a:p>
          <a:p>
            <a:pPr marL="457200" indent="-457200">
              <a:buNone/>
            </a:pPr>
            <a:r>
              <a:rPr lang="ru-RU" sz="2400" dirty="0" smtClean="0"/>
              <a:t>	б) завершение строительства железнодорожной линии Кызыл – Курагино.</a:t>
            </a:r>
          </a:p>
          <a:p>
            <a:pPr marL="457200" indent="-457200">
              <a:buNone/>
            </a:pPr>
            <a:r>
              <a:rPr lang="ru-RU" sz="2400" dirty="0" smtClean="0"/>
              <a:t>4. Освоение крупных месторождений </a:t>
            </a:r>
            <a:r>
              <a:rPr lang="ru-RU" sz="2400" dirty="0" err="1" smtClean="0"/>
              <a:t>Улуг-Хемского</a:t>
            </a:r>
            <a:r>
              <a:rPr lang="ru-RU" sz="2400" dirty="0" smtClean="0"/>
              <a:t> угольного бассейна.</a:t>
            </a:r>
          </a:p>
          <a:p>
            <a:pPr marL="457200" indent="-457200">
              <a:buNone/>
            </a:pPr>
            <a:r>
              <a:rPr lang="ru-RU" sz="2400" dirty="0" smtClean="0"/>
              <a:t>5. Развитие туризма.</a:t>
            </a:r>
          </a:p>
          <a:p>
            <a:pPr marL="457200" indent="-457200">
              <a:buNone/>
            </a:pPr>
            <a:r>
              <a:rPr lang="ru-RU" sz="2400" dirty="0" smtClean="0"/>
              <a:t>6. Охрана окружающей среды.</a:t>
            </a:r>
          </a:p>
          <a:p>
            <a:pPr>
              <a:buAutoNum type="arabicPeriod"/>
            </a:pPr>
            <a:endParaRPr lang="ru-RU" sz="1800" dirty="0" smtClean="0"/>
          </a:p>
          <a:p>
            <a:pPr algn="ctr">
              <a:buNone/>
            </a:pP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42918"/>
            <a:ext cx="8229600" cy="5483245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b="1" i="1" dirty="0" smtClean="0">
                <a:solidFill>
                  <a:srgbClr val="0070C0"/>
                </a:solidFill>
                <a:latin typeface="Monotype Corsiva" pitchFamily="66" charset="0"/>
              </a:rPr>
              <a:t>ТЕМА урока: </a:t>
            </a:r>
          </a:p>
          <a:p>
            <a:pPr algn="ctr">
              <a:buNone/>
            </a:pPr>
            <a:r>
              <a:rPr lang="ru-RU" sz="4400" b="1" dirty="0" smtClean="0">
                <a:solidFill>
                  <a:srgbClr val="0070C0"/>
                </a:solidFill>
                <a:latin typeface="Monotype Corsiva" pitchFamily="66" charset="0"/>
              </a:rPr>
              <a:t>«Центральные и Западные районы Республики Тыва»</a:t>
            </a:r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r>
              <a:rPr lang="ru-RU" sz="3600" b="1" u="sng" dirty="0" smtClean="0">
                <a:solidFill>
                  <a:srgbClr val="0070C0"/>
                </a:solidFill>
                <a:latin typeface="Monotype Corsiva" pitchFamily="66" charset="0"/>
              </a:rPr>
              <a:t>План урока:</a:t>
            </a:r>
          </a:p>
          <a:p>
            <a:pPr marL="514350" indent="-514350" algn="ctr">
              <a:buAutoNum type="arabicPeriod"/>
            </a:pPr>
            <a:r>
              <a:rPr lang="ru-RU" sz="3600" b="1" dirty="0" smtClean="0">
                <a:solidFill>
                  <a:srgbClr val="0070C0"/>
                </a:solidFill>
                <a:latin typeface="Monotype Corsiva" pitchFamily="66" charset="0"/>
              </a:rPr>
              <a:t>Групповая работа</a:t>
            </a:r>
          </a:p>
          <a:p>
            <a:pPr marL="514350" indent="-514350" algn="ctr">
              <a:buAutoNum type="arabicPeriod"/>
            </a:pPr>
            <a:r>
              <a:rPr lang="ru-RU" sz="3600" b="1" dirty="0" smtClean="0">
                <a:solidFill>
                  <a:srgbClr val="0070C0"/>
                </a:solidFill>
                <a:latin typeface="Monotype Corsiva" pitchFamily="66" charset="0"/>
              </a:rPr>
              <a:t>Выводы</a:t>
            </a:r>
          </a:p>
          <a:p>
            <a:pPr marL="514350" indent="-514350" algn="ctr">
              <a:buAutoNum type="arabicPeriod"/>
            </a:pPr>
            <a:r>
              <a:rPr lang="ru-RU" sz="3600" b="1" dirty="0" smtClean="0">
                <a:solidFill>
                  <a:srgbClr val="0070C0"/>
                </a:solidFill>
                <a:latin typeface="Monotype Corsiva" pitchFamily="66" charset="0"/>
              </a:rPr>
              <a:t>Перспективы развития Республики Тыва</a:t>
            </a:r>
            <a:endParaRPr lang="ru-RU" sz="3600" b="1" dirty="0">
              <a:solidFill>
                <a:srgbClr val="0070C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457200" y="285728"/>
            <a:ext cx="8229600" cy="6072230"/>
          </a:xfrm>
        </p:spPr>
        <p:txBody>
          <a:bodyPr>
            <a:normAutofit fontScale="70000" lnSpcReduction="20000"/>
          </a:bodyPr>
          <a:lstStyle/>
          <a:p>
            <a:r>
              <a:rPr lang="ru-RU" dirty="0" smtClean="0"/>
              <a:t>Итог выставки </a:t>
            </a:r>
            <a:r>
              <a:rPr lang="ru-RU" b="1" dirty="0" smtClean="0">
                <a:solidFill>
                  <a:srgbClr val="0000FF"/>
                </a:solidFill>
              </a:rPr>
              <a:t>«Одно село – один продукт»: Марка-2013</a:t>
            </a:r>
          </a:p>
          <a:p>
            <a:endParaRPr lang="ru-RU" dirty="0" smtClean="0"/>
          </a:p>
          <a:p>
            <a:pPr>
              <a:buNone/>
            </a:pPr>
            <a:r>
              <a:rPr lang="ru-RU" dirty="0" smtClean="0"/>
              <a:t>        В выставке «Одно село – один продукт. Марка – 2013», которая проходит в Кызыле, принимают участие более 150 сельских товаропроизводителей, представлено </a:t>
            </a:r>
            <a:r>
              <a:rPr lang="ru-RU" b="1" dirty="0" smtClean="0"/>
              <a:t>более двухсот видов продукции, товаров и услуг. И это не только традиционные продукты питания, но и изделия из кожи, меха, одежда, обувь, мебель, сувениры, корма для животных.</a:t>
            </a:r>
            <a:r>
              <a:rPr lang="ru-RU" dirty="0" smtClean="0"/>
              <a:t> Руководителем региона была поставлена задача в течение 2013 года создать в каждом из 124 сельских поселений новое производство. Причем, должен быть выбран тот вид продукции, который сможет стать брендом, привлечь потребителей в республике и за ее пределами и, кроме того, стать толчком для развития новых производств. </a:t>
            </a:r>
            <a:r>
              <a:rPr lang="ru-RU" b="1" dirty="0" smtClean="0"/>
              <a:t>Накануне выставки «Одно село – один продукт. Марка – 2013» Министерство экономики республики сообщило: в настоящее время реализуется 175 поселенческих проектов, из них 137 (78%) реализованы в 99 сельских поселениях, на стадии реализации – 38 (22 %). Только за 10 месяцев 2013 года в сельской местности создано 482 рабочих места.</a:t>
            </a:r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Содержимое 7" descr="Тувинским брендам - БЫТЬ!.jpg"/>
          <p:cNvPicPr>
            <a:picLocks noGrp="1"/>
          </p:cNvPicPr>
          <p:nvPr>
            <p:ph sz="quarter" idx="4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000232" y="3571876"/>
            <a:ext cx="4684717" cy="25987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368676"/>
          </a:xfrm>
        </p:spPr>
        <p:txBody>
          <a:bodyPr>
            <a:normAutofit fontScale="90000"/>
          </a:bodyPr>
          <a:lstStyle/>
          <a:p>
            <a:r>
              <a:rPr lang="ru-RU" sz="2000" b="1" dirty="0" smtClean="0">
                <a:solidFill>
                  <a:srgbClr val="0000FF"/>
                </a:solidFill>
              </a:rPr>
              <a:t>Итог выставки «Одно село – один продукт»: Марка-2013</a:t>
            </a: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smtClean="0"/>
              <a:t>        В выставке «Одно село – один продукт. Марка – 2013», которая проходит в Кызыле, принимают участие более 150 сельских товаропроизводителей, представлено </a:t>
            </a:r>
            <a:r>
              <a:rPr lang="ru-RU" sz="1600" b="1" dirty="0" smtClean="0"/>
              <a:t>более двухсот видов продукции, товаров и услуг. И это не только традиционные продукты питания, но и изделия из кожи, меха, одежда, обувь, мебель, сувениры, корма для животных.</a:t>
            </a:r>
            <a:r>
              <a:rPr lang="ru-RU" sz="1600" dirty="0" smtClean="0"/>
              <a:t> Руководителем региона была поставлена задача в течение 2013 года создать в каждом из 124 сельских поселений новое производство. Причем, должен быть выбран тот вид продукции, который сможет стать брендом, привлечь потребителей в республике и за ее пределами и, кроме того, стать толчком для развития новых производств. </a:t>
            </a:r>
            <a:r>
              <a:rPr lang="ru-RU" sz="1600" b="1" dirty="0" smtClean="0"/>
              <a:t>Накануне выставки «Одно село – один продукт. Марка – 2013» Министерство экономики республики сообщило: в настоящее время реализуется 175 поселенческих проектов, из них 137 (78%) реализованы в 99 сельских поселениях, на стадии реализации – 38 (22 %). Только за 10 месяцев 2013 года в сельской местности создано 482 рабочих места.</a:t>
            </a:r>
            <a:r>
              <a:rPr lang="ru-RU" sz="1600" dirty="0" smtClean="0"/>
              <a:t> </a:t>
            </a:r>
            <a:r>
              <a:rPr lang="ru-RU" sz="1100" dirty="0" smtClean="0"/>
              <a:t/>
            </a:r>
            <a:br>
              <a:rPr lang="ru-RU" sz="1100" dirty="0" smtClean="0"/>
            </a:br>
            <a:endParaRPr lang="ru-RU" sz="11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357166"/>
            <a:ext cx="3008313" cy="5768997"/>
          </a:xfrm>
        </p:spPr>
        <p:txBody>
          <a:bodyPr>
            <a:noAutofit/>
          </a:bodyPr>
          <a:lstStyle/>
          <a:p>
            <a:r>
              <a:rPr lang="ru-RU" sz="1800" dirty="0" smtClean="0"/>
              <a:t>Молодой </a:t>
            </a:r>
            <a:r>
              <a:rPr lang="ru-RU" sz="1800" dirty="0" err="1" smtClean="0"/>
              <a:t>Кур-Дагба</a:t>
            </a:r>
            <a:r>
              <a:rPr lang="ru-RU" sz="1800" dirty="0" smtClean="0"/>
              <a:t> </a:t>
            </a:r>
            <a:r>
              <a:rPr lang="ru-RU" sz="1800" dirty="0" err="1" smtClean="0"/>
              <a:t>Ланаа</a:t>
            </a:r>
            <a:r>
              <a:rPr lang="ru-RU" sz="1800" dirty="0" smtClean="0"/>
              <a:t> из села </a:t>
            </a:r>
            <a:r>
              <a:rPr lang="ru-RU" sz="1800" dirty="0" err="1" smtClean="0"/>
              <a:t>Ак-Эрик</a:t>
            </a:r>
            <a:r>
              <a:rPr lang="ru-RU" sz="1800" dirty="0" smtClean="0"/>
              <a:t> </a:t>
            </a:r>
            <a:r>
              <a:rPr lang="ru-RU" sz="1800" dirty="0" err="1" smtClean="0"/>
              <a:t>Тес-Хемского</a:t>
            </a:r>
            <a:r>
              <a:rPr lang="ru-RU" sz="1800" dirty="0" smtClean="0"/>
              <a:t> района, искусный мастер по производству конской упряжи, получив поддержку по линии службы занятости, сам для себя создал рабочее место, купил необходимый инструмент. Дело пошло быстрее. </a:t>
            </a:r>
            <a:r>
              <a:rPr lang="ru-RU" sz="1800" b="1" dirty="0" smtClean="0"/>
              <a:t>Жена </a:t>
            </a:r>
            <a:r>
              <a:rPr lang="ru-RU" sz="1800" b="1" dirty="0" err="1" smtClean="0"/>
              <a:t>Салбакай</a:t>
            </a:r>
            <a:r>
              <a:rPr lang="ru-RU" sz="1800" b="1" dirty="0" smtClean="0"/>
              <a:t> не только воспитывает двоих сыновей, но и помогает мужу, расшивает потники под седла, а еще шьет национальные наряды.</a:t>
            </a:r>
            <a:r>
              <a:rPr lang="ru-RU" sz="1800" dirty="0" smtClean="0"/>
              <a:t> Теперь хозяин расширяет производство, готов принять на работу сразу четверых человек, говорит, что уже нашел подходящих ребят из безработных. </a:t>
            </a:r>
            <a:endParaRPr lang="ru-RU" sz="1800" dirty="0"/>
          </a:p>
        </p:txBody>
      </p:sp>
      <p:pic>
        <p:nvPicPr>
          <p:cNvPr id="5" name="Содержимое 3" descr="DSC_9301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500430" y="571480"/>
            <a:ext cx="5286411" cy="43577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285728"/>
            <a:ext cx="3008313" cy="5840435"/>
          </a:xfrm>
        </p:spPr>
        <p:txBody>
          <a:bodyPr>
            <a:noAutofit/>
          </a:bodyPr>
          <a:lstStyle/>
          <a:p>
            <a:r>
              <a:rPr lang="ru-RU" sz="2000" b="1" dirty="0" smtClean="0"/>
              <a:t>В далеком Кара-Холе </a:t>
            </a:r>
            <a:r>
              <a:rPr lang="ru-RU" sz="2000" b="1" dirty="0" err="1" smtClean="0"/>
              <a:t>Бай-Тайгинского</a:t>
            </a:r>
            <a:r>
              <a:rPr lang="ru-RU" sz="2000" b="1" dirty="0" smtClean="0"/>
              <a:t> района Дмитрий </a:t>
            </a:r>
            <a:r>
              <a:rPr lang="ru-RU" sz="2000" b="1" dirty="0" err="1" smtClean="0"/>
              <a:t>Хертек</a:t>
            </a:r>
            <a:r>
              <a:rPr lang="ru-RU" sz="2000" b="1" dirty="0" smtClean="0"/>
              <a:t> с сыном Буяном открыл столярный цех, наладили производство входных и межкомнатных дверей, мебели для юрт и кухонь. Качество такое, что первые посетители, еще до официального открытия выставки, просили все привезенные образцы продать – комплекты для кухни, </a:t>
            </a:r>
            <a:r>
              <a:rPr lang="ru-RU" sz="2000" b="1" dirty="0" err="1" smtClean="0"/>
              <a:t>аптара</a:t>
            </a:r>
            <a:r>
              <a:rPr lang="ru-RU" sz="2000" b="1" dirty="0" smtClean="0"/>
              <a:t> (сундуки) для юрт, двери и даже маленькие табуретки.</a:t>
            </a:r>
            <a:r>
              <a:rPr lang="ru-RU" sz="2000" dirty="0" smtClean="0"/>
              <a:t> </a:t>
            </a:r>
            <a:endParaRPr lang="ru-RU" sz="2000" dirty="0"/>
          </a:p>
        </p:txBody>
      </p:sp>
      <p:pic>
        <p:nvPicPr>
          <p:cNvPr id="5" name="Содержимое 4" descr="DSC_9057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214942" y="285728"/>
            <a:ext cx="2643190" cy="3143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DSC_8978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86314" y="3857628"/>
            <a:ext cx="3500462" cy="2143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368676"/>
          </a:xfrm>
        </p:spPr>
        <p:txBody>
          <a:bodyPr>
            <a:noAutofit/>
          </a:bodyPr>
          <a:lstStyle/>
          <a:p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err="1" smtClean="0"/>
              <a:t>Бай-Тайгинцы</a:t>
            </a:r>
            <a:r>
              <a:rPr lang="ru-RU" sz="1800" dirty="0" smtClean="0"/>
              <a:t> привезли полный «</a:t>
            </a:r>
            <a:r>
              <a:rPr lang="ru-RU" sz="1800" dirty="0" err="1" smtClean="0"/>
              <a:t>брендовый</a:t>
            </a:r>
            <a:r>
              <a:rPr lang="ru-RU" sz="1800" dirty="0" smtClean="0"/>
              <a:t> набор» – это и национальные наряды, и кумыс, и знаменитые изделия из кожи, из агальматолита, и сувениры из искусственного камня, кстати, имеющие очень привлекательный вид и при этом – совсем недорогие. </a:t>
            </a:r>
            <a:r>
              <a:rPr lang="ru-RU" sz="1800" b="1" dirty="0" smtClean="0"/>
              <a:t>Белек </a:t>
            </a:r>
            <a:r>
              <a:rPr lang="ru-RU" sz="1800" b="1" dirty="0" err="1" smtClean="0"/>
              <a:t>Кужугет</a:t>
            </a:r>
            <a:r>
              <a:rPr lang="ru-RU" sz="1800" b="1" dirty="0" smtClean="0"/>
              <a:t>, выпускник Новосибирской государственной архитектурно-художественной академии, став индивидуальным предпринимателем, изготавливает изделия из дерева, натурального и искусственного камня. Он уже выпускает сувениры к Олимпиаде и к 100-летию единения Тувы и России.</a:t>
            </a: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err="1" smtClean="0"/>
              <a:t>Хулер</a:t>
            </a:r>
            <a:r>
              <a:rPr lang="ru-RU" sz="1800" dirty="0" smtClean="0"/>
              <a:t> </a:t>
            </a:r>
            <a:r>
              <a:rPr lang="ru-RU" sz="1800" dirty="0" err="1" smtClean="0"/>
              <a:t>Монгуш</a:t>
            </a:r>
            <a:r>
              <a:rPr lang="ru-RU" sz="1800" dirty="0" smtClean="0"/>
              <a:t> из </a:t>
            </a:r>
            <a:r>
              <a:rPr lang="ru-RU" sz="1800" dirty="0" err="1" smtClean="0"/>
              <a:t>Шагонара</a:t>
            </a:r>
            <a:r>
              <a:rPr lang="ru-RU" sz="1800" dirty="0" smtClean="0"/>
              <a:t> </a:t>
            </a:r>
            <a:r>
              <a:rPr lang="ru-RU" sz="1800" dirty="0" err="1" smtClean="0"/>
              <a:t>Улуг-Хемского</a:t>
            </a:r>
            <a:r>
              <a:rPr lang="ru-RU" sz="1800" dirty="0" smtClean="0"/>
              <a:t> района открыл пошивочную мастерскую, шьют не только национальные наряды, что еще недавно было характерно для районов, но и деловую одежду</a:t>
            </a:r>
            <a:r>
              <a:rPr lang="ru-RU" sz="1800" b="1" dirty="0" smtClean="0"/>
              <a:t>. А теперь еще в ассортименте – школьная форма.</a:t>
            </a:r>
            <a:r>
              <a:rPr lang="ru-RU" sz="1800" dirty="0" smtClean="0"/>
              <a:t> </a:t>
            </a:r>
            <a:br>
              <a:rPr lang="ru-RU" sz="1800" dirty="0" smtClean="0"/>
            </a:br>
            <a:endParaRPr lang="ru-RU" sz="1800" dirty="0"/>
          </a:p>
        </p:txBody>
      </p:sp>
      <p:pic>
        <p:nvPicPr>
          <p:cNvPr id="4" name="Содержимое 3" descr="DSC_8981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214546" y="3857628"/>
            <a:ext cx="4357718" cy="2857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1800" b="1" dirty="0" smtClean="0"/>
              <a:t>СПОК «</a:t>
            </a:r>
            <a:r>
              <a:rPr lang="ru-RU" sz="1800" b="1" dirty="0" err="1" smtClean="0"/>
              <a:t>Ногаан</a:t>
            </a:r>
            <a:r>
              <a:rPr lang="ru-RU" sz="1800" b="1" dirty="0" smtClean="0"/>
              <a:t>» из </a:t>
            </a:r>
            <a:r>
              <a:rPr lang="ru-RU" sz="1800" b="1" dirty="0" err="1" smtClean="0"/>
              <a:t>Улуг-Хема</a:t>
            </a:r>
            <a:r>
              <a:rPr lang="ru-RU" sz="1800" b="1" dirty="0" smtClean="0"/>
              <a:t>, участвующий в реализации губернаторского проекта, представил копченую рыбу, замороженные ягоды.</a:t>
            </a:r>
            <a:r>
              <a:rPr lang="ru-RU" sz="1800" dirty="0" smtClean="0"/>
              <a:t> </a:t>
            </a:r>
          </a:p>
          <a:p>
            <a:r>
              <a:rPr lang="ru-RU" sz="1800" b="1" dirty="0" smtClean="0"/>
              <a:t>Мясные полуфабрикаты</a:t>
            </a:r>
            <a:r>
              <a:rPr lang="ru-RU" sz="1800" dirty="0" smtClean="0"/>
              <a:t> – еще одна группа товаров, которые претендуют на попадание в категорию брендов. Привезли их практически из всех районов. </a:t>
            </a:r>
          </a:p>
          <a:p>
            <a:r>
              <a:rPr lang="ru-RU" sz="1800" b="1" dirty="0" smtClean="0"/>
              <a:t>В республике имеющей огромные запасы строительного леса одна из актуальных задач – расширение производства качественных строительных материалов.</a:t>
            </a:r>
            <a:r>
              <a:rPr lang="ru-RU" sz="1800" dirty="0" smtClean="0"/>
              <a:t> Среди участников проекта, выбравших это направление деятельности –10 предпринимателей. На выставке представлено более десятка видов продукции – от пиломатериала до готовых срубов.</a:t>
            </a:r>
          </a:p>
          <a:p>
            <a:pPr>
              <a:buNone/>
            </a:pPr>
            <a:endParaRPr lang="ru-RU" sz="1800" dirty="0"/>
          </a:p>
        </p:txBody>
      </p:sp>
      <p:pic>
        <p:nvPicPr>
          <p:cNvPr id="1027" name="Picture 3" descr="C:\Users\Кабинет 17\Desktop\107605223_4809770_o0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642918"/>
            <a:ext cx="3429024" cy="2428892"/>
          </a:xfrm>
          <a:prstGeom prst="rect">
            <a:avLst/>
          </a:prstGeom>
          <a:noFill/>
        </p:spPr>
      </p:pic>
      <p:pic>
        <p:nvPicPr>
          <p:cNvPr id="1028" name="Picture 4" descr="C:\Users\Кабинет 17\Desktop\vyst0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3571876"/>
            <a:ext cx="3500461" cy="278608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0000FF"/>
                </a:solidFill>
                <a:latin typeface="Monotype Corsiva" pitchFamily="66" charset="0"/>
              </a:rPr>
              <a:t>ВЫВОДЫ:</a:t>
            </a:r>
            <a:endParaRPr lang="ru-RU" sz="3200" b="1" dirty="0">
              <a:solidFill>
                <a:srgbClr val="0000FF"/>
              </a:solidFill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71546"/>
            <a:ext cx="8229600" cy="5214974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2000" b="1" i="1" dirty="0" smtClean="0">
                <a:solidFill>
                  <a:srgbClr val="000099"/>
                </a:solidFill>
              </a:rPr>
              <a:t>1. Центральный экономический район </a:t>
            </a:r>
          </a:p>
          <a:p>
            <a:pPr>
              <a:buNone/>
            </a:pPr>
            <a:r>
              <a:rPr lang="ru-RU" sz="2000" dirty="0" smtClean="0"/>
              <a:t>	Занимает 35,5 % территории республики.</a:t>
            </a:r>
          </a:p>
          <a:p>
            <a:pPr>
              <a:buNone/>
            </a:pPr>
            <a:r>
              <a:rPr lang="ru-RU" sz="2000" dirty="0" smtClean="0"/>
              <a:t>	Сосредоточено 65,3 % населения Тувы.</a:t>
            </a:r>
          </a:p>
          <a:p>
            <a:pPr>
              <a:buNone/>
            </a:pPr>
            <a:r>
              <a:rPr lang="ru-RU" sz="2000" dirty="0" smtClean="0"/>
              <a:t>	Более половины городских жителей Тувы.</a:t>
            </a:r>
          </a:p>
          <a:p>
            <a:pPr>
              <a:buAutoNum type="arabicPeriod"/>
            </a:pPr>
            <a:r>
              <a:rPr lang="ru-RU" sz="2000" dirty="0" smtClean="0"/>
              <a:t>Район наиболее освоен и экономически высоко развит.</a:t>
            </a:r>
          </a:p>
          <a:p>
            <a:pPr>
              <a:buAutoNum type="arabicPeriod"/>
            </a:pPr>
            <a:r>
              <a:rPr lang="ru-RU" sz="2000" dirty="0" smtClean="0"/>
              <a:t>Экономико-географическое положение выгодное.</a:t>
            </a:r>
          </a:p>
          <a:p>
            <a:pPr>
              <a:buAutoNum type="arabicPeriod"/>
            </a:pPr>
            <a:r>
              <a:rPr lang="ru-RU" sz="2000" dirty="0" smtClean="0"/>
              <a:t>Благоприятны природные условия.</a:t>
            </a:r>
          </a:p>
          <a:p>
            <a:pPr>
              <a:buAutoNum type="arabicPeriod"/>
            </a:pPr>
            <a:r>
              <a:rPr lang="ru-RU" sz="2000" dirty="0" smtClean="0"/>
              <a:t>Концентрация природных и трудовых ресурсов.</a:t>
            </a:r>
          </a:p>
          <a:p>
            <a:pPr>
              <a:buAutoNum type="arabicPeriod"/>
            </a:pPr>
            <a:r>
              <a:rPr lang="ru-RU" sz="2000" dirty="0" smtClean="0"/>
              <a:t>Надежные  транспортные связи.</a:t>
            </a:r>
          </a:p>
          <a:p>
            <a:pPr>
              <a:buAutoNum type="arabicPeriod"/>
            </a:pPr>
            <a:r>
              <a:rPr lang="ru-RU" sz="2000" dirty="0" smtClean="0"/>
              <a:t>Рельеф благоприятствует строительству промышленных объектов и прокладке дорог.</a:t>
            </a:r>
          </a:p>
          <a:p>
            <a:pPr>
              <a:buAutoNum type="arabicPeriod"/>
            </a:pPr>
            <a:r>
              <a:rPr lang="ru-RU" sz="2000" dirty="0" smtClean="0"/>
              <a:t>Почвенно-климатические условия способствуют возделыванию сельскохозяйственных культур.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110</TotalTime>
  <Words>590</Words>
  <Application>Microsoft Office PowerPoint</Application>
  <PresentationFormat>Экран (4:3)</PresentationFormat>
  <Paragraphs>64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Задание № 1  Установите соответствие:</vt:lpstr>
      <vt:lpstr>Презентация PowerPoint</vt:lpstr>
      <vt:lpstr>Презентация PowerPoint</vt:lpstr>
      <vt:lpstr>Итог выставки «Одно село – один продукт»: Марка-2013          В выставке «Одно село – один продукт. Марка – 2013», которая проходит в Кызыле, принимают участие более 150 сельских товаропроизводителей, представлено более двухсот видов продукции, товаров и услуг. И это не только традиционные продукты питания, но и изделия из кожи, меха, одежда, обувь, мебель, сувениры, корма для животных. Руководителем региона была поставлена задача в течение 2013 года создать в каждом из 124 сельских поселений новое производство. Причем, должен быть выбран тот вид продукции, который сможет стать брендом, привлечь потребителей в республике и за ее пределами и, кроме того, стать толчком для развития новых производств. Накануне выставки «Одно село – один продукт. Марка – 2013» Министерство экономики республики сообщило: в настоящее время реализуется 175 поселенческих проектов, из них 137 (78%) реализованы в 99 сельских поселениях, на стадии реализации – 38 (22 %). Только за 10 месяцев 2013 года в сельской местности создано 482 рабочих места.  </vt:lpstr>
      <vt:lpstr>Презентация PowerPoint</vt:lpstr>
      <vt:lpstr>Презентация PowerPoint</vt:lpstr>
      <vt:lpstr>  Бай-Тайгинцы привезли полный «брендовый набор» – это и национальные наряды, и кумыс, и знаменитые изделия из кожи, из агальматолита, и сувениры из искусственного камня, кстати, имеющие очень привлекательный вид и при этом – совсем недорогие. Белек Кужугет, выпускник Новосибирской государственной архитектурно-художественной академии, став индивидуальным предпринимателем, изготавливает изделия из дерева, натурального и искусственного камня. Он уже выпускает сувениры к Олимпиаде и к 100-летию единения Тувы и России. Хулер Монгуш из Шагонара Улуг-Хемского района открыл пошивочную мастерскую, шьют не только национальные наряды, что еще недавно было характерно для районов, но и деловую одежду. А теперь еще в ассортименте – школьная форма.  </vt:lpstr>
      <vt:lpstr>Презентация PowerPoint</vt:lpstr>
      <vt:lpstr>ВЫВОДЫ: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Задание № 1 1. Установите соответствие:</dc:title>
  <dc:creator>Кабинет 17</dc:creator>
  <cp:lastModifiedBy>ZUMER</cp:lastModifiedBy>
  <cp:revision>14</cp:revision>
  <dcterms:created xsi:type="dcterms:W3CDTF">2014-04-25T09:55:49Z</dcterms:created>
  <dcterms:modified xsi:type="dcterms:W3CDTF">2017-06-01T04:50:24Z</dcterms:modified>
</cp:coreProperties>
</file>