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72" r:id="rId7"/>
    <p:sldId id="264" r:id="rId8"/>
    <p:sldId id="270" r:id="rId9"/>
    <p:sldId id="271" r:id="rId10"/>
    <p:sldId id="268" r:id="rId11"/>
    <p:sldId id="274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 snapToGrid="0">
      <p:cViewPr>
        <p:scale>
          <a:sx n="77" d="100"/>
          <a:sy n="77" d="100"/>
        </p:scale>
        <p:origin x="-3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056FB-0334-4FFD-8CC5-156F9C551990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F25D7-C93F-4979-8210-FE25242A19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5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F25D7-C93F-4979-8210-FE25242A191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F25D7-C93F-4979-8210-FE25242A1911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37876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9569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440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57900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3269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2757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1964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15493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71572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0224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5599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9345EF8-D22F-4F87-BDAC-936D6BFA0F8C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0218856-DAAD-4D5C-9540-747E82EAC18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95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960" y="617284"/>
            <a:ext cx="7543800" cy="3566160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>
                <a:latin typeface="Arial Black" panose="020B0A04020102020204" pitchFamily="34" charset="0"/>
              </a:rPr>
              <a:t>«В сердце всё человеческое богатство». 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7796" y="4514498"/>
            <a:ext cx="3028964" cy="85725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А.П. Платонов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8787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968" y="286605"/>
            <a:ext cx="7328792" cy="961428"/>
          </a:xfrm>
        </p:spPr>
        <p:txBody>
          <a:bodyPr/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128197"/>
              </p:ext>
            </p:extLst>
          </p:nvPr>
        </p:nvGraphicFramePr>
        <p:xfrm>
          <a:off x="358346" y="679622"/>
          <a:ext cx="8476735" cy="5471719"/>
        </p:xfrm>
        <a:graphic>
          <a:graphicData uri="http://schemas.openxmlformats.org/drawingml/2006/table">
            <a:tbl>
              <a:tblPr firstRow="1" firstCol="1" bandRow="1"/>
              <a:tblGrid>
                <a:gridCol w="4237927"/>
                <a:gridCol w="4238808"/>
              </a:tblGrid>
              <a:tr h="7751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Отношение к корове и телёнку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Вася Рубцов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дали корове имени, но заботятся о ней и её телёнке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Любит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корову, разговаривает с ней, приходит к ней в гости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Отец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продал телёнка «на убой» за «хорошую цену», а затем пожалел об этом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Вася жалеет телёнка и корову, пытается помочь 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Продают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мясо погибшей коровы и собирают деньги на новую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Воспринимает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гибель коровы как трагедию и величайшую несправедливость, обещает помнить её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347" y="5387546"/>
            <a:ext cx="40530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Корова – кормилица, необходимая в хозяйстве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83211" y="5387547"/>
            <a:ext cx="42136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Корова –   любящая мать телёнка и друг Васи  </a:t>
            </a:r>
          </a:p>
        </p:txBody>
      </p:sp>
    </p:spTree>
    <p:extLst>
      <p:ext uri="{BB962C8B-B14F-4D97-AF65-F5344CB8AC3E}">
        <p14:creationId xmlns:p14="http://schemas.microsoft.com/office/powerpoint/2010/main" val="22769048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960" y="617284"/>
            <a:ext cx="7543800" cy="3566160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>
                <a:latin typeface="Arial Black" panose="020B0A04020102020204" pitchFamily="34" charset="0"/>
              </a:rPr>
              <a:t>«В сердце всё человеческое богатство». 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7796" y="4514498"/>
            <a:ext cx="3028964" cy="85725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А.П. Платонов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287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Нравственный человек – это тот, кто…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2001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spc="0" dirty="0">
                <a:solidFill>
                  <a:schemeClr val="accent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</a:rPr>
              <a:t>Домашнее задание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4000" i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рассказу;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сопоставление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А.П. Платонова  и стихотворения С.А. Есенина «Корова»;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размышление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«Каким вырастет Вася Рубцов».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129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156" y="191069"/>
            <a:ext cx="3986357" cy="521652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552709" y="5407590"/>
            <a:ext cx="24192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 smtClean="0"/>
              <a:t>1899-1951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37932767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pc="0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  <a:t>Тема: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уроки рассказа   А.П. Платонова «Корова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4594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Нравственность – это…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установка человека, которая побуждает его действовать согласно своей совести и свободной воле.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7150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Нравственные уроки – это…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добра, милосердия, справедливости, благородства, которые даёт нам сама жизнь.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6277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5546" y="187750"/>
            <a:ext cx="7543800" cy="1450757"/>
          </a:xfrm>
        </p:spPr>
        <p:txBody>
          <a:bodyPr/>
          <a:lstStyle/>
          <a:p>
            <a:pPr algn="ctr"/>
            <a:r>
              <a:rPr lang="ru-RU" b="1" spc="0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  <a:t>Цели </a:t>
            </a:r>
            <a:r>
              <a:rPr lang="ru-RU" b="1" spc="0" dirty="0" smtClean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n-ea"/>
                <a:cs typeface="+mn-cs"/>
              </a:rPr>
              <a:t>урока: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36463" y="1759235"/>
            <a:ext cx="3403052" cy="736830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ru-RU" sz="4000" i="1" dirty="0" smtClean="0">
                <a:solidFill>
                  <a:prstClr val="black"/>
                </a:solidFill>
                <a:latin typeface="Palatino Linotype"/>
              </a:rPr>
              <a:t>1) </a:t>
            </a:r>
            <a:r>
              <a:rPr lang="ru-RU" sz="4000" b="1" i="1" dirty="0" smtClean="0">
                <a:solidFill>
                  <a:prstClr val="black"/>
                </a:solidFill>
                <a:latin typeface="Palatino Linotype"/>
              </a:rPr>
              <a:t>научиться</a:t>
            </a:r>
            <a:endParaRPr lang="ru-RU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815546" y="3266303"/>
            <a:ext cx="7543801" cy="13793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</a:pPr>
            <a:r>
              <a:rPr lang="ru-RU" sz="3600" i="1" dirty="0" smtClean="0">
                <a:solidFill>
                  <a:prstClr val="black"/>
                </a:solidFill>
                <a:latin typeface="Palatino Linotype"/>
              </a:rPr>
              <a:t>2)</a:t>
            </a:r>
            <a:r>
              <a:rPr lang="ru-RU" sz="3600" b="1" i="1" dirty="0" smtClean="0">
                <a:solidFill>
                  <a:prstClr val="black"/>
                </a:solidFill>
                <a:latin typeface="Palatino Linotype"/>
              </a:rPr>
              <a:t>узнать</a:t>
            </a:r>
            <a:r>
              <a:rPr lang="ru-RU" sz="3600" i="1" dirty="0" smtClean="0">
                <a:solidFill>
                  <a:prstClr val="black"/>
                </a:solidFill>
                <a:latin typeface="Palatino Linotype"/>
              </a:rPr>
              <a:t>,</a:t>
            </a:r>
            <a:endParaRPr lang="ru-RU" sz="1800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815546" y="4748199"/>
            <a:ext cx="7543801" cy="13793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</a:pPr>
            <a:r>
              <a:rPr lang="ru-RU" sz="4000" i="1" dirty="0" smtClean="0">
                <a:solidFill>
                  <a:prstClr val="black"/>
                </a:solidFill>
                <a:latin typeface="Palatino Linotype"/>
              </a:rPr>
              <a:t>3)</a:t>
            </a:r>
            <a:r>
              <a:rPr lang="ru-RU" sz="4000" b="1" i="1" dirty="0" smtClean="0">
                <a:solidFill>
                  <a:prstClr val="black"/>
                </a:solidFill>
                <a:latin typeface="Palatino Linotype"/>
              </a:rPr>
              <a:t>понять</a:t>
            </a:r>
            <a:endParaRPr lang="ru-RU" dirty="0"/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513630" y="1771136"/>
            <a:ext cx="7518262" cy="1524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</a:pPr>
            <a:r>
              <a:rPr lang="ru-RU" sz="4000" i="1" dirty="0" smtClean="0">
                <a:solidFill>
                  <a:prstClr val="black"/>
                </a:solidFill>
                <a:latin typeface="Palatino Linotype"/>
              </a:rPr>
              <a:t>                             анализировать    прозаическое произведение;</a:t>
            </a:r>
          </a:p>
          <a:p>
            <a:endParaRPr lang="ru-RU" dirty="0"/>
          </a:p>
        </p:txBody>
      </p:sp>
      <p:sp>
        <p:nvSpPr>
          <p:cNvPr id="9" name="Объект 4"/>
          <p:cNvSpPr txBox="1">
            <a:spLocks/>
          </p:cNvSpPr>
          <p:nvPr/>
        </p:nvSpPr>
        <p:spPr>
          <a:xfrm>
            <a:off x="513630" y="3381633"/>
            <a:ext cx="7845716" cy="1481896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</a:pPr>
            <a:r>
              <a:rPr lang="ru-RU" sz="4200" i="1" dirty="0" smtClean="0">
                <a:solidFill>
                  <a:prstClr val="black"/>
                </a:solidFill>
                <a:latin typeface="Palatino Linotype"/>
              </a:rPr>
              <a:t>                      какие нравственные уроки даёт нам А.П. Платонов в рассказе «Корова»;</a:t>
            </a:r>
          </a:p>
          <a:p>
            <a:endParaRPr lang="ru-RU" dirty="0"/>
          </a:p>
        </p:txBody>
      </p:sp>
      <p:sp>
        <p:nvSpPr>
          <p:cNvPr id="10" name="Объект 4"/>
          <p:cNvSpPr txBox="1">
            <a:spLocks/>
          </p:cNvSpPr>
          <p:nvPr/>
        </p:nvSpPr>
        <p:spPr>
          <a:xfrm>
            <a:off x="664586" y="4748199"/>
            <a:ext cx="7543801" cy="13793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</a:pPr>
            <a:r>
              <a:rPr lang="ru-RU" sz="4000" i="1" dirty="0" smtClean="0">
                <a:solidFill>
                  <a:prstClr val="black"/>
                </a:solidFill>
                <a:latin typeface="Palatino Linotype"/>
              </a:rPr>
              <a:t>                    смысл рассказа, его основную идею.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2907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</a:rPr>
              <a:t>Начало рассказа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506935"/>
              </p:ext>
            </p:extLst>
          </p:nvPr>
        </p:nvGraphicFramePr>
        <p:xfrm>
          <a:off x="914400" y="1837508"/>
          <a:ext cx="7452360" cy="393627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678107"/>
                <a:gridCol w="3774253"/>
              </a:tblGrid>
              <a:tr h="6139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Отношение к корове и телёнку</a:t>
                      </a:r>
                      <a:endParaRPr kumimoji="0" lang="ru-RU" sz="2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3954">
                <a:tc>
                  <a:txBody>
                    <a:bodyPr/>
                    <a:lstStyle/>
                    <a:p>
                      <a:pPr algn="ctr"/>
                      <a:r>
                        <a:rPr lang="ru-RU" sz="26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2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Ребёнок (Вася</a:t>
                      </a:r>
                      <a:r>
                        <a:rPr lang="ru-RU" sz="2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Рубцов)</a:t>
                      </a:r>
                      <a:endParaRPr lang="ru-RU" sz="2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2076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42587" y="3307222"/>
            <a:ext cx="3469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не дали корове имени, но заботятся о телёнке (отец повёл его показать ветеринару)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8554" y="3307222"/>
            <a:ext cx="30423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д</a:t>
            </a:r>
            <a:r>
              <a:rPr lang="ru-RU" sz="2400" b="1" dirty="0" smtClean="0">
                <a:latin typeface="Palatino Linotype" panose="02040502050505030304" pitchFamily="18" charset="0"/>
              </a:rPr>
              <a:t>нем </a:t>
            </a:r>
            <a:r>
              <a:rPr lang="ru-RU" sz="2400" b="1" dirty="0">
                <a:latin typeface="Palatino Linotype" panose="02040502050505030304" pitchFamily="18" charset="0"/>
              </a:rPr>
              <a:t>и вечером приходит к ней в гости, гладит, разговаривает с ней, пытается утешить, </a:t>
            </a:r>
            <a:r>
              <a:rPr lang="ru-RU" sz="2400" b="1" dirty="0" smtClean="0">
                <a:latin typeface="Palatino Linotype" panose="02040502050505030304" pitchFamily="18" charset="0"/>
              </a:rPr>
              <a:t>любит.</a:t>
            </a:r>
            <a:endParaRPr lang="ru-RU" sz="24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968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</a:rPr>
              <a:t>Основная часть рассказа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426180"/>
              </p:ext>
            </p:extLst>
          </p:nvPr>
        </p:nvGraphicFramePr>
        <p:xfrm>
          <a:off x="914400" y="1837508"/>
          <a:ext cx="7452360" cy="421059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678107"/>
                <a:gridCol w="3774253"/>
              </a:tblGrid>
              <a:tr h="6139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Отношение к корове и телёнку</a:t>
                      </a:r>
                      <a:endParaRPr kumimoji="0" lang="ru-RU" sz="2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3954">
                <a:tc>
                  <a:txBody>
                    <a:bodyPr/>
                    <a:lstStyle/>
                    <a:p>
                      <a:pPr algn="ctr"/>
                      <a:r>
                        <a:rPr lang="ru-RU" sz="26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2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Ребёнок (Вася</a:t>
                      </a:r>
                      <a:r>
                        <a:rPr lang="ru-RU" sz="2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Рубцов)</a:t>
                      </a:r>
                      <a:endParaRPr lang="ru-RU" sz="2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2076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42587" y="3307222"/>
            <a:ext cx="3469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Отец продал телёнка «на убой»: «цену хорошую дали»</a:t>
            </a:r>
          </a:p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«Маленький дороже, у него мясо </a:t>
            </a:r>
            <a:r>
              <a:rPr lang="ru-RU" sz="2400" b="1" dirty="0" err="1">
                <a:latin typeface="Palatino Linotype" panose="02040502050505030304" pitchFamily="18" charset="0"/>
              </a:rPr>
              <a:t>нежней</a:t>
            </a:r>
            <a:r>
              <a:rPr lang="ru-RU" sz="2400" b="1" dirty="0">
                <a:latin typeface="Palatino Linotype" panose="02040502050505030304" pitchFamily="18" charset="0"/>
              </a:rPr>
              <a:t>».</a:t>
            </a:r>
          </a:p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Но: «душа болит»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3096" y="3307222"/>
            <a:ext cx="35982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«Он ещё маленький» </a:t>
            </a:r>
          </a:p>
          <a:p>
            <a:pPr lvl="0">
              <a:defRPr/>
            </a:pPr>
            <a:r>
              <a:rPr lang="ru-RU" sz="24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долго гладил и ласкал корову, пытался утешить, на следующий день хотел её покормить, обнял за шею</a:t>
            </a:r>
          </a:p>
        </p:txBody>
      </p:sp>
    </p:spTree>
    <p:extLst>
      <p:ext uri="{BB962C8B-B14F-4D97-AF65-F5344CB8AC3E}">
        <p14:creationId xmlns:p14="http://schemas.microsoft.com/office/powerpoint/2010/main" val="12652652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>
                <a:solidFill>
                  <a:prstClr val="black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</a:rPr>
              <a:t>Финал  рассказа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506935"/>
              </p:ext>
            </p:extLst>
          </p:nvPr>
        </p:nvGraphicFramePr>
        <p:xfrm>
          <a:off x="914400" y="1837508"/>
          <a:ext cx="7452360" cy="393627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678107"/>
                <a:gridCol w="3774253"/>
              </a:tblGrid>
              <a:tr h="6139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Palatino Linotype" panose="02040502050505030304" pitchFamily="18" charset="0"/>
                        </a:rPr>
                        <a:t>Отношение к корове и телёнку</a:t>
                      </a:r>
                      <a:endParaRPr kumimoji="0" lang="ru-RU" sz="2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3954">
                <a:tc>
                  <a:txBody>
                    <a:bodyPr/>
                    <a:lstStyle/>
                    <a:p>
                      <a:pPr algn="ctr"/>
                      <a:r>
                        <a:rPr lang="ru-RU" sz="26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2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Ребёнок (Вася</a:t>
                      </a:r>
                      <a:r>
                        <a:rPr lang="ru-RU" sz="2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Рубцов)</a:t>
                      </a:r>
                      <a:endParaRPr lang="ru-RU" sz="2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2076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42587" y="3307222"/>
            <a:ext cx="3469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«Продать придется»</a:t>
            </a:r>
          </a:p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«На другую корову надо деньги собирать, без коровы трудно».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8553" y="3307222"/>
            <a:ext cx="3503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latin typeface="Palatino Linotype" panose="02040502050505030304" pitchFamily="18" charset="0"/>
              </a:rPr>
              <a:t>«Вася сел на землю и замер от горя первой близкой смерти»</a:t>
            </a:r>
          </a:p>
        </p:txBody>
      </p:sp>
    </p:spTree>
    <p:extLst>
      <p:ext uri="{BB962C8B-B14F-4D97-AF65-F5344CB8AC3E}">
        <p14:creationId xmlns:p14="http://schemas.microsoft.com/office/powerpoint/2010/main" val="6590381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277</TotalTime>
  <Words>399</Words>
  <Application>Microsoft Office PowerPoint</Application>
  <PresentationFormat>Экран (4:3)</PresentationFormat>
  <Paragraphs>84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Ретро</vt:lpstr>
      <vt:lpstr>«В сердце всё человеческое богатство». </vt:lpstr>
      <vt:lpstr>Презентация PowerPoint</vt:lpstr>
      <vt:lpstr>Тема:</vt:lpstr>
      <vt:lpstr>Нравственность – это… </vt:lpstr>
      <vt:lpstr>Нравственные уроки – это…</vt:lpstr>
      <vt:lpstr>Цели урока:</vt:lpstr>
      <vt:lpstr>Начало рассказа</vt:lpstr>
      <vt:lpstr>Основная часть рассказа</vt:lpstr>
      <vt:lpstr>Финал  рассказа</vt:lpstr>
      <vt:lpstr>Презентация PowerPoint</vt:lpstr>
      <vt:lpstr>«В сердце всё человеческое богатство». </vt:lpstr>
      <vt:lpstr>Нравственный человек – это тот, кто…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сердце всё человеческое богатство». </dc:title>
  <dc:creator>Ratmir Rublya</dc:creator>
  <cp:lastModifiedBy>Учитель</cp:lastModifiedBy>
  <cp:revision>31</cp:revision>
  <dcterms:created xsi:type="dcterms:W3CDTF">2016-10-23T19:19:37Z</dcterms:created>
  <dcterms:modified xsi:type="dcterms:W3CDTF">2017-06-01T05:48:31Z</dcterms:modified>
</cp:coreProperties>
</file>