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429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844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2466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473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4236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581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529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26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41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89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12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12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885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22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1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50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683A5-3B9D-44C8-896A-7E5FA7218CB3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256EFFA-54D3-4FC9-ACEF-645EEDFC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29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93991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Первые условные рефлексы детей до 1,5 лет. 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60307" y="3344449"/>
            <a:ext cx="4313696" cy="3513551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07" y="3460154"/>
            <a:ext cx="4120998" cy="302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6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912" y="3956017"/>
            <a:ext cx="6638925" cy="26955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53999"/>
            <a:ext cx="9255807" cy="53827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                            Заключение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1. Нервная деятельность ребенка обеспечивается ранним анатомическим, морфологическим и функциональным созреванием всего нервного аппарата (в особенности коры больших полушарий). Оно начинается в первые месяцы внутриутробной жизни зародыша, а наиболее интенсивно происходит в течение раннего и дошкольного периодов детства.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2. Основным условием развития нервной системы является ее функционирование, т. е. рефлекторная деятельность. В процессе рефлекторной деятельности оформляется мозг, растут его клетки и проводящие пути, создаются все большие возможности для новых многочисленных и разнообразнейших соединений.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3. </a:t>
            </a:r>
            <a:r>
              <a:rPr lang="ru-RU" sz="2000" dirty="0">
                <a:solidFill>
                  <a:srgbClr val="7030A0"/>
                </a:solidFill>
              </a:rPr>
              <a:t>Новорожденный ребенок обладает лишь несколькими врожденными безусловными рефлексами. Развитие его нервной деятельности сказывается в том, что быстро образуются некоторые условные рефлексы. С возрастом ребенка изменяется количество и сложность образующихся рефлекторных связей, их прочность и структура. Все большую роль начинают играть связи речевые, т. е. восприятие словесных сигналов и речевая форма ответных реакций.</a:t>
            </a:r>
          </a:p>
        </p:txBody>
      </p:sp>
    </p:spTree>
    <p:extLst>
      <p:ext uri="{BB962C8B-B14F-4D97-AF65-F5344CB8AC3E}">
        <p14:creationId xmlns:p14="http://schemas.microsoft.com/office/powerpoint/2010/main" val="69042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262" y="1391782"/>
            <a:ext cx="6653448" cy="5059656"/>
          </a:xfrm>
        </p:spPr>
      </p:pic>
    </p:spTree>
    <p:extLst>
      <p:ext uri="{BB962C8B-B14F-4D97-AF65-F5344CB8AC3E}">
        <p14:creationId xmlns:p14="http://schemas.microsoft.com/office/powerpoint/2010/main" val="107201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1656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7030A0"/>
                </a:solidFill>
              </a:rPr>
              <a:t>Все </a:t>
            </a:r>
            <a:r>
              <a:rPr lang="ru-RU" sz="2400" dirty="0">
                <a:solidFill>
                  <a:srgbClr val="7030A0"/>
                </a:solidFill>
              </a:rPr>
              <a:t>исследователи, изучавшие высшую нервную деятельность ребенка, указывают на очень ранние сроки образования первых условных рефлексов (В. М. Бехтерев, А. Г. Иванов-Смоленский, Н. И. Красногорский, И. П. Неманова, Н. М. </a:t>
            </a:r>
            <a:r>
              <a:rPr lang="ru-RU" sz="2400" dirty="0" err="1">
                <a:solidFill>
                  <a:srgbClr val="7030A0"/>
                </a:solidFill>
              </a:rPr>
              <a:t>Щелованов</a:t>
            </a:r>
            <a:r>
              <a:rPr lang="ru-RU" sz="2400" dirty="0">
                <a:solidFill>
                  <a:srgbClr val="7030A0"/>
                </a:solidFill>
              </a:rPr>
              <a:t>, Н. Л. </a:t>
            </a:r>
            <a:r>
              <a:rPr lang="ru-RU" sz="2400" dirty="0" err="1">
                <a:solidFill>
                  <a:srgbClr val="7030A0"/>
                </a:solidFill>
              </a:rPr>
              <a:t>Фигурин</a:t>
            </a:r>
            <a:r>
              <a:rPr lang="ru-RU" sz="2400" dirty="0">
                <a:solidFill>
                  <a:srgbClr val="7030A0"/>
                </a:solidFill>
              </a:rPr>
              <a:t>, Н. И. Касаткин, М. М. Кольцова, И. А. Аршавский и др.).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Полученные данные говорят о том, что быстрота и сроки образования условных рефлексов с разных сенсорных систем зависят прежде всего от того, с какого возраста начата работа по формированию у младенца нервных связей.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171" y="4512154"/>
            <a:ext cx="2266993" cy="2082800"/>
          </a:xfrm>
        </p:spPr>
      </p:pic>
    </p:spTree>
    <p:extLst>
      <p:ext uri="{BB962C8B-B14F-4D97-AF65-F5344CB8AC3E}">
        <p14:creationId xmlns:p14="http://schemas.microsoft.com/office/powerpoint/2010/main" val="86495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964" y="2445709"/>
            <a:ext cx="8596668" cy="416268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000" b="1" dirty="0" smtClean="0"/>
              <a:t>                                         </a:t>
            </a:r>
            <a:r>
              <a:rPr lang="ru-RU" sz="4000" b="1" dirty="0" smtClean="0"/>
              <a:t>РЕФЛЕКСЫ</a:t>
            </a:r>
          </a:p>
          <a:p>
            <a:endParaRPr lang="ru-RU" sz="2000" b="1" dirty="0"/>
          </a:p>
          <a:p>
            <a:pPr marL="0" indent="0">
              <a:buNone/>
            </a:pPr>
            <a:r>
              <a:rPr lang="ru-RU" sz="2000" b="1" dirty="0" smtClean="0"/>
              <a:t>           </a:t>
            </a:r>
          </a:p>
          <a:p>
            <a:endParaRPr lang="ru-RU" sz="2000" b="1" dirty="0"/>
          </a:p>
          <a:p>
            <a:pPr marL="0" indent="0">
              <a:buNone/>
            </a:pPr>
            <a:r>
              <a:rPr lang="ru-RU" sz="2000" b="1" dirty="0" smtClean="0"/>
              <a:t>      Условные (приобретенные)              Безусловные (врожденные) </a:t>
            </a:r>
            <a:endParaRPr lang="ru-RU" sz="2000" b="1" dirty="0"/>
          </a:p>
          <a:p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11" y="372537"/>
            <a:ext cx="8827773" cy="2322777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 rot="2070968">
            <a:off x="4007394" y="407165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399559">
            <a:off x="5577426" y="4075909"/>
            <a:ext cx="749873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0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911" y="609600"/>
            <a:ext cx="8792343" cy="543176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Условные рефлексы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-индивидуально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приобретённые сложные приспособительные реакции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организма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человека, возникающие при определённых условиях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основе образования временной связи между условным (сигнальным) раздражителем и подкрепляющим этот раздражитель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безусловнорефлекторным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актом. 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 descr="C:\Users\Classic Intel i 5\Desktop\1226_1226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7552" y="2824467"/>
            <a:ext cx="3216308" cy="3881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979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729" y="694267"/>
            <a:ext cx="8442542" cy="56896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	</a:t>
            </a:r>
            <a:r>
              <a:rPr lang="ru-RU" sz="2400" dirty="0" smtClean="0">
                <a:solidFill>
                  <a:srgbClr val="7030A0"/>
                </a:solidFill>
              </a:rPr>
              <a:t>К </a:t>
            </a:r>
            <a:r>
              <a:rPr lang="ru-RU" sz="2400" dirty="0">
                <a:solidFill>
                  <a:srgbClr val="7030A0"/>
                </a:solidFill>
              </a:rPr>
              <a:t>концу 2-й и на 3-й недели жизни у ребёнка вырабатывается условный вестибулярный рефлекс на положение для кормления грудью.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	К </a:t>
            </a:r>
            <a:r>
              <a:rPr lang="ru-RU" sz="2400" dirty="0">
                <a:solidFill>
                  <a:srgbClr val="7030A0"/>
                </a:solidFill>
              </a:rPr>
              <a:t>концу 1-го месяца вырабатывается защитный условный рефлекс (мигательные движения век) на звуковой раздражитель.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	В </a:t>
            </a:r>
            <a:r>
              <a:rPr lang="ru-RU" sz="2400" dirty="0">
                <a:solidFill>
                  <a:srgbClr val="7030A0"/>
                </a:solidFill>
              </a:rPr>
              <a:t>конце 2-го месяца формируется условный рефлекс на свет.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	С </a:t>
            </a:r>
            <a:r>
              <a:rPr lang="ru-RU" sz="2400" dirty="0">
                <a:solidFill>
                  <a:srgbClr val="7030A0"/>
                </a:solidFill>
              </a:rPr>
              <a:t>2-месячного возраста идёт быстрое накопление условных рефлексов, образующихся с участием всех анализаторов, развивается дифференцировка сигналов, чётче становятся ориентировочные реакции.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792" y="2268818"/>
            <a:ext cx="2932081" cy="437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10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7452058" cy="5740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	В </a:t>
            </a:r>
            <a:r>
              <a:rPr lang="ru-RU" sz="2400" dirty="0">
                <a:solidFill>
                  <a:srgbClr val="7030A0"/>
                </a:solidFill>
              </a:rPr>
              <a:t>3 месяца отмечается устойчивый натуральный зрительный рефлекс на кормление грудью: ребёнок узнаёт мать, начинает </a:t>
            </a:r>
            <a:r>
              <a:rPr lang="ru-RU" sz="2400" dirty="0" err="1">
                <a:solidFill>
                  <a:srgbClr val="7030A0"/>
                </a:solidFill>
              </a:rPr>
              <a:t>гулить</a:t>
            </a:r>
            <a:r>
              <a:rPr lang="ru-RU" sz="2400" dirty="0">
                <a:solidFill>
                  <a:srgbClr val="7030A0"/>
                </a:solidFill>
              </a:rPr>
              <a:t> и др.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	В </a:t>
            </a:r>
            <a:r>
              <a:rPr lang="ru-RU" sz="2400" dirty="0">
                <a:solidFill>
                  <a:srgbClr val="7030A0"/>
                </a:solidFill>
              </a:rPr>
              <a:t>4-месячном возрасте ребёнок различает основные спектральные цвета и музыкальные тона; движения становятся более свободными, он тянет руку к игрушкам, ощупывает предметы.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	В </a:t>
            </a:r>
            <a:r>
              <a:rPr lang="ru-RU" sz="2400" dirty="0">
                <a:solidFill>
                  <a:srgbClr val="7030A0"/>
                </a:solidFill>
              </a:rPr>
              <a:t>возрасте 5 месяцев ребёнок узнаёт близких ему </a:t>
            </a:r>
            <a:r>
              <a:rPr lang="ru-RU" sz="2400" dirty="0" smtClean="0">
                <a:solidFill>
                  <a:srgbClr val="7030A0"/>
                </a:solidFill>
              </a:rPr>
              <a:t>людей, </a:t>
            </a:r>
            <a:r>
              <a:rPr lang="ru-RU" sz="2400" dirty="0">
                <a:solidFill>
                  <a:srgbClr val="7030A0"/>
                </a:solidFill>
              </a:rPr>
              <a:t>по-разному реагирует на неодинаковый тон обращения к нему.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070" y="4511675"/>
            <a:ext cx="2857500" cy="18383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071" y="350729"/>
            <a:ext cx="2857500" cy="19077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366" y="2402818"/>
            <a:ext cx="2859204" cy="190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03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3048"/>
            <a:ext cx="9368540" cy="4722312"/>
          </a:xfrm>
        </p:spPr>
        <p:txBody>
          <a:bodyPr>
            <a:noAutofit/>
          </a:bodyPr>
          <a:lstStyle/>
          <a:p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7030A0"/>
                </a:solidFill>
              </a:rPr>
              <a:t>У </a:t>
            </a:r>
            <a:r>
              <a:rPr lang="ru-RU" sz="2400" dirty="0">
                <a:solidFill>
                  <a:srgbClr val="7030A0"/>
                </a:solidFill>
              </a:rPr>
              <a:t>6-месячного ребёнка эмоциональные, мимические и голосовые реакции становятся более активными; он произносит отдельные слоги (“</a:t>
            </a:r>
            <a:r>
              <a:rPr lang="ru-RU" sz="2400" dirty="0" err="1">
                <a:solidFill>
                  <a:srgbClr val="7030A0"/>
                </a:solidFill>
              </a:rPr>
              <a:t>ма</a:t>
            </a:r>
            <a:r>
              <a:rPr lang="ru-RU" sz="2400" dirty="0">
                <a:solidFill>
                  <a:srgbClr val="7030A0"/>
                </a:solidFill>
              </a:rPr>
              <a:t>”, „ба", “па”), много двигается, пытается ползать, хорошо ест с ложечки и при её приближении открывает рот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	В </a:t>
            </a:r>
            <a:r>
              <a:rPr lang="ru-RU" sz="2400" dirty="0">
                <a:solidFill>
                  <a:srgbClr val="7030A0"/>
                </a:solidFill>
              </a:rPr>
              <a:t>возрасте 7 месяцев ребёнок самостоятельно тянет в рот бутылочку, хорошо сидит и ползает, играет погремушками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	В </a:t>
            </a:r>
            <a:r>
              <a:rPr lang="ru-RU" sz="2400" dirty="0">
                <a:solidFill>
                  <a:srgbClr val="7030A0"/>
                </a:solidFill>
              </a:rPr>
              <a:t>8 месяцев отыскивает необходимые предметы взглядом, проявляет интерес к новым предметам, опираясь, становится на ноги.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45719"/>
          </a:xfrm>
        </p:spPr>
        <p:txBody>
          <a:bodyPr>
            <a:normAutofit fontScale="25000" lnSpcReduction="20000"/>
          </a:bodyPr>
          <a:lstStyle/>
          <a:p>
            <a:pPr marL="914400" lvl="2" indent="0">
              <a:buNone/>
            </a:pPr>
            <a:r>
              <a:rPr lang="ru-RU" dirty="0" smtClean="0"/>
              <a:t>		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541" y="3963443"/>
            <a:ext cx="3981189" cy="248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5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8330" y="263047"/>
            <a:ext cx="5285982" cy="4529085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7030A0"/>
                </a:solidFill>
              </a:rPr>
              <a:t>После </a:t>
            </a:r>
            <a:r>
              <a:rPr lang="ru-RU" sz="2400" dirty="0">
                <a:solidFill>
                  <a:srgbClr val="7030A0"/>
                </a:solidFill>
              </a:rPr>
              <a:t>9 месяцев ребёнок правильно ориентируется в названиях некоторых предметов, узнаёт имена близких людей, выговаривает отдельные слова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	Годовалый </a:t>
            </a:r>
            <a:r>
              <a:rPr lang="ru-RU" sz="2400" dirty="0">
                <a:solidFill>
                  <a:srgbClr val="7030A0"/>
                </a:solidFill>
              </a:rPr>
              <a:t>ребёнок знает название многих предметов, по просьбе взрослого выполняет небольшие поручения и пр. Таким образом в результате развития периферических рецепторов и всё возрастающей аналитической и синтетической деятельности коры головного мозга в ответ на сигналы, поступающие из внешней среды, формируется высшая нервная деятельность ребёнка.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2" r="19430"/>
          <a:stretch/>
        </p:blipFill>
        <p:spPr>
          <a:xfrm>
            <a:off x="350728" y="1766168"/>
            <a:ext cx="3256549" cy="2660291"/>
          </a:xfrm>
        </p:spPr>
      </p:pic>
    </p:spTree>
    <p:extLst>
      <p:ext uri="{BB962C8B-B14F-4D97-AF65-F5344CB8AC3E}">
        <p14:creationId xmlns:p14="http://schemas.microsoft.com/office/powerpoint/2010/main" val="39052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3132667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К 1,5 годам самостоятельно ходит, приседает, чтобы взять игрушку, поднимается и спускается по ступенькам. Подвижен, активен, общителен, игровыми методами знакомится с окружающим миром. Знает название частей тела, многих предметов. Хорошо различает звуки, запахи, слушает музыку, самостоятельно ест ложкой. Пытается говорить отдельные слова и фразы.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541849"/>
            <a:ext cx="2191794" cy="292239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378" y="4017512"/>
            <a:ext cx="3474373" cy="2171483"/>
          </a:xfrm>
        </p:spPr>
      </p:pic>
    </p:spTree>
    <p:extLst>
      <p:ext uri="{BB962C8B-B14F-4D97-AF65-F5344CB8AC3E}">
        <p14:creationId xmlns:p14="http://schemas.microsoft.com/office/powerpoint/2010/main" val="106130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</TotalTime>
  <Words>119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Comic Sans MS</vt:lpstr>
      <vt:lpstr>Times New Roman</vt:lpstr>
      <vt:lpstr>Trebuchet MS</vt:lpstr>
      <vt:lpstr>Wingdings 3</vt:lpstr>
      <vt:lpstr>Грань</vt:lpstr>
      <vt:lpstr>Первые условные рефлексы детей до 1,5 лет. </vt:lpstr>
      <vt:lpstr> Все исследователи, изучавшие высшую нервную деятельность ребенка, указывают на очень ранние сроки образования первых условных рефлексов (В. М. Бехтерев, А. Г. Иванов-Смоленский, Н. И. Красногорский, И. П. Неманова, Н. М. Щелованов, Н. Л. Фигурин, Н. И. Касаткин, М. М. Кольцова, И. А. Аршавский и др.). Полученные данные говорят о том, что быстрота и сроки образования условных рефлексов с разных сенсорных систем зависят прежде всего от того, с какого возраста начата работа по формированию у младенца нервных связей.</vt:lpstr>
      <vt:lpstr>Презентация PowerPoint</vt:lpstr>
      <vt:lpstr>          Условные рефлексы-индивидуально приобретённые сложные приспособительные реакции организма человека, возникающие при определённых условиях  на основе образования временной связи между условным (сигнальным) раздражителем и подкрепляющим этот раздражитель безусловнорефлекторным актом. </vt:lpstr>
      <vt:lpstr> К концу 2-й и на 3-й недели жизни у ребёнка вырабатывается условный вестибулярный рефлекс на положение для кормления грудью.   К концу 1-го месяца вырабатывается защитный условный рефлекс (мигательные движения век) на звуковой раздражитель.   В конце 2-го месяца формируется условный рефлекс на свет.   С 2-месячного возраста идёт быстрое накопление условных рефлексов, образующихся с участием всех анализаторов, развивается дифференцировка сигналов, чётче становятся ориентировочные реакции.</vt:lpstr>
      <vt:lpstr> В 3 месяца отмечается устойчивый натуральный зрительный рефлекс на кормление грудью: ребёнок узнаёт мать, начинает гулить и др.   В 4-месячном возрасте ребёнок различает основные спектральные цвета и музыкальные тона; движения становятся более свободными, он тянет руку к игрушкам, ощупывает предметы.   В возрасте 5 месяцев ребёнок узнаёт близких ему людей, по-разному реагирует на неодинаковый тон обращения к нему.</vt:lpstr>
      <vt:lpstr> У 6-месячного ребёнка эмоциональные, мимические и голосовые реакции становятся более активными; он произносит отдельные слоги (“ма”, „ба", “па”), много двигается, пытается ползать, хорошо ест с ложечки и при её приближении открывает рот.  В возрасте 7 месяцев ребёнок самостоятельно тянет в рот бутылочку, хорошо сидит и ползает, играет погремушками.  В 8 месяцев отыскивает необходимые предметы взглядом, проявляет интерес к новым предметам, опираясь, становится на ноги.</vt:lpstr>
      <vt:lpstr> После 9 месяцев ребёнок правильно ориентируется в названиях некоторых предметов, узнаёт имена близких людей, выговаривает отдельные слова.  Годовалый ребёнок знает название многих предметов, по просьбе взрослого выполняет небольшие поручения и пр. Таким образом в результате развития периферических рецепторов и всё возрастающей аналитической и синтетической деятельности коры головного мозга в ответ на сигналы, поступающие из внешней среды, формируется высшая нервная деятельность ребёнка. </vt:lpstr>
      <vt:lpstr>  К 1,5 годам самостоятельно ходит, приседает, чтобы взять игрушку, поднимается и спускается по ступенькам. Подвижен, активен, общителен, игровыми методами знакомится с окружающим миром. Знает название частей тела, многих предметов. Хорошо различает звуки, запахи, слушает музыку, самостоятельно ест ложкой. Пытается говорить отдельные слова и фразы.</vt:lpstr>
      <vt:lpstr>                             Заключение 1. Нервная деятельность ребенка обеспечивается ранним анатомическим, морфологическим и функциональным созреванием всего нервного аппарата (в особенности коры больших полушарий). Оно начинается в первые месяцы внутриутробной жизни зародыша, а наиболее интенсивно происходит в течение раннего и дошкольного периодов детства. 2. Основным условием развития нервной системы является ее функционирование, т. е. рефлекторная деятельность. В процессе рефлекторной деятельности оформляется мозг, растут его клетки и проводящие пути, создаются все большие возможности для новых многочисленных и разнообразнейших соединений. 3. Новорожденный ребенок обладает лишь несколькими врожденными безусловными рефлексами. Развитие его нервной деятельности сказывается в том, что быстро образуются некоторые условные рефлексы. С возрастом ребенка изменяется количество и сложность образующихся рефлекторных связей, их прочность и структура. Все большую роль начинают играть связи речевые, т. е. восприятие словесных сигналов и речевая форма ответных реакций.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условные рефлексы детей до 1,5 лет. </dc:title>
  <dc:creator>Гость</dc:creator>
  <cp:lastModifiedBy>RePack by Diakov</cp:lastModifiedBy>
  <cp:revision>14</cp:revision>
  <dcterms:created xsi:type="dcterms:W3CDTF">2015-11-30T07:31:01Z</dcterms:created>
  <dcterms:modified xsi:type="dcterms:W3CDTF">2017-06-01T14:57:58Z</dcterms:modified>
</cp:coreProperties>
</file>