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4"/>
  </p:notesMasterIdLst>
  <p:sldIdLst>
    <p:sldId id="256" r:id="rId5"/>
    <p:sldId id="264" r:id="rId6"/>
    <p:sldId id="324" r:id="rId7"/>
    <p:sldId id="288" r:id="rId8"/>
    <p:sldId id="257" r:id="rId9"/>
    <p:sldId id="260" r:id="rId10"/>
    <p:sldId id="283" r:id="rId11"/>
    <p:sldId id="261" r:id="rId12"/>
    <p:sldId id="292" r:id="rId13"/>
    <p:sldId id="293" r:id="rId14"/>
    <p:sldId id="294" r:id="rId15"/>
    <p:sldId id="296" r:id="rId16"/>
    <p:sldId id="297" r:id="rId17"/>
    <p:sldId id="299" r:id="rId18"/>
    <p:sldId id="285" r:id="rId19"/>
    <p:sldId id="302" r:id="rId20"/>
    <p:sldId id="298" r:id="rId21"/>
    <p:sldId id="280" r:id="rId22"/>
    <p:sldId id="326" r:id="rId23"/>
    <p:sldId id="286" r:id="rId24"/>
    <p:sldId id="303" r:id="rId25"/>
    <p:sldId id="304" r:id="rId26"/>
    <p:sldId id="305" r:id="rId27"/>
    <p:sldId id="319" r:id="rId28"/>
    <p:sldId id="323" r:id="rId29"/>
    <p:sldId id="322" r:id="rId30"/>
    <p:sldId id="321" r:id="rId31"/>
    <p:sldId id="320" r:id="rId32"/>
    <p:sldId id="318" r:id="rId33"/>
    <p:sldId id="317" r:id="rId34"/>
    <p:sldId id="282" r:id="rId35"/>
    <p:sldId id="314" r:id="rId36"/>
    <p:sldId id="266" r:id="rId37"/>
    <p:sldId id="291" r:id="rId38"/>
    <p:sldId id="316" r:id="rId39"/>
    <p:sldId id="281" r:id="rId40"/>
    <p:sldId id="325" r:id="rId41"/>
    <p:sldId id="315" r:id="rId42"/>
    <p:sldId id="259" r:id="rId43"/>
  </p:sldIdLst>
  <p:sldSz cx="9144000" cy="6858000" type="screen4x3"/>
  <p:notesSz cx="6724650" cy="977423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Светлый стиль 1 — акцент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Светлый стиль 2 — акцент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818" autoAdjust="0"/>
  </p:normalViewPr>
  <p:slideViewPr>
    <p:cSldViewPr>
      <p:cViewPr varScale="1">
        <p:scale>
          <a:sx n="59" d="100"/>
          <a:sy n="59" d="100"/>
        </p:scale>
        <p:origin x="1716" y="72"/>
      </p:cViewPr>
      <p:guideLst>
        <p:guide orient="horz" pos="2160"/>
        <p:guide pos="2880"/>
      </p:guideLst>
    </p:cSldViewPr>
  </p:slideViewPr>
  <p:notesTextViewPr>
    <p:cViewPr>
      <p:scale>
        <a:sx n="66" d="100"/>
        <a:sy n="66" d="100"/>
      </p:scale>
      <p:origin x="0" y="0"/>
    </p:cViewPr>
  </p:notesTextViewPr>
  <p:notesViewPr>
    <p:cSldViewPr>
      <p:cViewPr varScale="1">
        <p:scale>
          <a:sx n="52" d="100"/>
          <a:sy n="52" d="100"/>
        </p:scale>
        <p:origin x="297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05C915-36E5-4365-97C2-E762FA843D8A}"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3316F174-7976-49FB-9523-E441BFC4E9DD}">
      <dgm:prSet custT="1">
        <dgm:style>
          <a:lnRef idx="1">
            <a:schemeClr val="accent5"/>
          </a:lnRef>
          <a:fillRef idx="2">
            <a:schemeClr val="accent5"/>
          </a:fillRef>
          <a:effectRef idx="1">
            <a:schemeClr val="accent5"/>
          </a:effectRef>
          <a:fontRef idx="minor">
            <a:schemeClr val="dk1"/>
          </a:fontRef>
        </dgm:style>
      </dgm:prSet>
      <dgm:spPr/>
      <dgm:t>
        <a:bodyPr/>
        <a:lstStyle/>
        <a:p>
          <a:pPr algn="ctr" rtl="0"/>
          <a:endParaRPr lang="ru-RU" sz="1900" dirty="0">
            <a:solidFill>
              <a:srgbClr val="C00000"/>
            </a:solidFill>
            <a:latin typeface="Georgia" panose="02040502050405020303" pitchFamily="18" charset="0"/>
          </a:endParaRPr>
        </a:p>
        <a:p>
          <a:pPr algn="ctr" rtl="0"/>
          <a:endParaRPr lang="ru-RU" sz="1900" dirty="0">
            <a:solidFill>
              <a:srgbClr val="C00000"/>
            </a:solidFill>
            <a:latin typeface="Georgia" panose="02040502050405020303" pitchFamily="18" charset="0"/>
          </a:endParaRPr>
        </a:p>
        <a:p>
          <a:pPr algn="ctr" rtl="0"/>
          <a:endParaRPr lang="ru-RU" sz="1900" dirty="0">
            <a:solidFill>
              <a:srgbClr val="C00000"/>
            </a:solidFill>
            <a:latin typeface="Georgia" panose="02040502050405020303" pitchFamily="18" charset="0"/>
          </a:endParaRPr>
        </a:p>
        <a:p>
          <a:pPr algn="ctr" rtl="0"/>
          <a:endParaRPr lang="ru-RU" sz="1900" dirty="0">
            <a:solidFill>
              <a:srgbClr val="C00000"/>
            </a:solidFill>
            <a:latin typeface="Georgia" panose="02040502050405020303" pitchFamily="18" charset="0"/>
          </a:endParaRPr>
        </a:p>
        <a:p>
          <a:pPr algn="ctr" rtl="0"/>
          <a:endParaRPr lang="ru-RU" sz="1900" dirty="0">
            <a:solidFill>
              <a:srgbClr val="C00000"/>
            </a:solidFill>
            <a:latin typeface="Georgia" panose="02040502050405020303" pitchFamily="18" charset="0"/>
          </a:endParaRPr>
        </a:p>
        <a:p>
          <a:pPr algn="ctr" rtl="0"/>
          <a:endParaRPr lang="ru-RU" sz="2000" dirty="0">
            <a:solidFill>
              <a:srgbClr val="C00000"/>
            </a:solidFill>
            <a:latin typeface="Georgia" panose="02040502050405020303" pitchFamily="18" charset="0"/>
          </a:endParaRPr>
        </a:p>
        <a:p>
          <a:pPr algn="ctr" rtl="0"/>
          <a:r>
            <a:rPr lang="ru-RU" sz="2000" dirty="0">
              <a:solidFill>
                <a:srgbClr val="C00000"/>
              </a:solidFill>
              <a:latin typeface="Georgia" panose="02040502050405020303" pitchFamily="18" charset="0"/>
            </a:rPr>
            <a:t>Родительское собрание «Воспитание культурно-гигиенических навыков и навыков самообслуживания   у детей раннего возраста. </a:t>
          </a:r>
        </a:p>
        <a:p>
          <a:pPr algn="ctr" rtl="0"/>
          <a:endParaRPr lang="ru-RU" sz="1900" dirty="0">
            <a:solidFill>
              <a:srgbClr val="002060"/>
            </a:solidFill>
            <a:latin typeface="Georgia" panose="02040502050405020303" pitchFamily="18" charset="0"/>
          </a:endParaRPr>
        </a:p>
        <a:p>
          <a:pPr algn="ctr" rtl="0"/>
          <a:r>
            <a:rPr lang="ru-RU" sz="1900" dirty="0">
              <a:solidFill>
                <a:srgbClr val="002060"/>
              </a:solidFill>
              <a:latin typeface="Georgia" panose="02040502050405020303" pitchFamily="18" charset="0"/>
            </a:rPr>
            <a:t>Первая младшая группа «Пчёлка»</a:t>
          </a:r>
          <a:br>
            <a:rPr lang="ru-RU" sz="1900" dirty="0">
              <a:solidFill>
                <a:srgbClr val="002060"/>
              </a:solidFill>
              <a:latin typeface="Georgia" panose="02040502050405020303" pitchFamily="18" charset="0"/>
            </a:rPr>
          </a:br>
          <a:br>
            <a:rPr lang="ru-RU" sz="1900" dirty="0"/>
          </a:br>
          <a:r>
            <a:rPr lang="ru-RU" sz="1900" dirty="0"/>
            <a:t>                                       </a:t>
          </a:r>
        </a:p>
        <a:p>
          <a:pPr algn="ctr" rtl="0"/>
          <a:r>
            <a:rPr lang="ru-RU" sz="1900" b="1" dirty="0"/>
            <a:t> </a:t>
          </a:r>
          <a:br>
            <a:rPr lang="ru-RU" sz="1900" dirty="0"/>
          </a:br>
          <a:endParaRPr lang="ru-RU" sz="1900" dirty="0"/>
        </a:p>
      </dgm:t>
    </dgm:pt>
    <dgm:pt modelId="{FFE61E5A-2EA9-4602-9A34-93BC7B1B2199}" type="sibTrans" cxnId="{B2169D3F-C8F4-4797-B7D0-958F7C37698F}">
      <dgm:prSet/>
      <dgm:spPr/>
      <dgm:t>
        <a:bodyPr/>
        <a:lstStyle/>
        <a:p>
          <a:endParaRPr lang="ru-RU"/>
        </a:p>
      </dgm:t>
    </dgm:pt>
    <dgm:pt modelId="{8FF5747D-6C8B-4D0F-8D25-44E734B870A3}" type="parTrans" cxnId="{B2169D3F-C8F4-4797-B7D0-958F7C37698F}">
      <dgm:prSet/>
      <dgm:spPr/>
      <dgm:t>
        <a:bodyPr/>
        <a:lstStyle/>
        <a:p>
          <a:endParaRPr lang="ru-RU"/>
        </a:p>
      </dgm:t>
    </dgm:pt>
    <dgm:pt modelId="{AD580B4A-132D-44AF-9254-AB28402EB400}" type="pres">
      <dgm:prSet presAssocID="{5B05C915-36E5-4365-97C2-E762FA843D8A}" presName="linear" presStyleCnt="0">
        <dgm:presLayoutVars>
          <dgm:animLvl val="lvl"/>
          <dgm:resizeHandles val="exact"/>
        </dgm:presLayoutVars>
      </dgm:prSet>
      <dgm:spPr/>
    </dgm:pt>
    <dgm:pt modelId="{AFE9ADE1-688F-4DA4-8B92-21D4E6C2AF1C}" type="pres">
      <dgm:prSet presAssocID="{3316F174-7976-49FB-9523-E441BFC4E9DD}" presName="parentText" presStyleLbl="node1" presStyleIdx="0" presStyleCnt="1" custScaleX="88496" custScaleY="207077" custLinFactNeighborX="5214" custLinFactNeighborY="-7109">
        <dgm:presLayoutVars>
          <dgm:chMax val="0"/>
          <dgm:bulletEnabled val="1"/>
        </dgm:presLayoutVars>
      </dgm:prSet>
      <dgm:spPr/>
    </dgm:pt>
  </dgm:ptLst>
  <dgm:cxnLst>
    <dgm:cxn modelId="{D5165F1E-E95A-4852-8CAC-C936696F37F2}" type="presOf" srcId="{3316F174-7976-49FB-9523-E441BFC4E9DD}" destId="{AFE9ADE1-688F-4DA4-8B92-21D4E6C2AF1C}" srcOrd="0" destOrd="0" presId="urn:microsoft.com/office/officeart/2005/8/layout/vList2"/>
    <dgm:cxn modelId="{B2169D3F-C8F4-4797-B7D0-958F7C37698F}" srcId="{5B05C915-36E5-4365-97C2-E762FA843D8A}" destId="{3316F174-7976-49FB-9523-E441BFC4E9DD}" srcOrd="0" destOrd="0" parTransId="{8FF5747D-6C8B-4D0F-8D25-44E734B870A3}" sibTransId="{FFE61E5A-2EA9-4602-9A34-93BC7B1B2199}"/>
    <dgm:cxn modelId="{CD5C491F-DBD5-488F-A089-156E64E2CE8C}" type="presOf" srcId="{5B05C915-36E5-4365-97C2-E762FA843D8A}" destId="{AD580B4A-132D-44AF-9254-AB28402EB400}" srcOrd="0" destOrd="0" presId="urn:microsoft.com/office/officeart/2005/8/layout/vList2"/>
    <dgm:cxn modelId="{46AB5100-AEEB-40B5-9C4E-28037E8C479D}" type="presParOf" srcId="{AD580B4A-132D-44AF-9254-AB28402EB400}" destId="{AFE9ADE1-688F-4DA4-8B92-21D4E6C2AF1C}"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E9ADE1-688F-4DA4-8B92-21D4E6C2AF1C}">
      <dsp:nvSpPr>
        <dsp:cNvPr id="0" name=""/>
        <dsp:cNvSpPr/>
      </dsp:nvSpPr>
      <dsp:spPr>
        <a:xfrm>
          <a:off x="767962" y="0"/>
          <a:ext cx="3891142" cy="2517248"/>
        </a:xfrm>
        <a:prstGeom prst="round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rtl="0">
            <a:lnSpc>
              <a:spcPct val="90000"/>
            </a:lnSpc>
            <a:spcBef>
              <a:spcPct val="0"/>
            </a:spcBef>
            <a:spcAft>
              <a:spcPct val="35000"/>
            </a:spcAft>
            <a:buNone/>
          </a:pPr>
          <a:endParaRPr lang="ru-RU" sz="1900" kern="1200" dirty="0">
            <a:solidFill>
              <a:srgbClr val="C00000"/>
            </a:solidFill>
            <a:latin typeface="Georgia" panose="02040502050405020303" pitchFamily="18" charset="0"/>
          </a:endParaRPr>
        </a:p>
        <a:p>
          <a:pPr marL="0" lvl="0" indent="0" algn="ctr" defTabSz="844550" rtl="0">
            <a:lnSpc>
              <a:spcPct val="90000"/>
            </a:lnSpc>
            <a:spcBef>
              <a:spcPct val="0"/>
            </a:spcBef>
            <a:spcAft>
              <a:spcPct val="35000"/>
            </a:spcAft>
            <a:buNone/>
          </a:pPr>
          <a:endParaRPr lang="ru-RU" sz="1900" kern="1200" dirty="0">
            <a:solidFill>
              <a:srgbClr val="C00000"/>
            </a:solidFill>
            <a:latin typeface="Georgia" panose="02040502050405020303" pitchFamily="18" charset="0"/>
          </a:endParaRPr>
        </a:p>
        <a:p>
          <a:pPr marL="0" lvl="0" indent="0" algn="ctr" defTabSz="844550" rtl="0">
            <a:lnSpc>
              <a:spcPct val="90000"/>
            </a:lnSpc>
            <a:spcBef>
              <a:spcPct val="0"/>
            </a:spcBef>
            <a:spcAft>
              <a:spcPct val="35000"/>
            </a:spcAft>
            <a:buNone/>
          </a:pPr>
          <a:endParaRPr lang="ru-RU" sz="1900" kern="1200" dirty="0">
            <a:solidFill>
              <a:srgbClr val="C00000"/>
            </a:solidFill>
            <a:latin typeface="Georgia" panose="02040502050405020303" pitchFamily="18" charset="0"/>
          </a:endParaRPr>
        </a:p>
        <a:p>
          <a:pPr marL="0" lvl="0" indent="0" algn="ctr" defTabSz="844550" rtl="0">
            <a:lnSpc>
              <a:spcPct val="90000"/>
            </a:lnSpc>
            <a:spcBef>
              <a:spcPct val="0"/>
            </a:spcBef>
            <a:spcAft>
              <a:spcPct val="35000"/>
            </a:spcAft>
            <a:buNone/>
          </a:pPr>
          <a:endParaRPr lang="ru-RU" sz="1900" kern="1200" dirty="0">
            <a:solidFill>
              <a:srgbClr val="C00000"/>
            </a:solidFill>
            <a:latin typeface="Georgia" panose="02040502050405020303" pitchFamily="18" charset="0"/>
          </a:endParaRPr>
        </a:p>
        <a:p>
          <a:pPr marL="0" lvl="0" indent="0" algn="ctr" defTabSz="844550" rtl="0">
            <a:lnSpc>
              <a:spcPct val="90000"/>
            </a:lnSpc>
            <a:spcBef>
              <a:spcPct val="0"/>
            </a:spcBef>
            <a:spcAft>
              <a:spcPct val="35000"/>
            </a:spcAft>
            <a:buNone/>
          </a:pPr>
          <a:endParaRPr lang="ru-RU" sz="1900" kern="1200" dirty="0">
            <a:solidFill>
              <a:srgbClr val="C00000"/>
            </a:solidFill>
            <a:latin typeface="Georgia" panose="02040502050405020303" pitchFamily="18" charset="0"/>
          </a:endParaRPr>
        </a:p>
        <a:p>
          <a:pPr marL="0" lvl="0" indent="0" algn="ctr" defTabSz="844550" rtl="0">
            <a:lnSpc>
              <a:spcPct val="90000"/>
            </a:lnSpc>
            <a:spcBef>
              <a:spcPct val="0"/>
            </a:spcBef>
            <a:spcAft>
              <a:spcPct val="35000"/>
            </a:spcAft>
            <a:buNone/>
          </a:pPr>
          <a:endParaRPr lang="ru-RU" sz="2000" kern="1200" dirty="0">
            <a:solidFill>
              <a:srgbClr val="C00000"/>
            </a:solidFill>
            <a:latin typeface="Georgia" panose="02040502050405020303" pitchFamily="18" charset="0"/>
          </a:endParaRPr>
        </a:p>
        <a:p>
          <a:pPr marL="0" lvl="0" indent="0" algn="ctr" defTabSz="844550" rtl="0">
            <a:lnSpc>
              <a:spcPct val="90000"/>
            </a:lnSpc>
            <a:spcBef>
              <a:spcPct val="0"/>
            </a:spcBef>
            <a:spcAft>
              <a:spcPct val="35000"/>
            </a:spcAft>
            <a:buNone/>
          </a:pPr>
          <a:r>
            <a:rPr lang="ru-RU" sz="2000" kern="1200" dirty="0">
              <a:solidFill>
                <a:srgbClr val="C00000"/>
              </a:solidFill>
              <a:latin typeface="Georgia" panose="02040502050405020303" pitchFamily="18" charset="0"/>
            </a:rPr>
            <a:t>Родительское собрание «Воспитание культурно-гигиенических навыков и навыков самообслуживания   у детей раннего возраста. </a:t>
          </a:r>
        </a:p>
        <a:p>
          <a:pPr marL="0" lvl="0" indent="0" algn="ctr" defTabSz="844550" rtl="0">
            <a:lnSpc>
              <a:spcPct val="90000"/>
            </a:lnSpc>
            <a:spcBef>
              <a:spcPct val="0"/>
            </a:spcBef>
            <a:spcAft>
              <a:spcPct val="35000"/>
            </a:spcAft>
            <a:buNone/>
          </a:pPr>
          <a:endParaRPr lang="ru-RU" sz="1900" kern="1200" dirty="0">
            <a:solidFill>
              <a:srgbClr val="002060"/>
            </a:solidFill>
            <a:latin typeface="Georgia" panose="02040502050405020303" pitchFamily="18" charset="0"/>
          </a:endParaRPr>
        </a:p>
        <a:p>
          <a:pPr marL="0" lvl="0" indent="0" algn="ctr" defTabSz="844550" rtl="0">
            <a:lnSpc>
              <a:spcPct val="90000"/>
            </a:lnSpc>
            <a:spcBef>
              <a:spcPct val="0"/>
            </a:spcBef>
            <a:spcAft>
              <a:spcPct val="35000"/>
            </a:spcAft>
            <a:buNone/>
          </a:pPr>
          <a:r>
            <a:rPr lang="ru-RU" sz="1900" kern="1200" dirty="0">
              <a:solidFill>
                <a:srgbClr val="002060"/>
              </a:solidFill>
              <a:latin typeface="Georgia" panose="02040502050405020303" pitchFamily="18" charset="0"/>
            </a:rPr>
            <a:t>Первая младшая группа «Пчёлка»</a:t>
          </a:r>
          <a:br>
            <a:rPr lang="ru-RU" sz="1900" kern="1200" dirty="0">
              <a:solidFill>
                <a:srgbClr val="002060"/>
              </a:solidFill>
              <a:latin typeface="Georgia" panose="02040502050405020303" pitchFamily="18" charset="0"/>
            </a:rPr>
          </a:br>
          <a:br>
            <a:rPr lang="ru-RU" sz="1900" kern="1200" dirty="0"/>
          </a:br>
          <a:r>
            <a:rPr lang="ru-RU" sz="1900" kern="1200" dirty="0"/>
            <a:t>                                       </a:t>
          </a:r>
        </a:p>
        <a:p>
          <a:pPr marL="0" lvl="0" indent="0" algn="ctr" defTabSz="844550" rtl="0">
            <a:lnSpc>
              <a:spcPct val="90000"/>
            </a:lnSpc>
            <a:spcBef>
              <a:spcPct val="0"/>
            </a:spcBef>
            <a:spcAft>
              <a:spcPct val="35000"/>
            </a:spcAft>
            <a:buNone/>
          </a:pPr>
          <a:r>
            <a:rPr lang="ru-RU" sz="1900" b="1" kern="1200" dirty="0"/>
            <a:t> </a:t>
          </a:r>
          <a:br>
            <a:rPr lang="ru-RU" sz="1900" kern="1200" dirty="0"/>
          </a:br>
          <a:endParaRPr lang="ru-RU" sz="1900" kern="1200" dirty="0"/>
        </a:p>
      </dsp:txBody>
      <dsp:txXfrm>
        <a:off x="890844" y="122882"/>
        <a:ext cx="3645378" cy="227148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4650" cy="48895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ru-RU"/>
          </a:p>
        </p:txBody>
      </p:sp>
      <p:sp>
        <p:nvSpPr>
          <p:cNvPr id="3" name="Дата 2"/>
          <p:cNvSpPr>
            <a:spLocks noGrp="1"/>
          </p:cNvSpPr>
          <p:nvPr>
            <p:ph type="dt" idx="1"/>
          </p:nvPr>
        </p:nvSpPr>
        <p:spPr>
          <a:xfrm>
            <a:off x="3808413" y="0"/>
            <a:ext cx="2914650" cy="488950"/>
          </a:xfrm>
          <a:prstGeom prst="rect">
            <a:avLst/>
          </a:prstGeom>
        </p:spPr>
        <p:txBody>
          <a:bodyPr vert="horz" lIns="91440" tIns="45720" rIns="91440" bIns="45720" rtlCol="0"/>
          <a:lstStyle>
            <a:lvl1pPr algn="r" eaLnBrk="1" hangingPunct="1">
              <a:defRPr sz="1200">
                <a:latin typeface="Arial" charset="0"/>
              </a:defRPr>
            </a:lvl1pPr>
          </a:lstStyle>
          <a:p>
            <a:pPr>
              <a:defRPr/>
            </a:pPr>
            <a:fld id="{2EA576D1-2F4D-4172-BE89-BC02E433DE97}" type="datetimeFigureOut">
              <a:rPr lang="ru-RU"/>
              <a:pPr>
                <a:defRPr/>
              </a:pPr>
              <a:t>31.05.2017</a:t>
            </a:fld>
            <a:endParaRPr lang="ru-RU"/>
          </a:p>
        </p:txBody>
      </p:sp>
      <p:sp>
        <p:nvSpPr>
          <p:cNvPr id="4" name="Образ слайда 3"/>
          <p:cNvSpPr>
            <a:spLocks noGrp="1" noRot="1" noChangeAspect="1"/>
          </p:cNvSpPr>
          <p:nvPr>
            <p:ph type="sldImg" idx="2"/>
          </p:nvPr>
        </p:nvSpPr>
        <p:spPr>
          <a:xfrm>
            <a:off x="919163" y="733425"/>
            <a:ext cx="4886325" cy="3665538"/>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73100" y="4643438"/>
            <a:ext cx="5378450" cy="4397375"/>
          </a:xfrm>
          <a:prstGeom prst="rect">
            <a:avLst/>
          </a:prstGeom>
        </p:spPr>
        <p:txBody>
          <a:bodyPr vert="horz" lIns="91440" tIns="45720" rIns="91440" bIns="45720" rtlCol="0">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9283700"/>
            <a:ext cx="2914650" cy="48895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ru-RU"/>
          </a:p>
        </p:txBody>
      </p:sp>
      <p:sp>
        <p:nvSpPr>
          <p:cNvPr id="7" name="Номер слайда 6"/>
          <p:cNvSpPr>
            <a:spLocks noGrp="1"/>
          </p:cNvSpPr>
          <p:nvPr>
            <p:ph type="sldNum" sz="quarter" idx="5"/>
          </p:nvPr>
        </p:nvSpPr>
        <p:spPr>
          <a:xfrm>
            <a:off x="3808413" y="9283700"/>
            <a:ext cx="2914650" cy="48895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CD56C5F-13FB-4653-9891-AC74D60D9CF9}"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a:p>
        </p:txBody>
      </p:sp>
      <p:sp>
        <p:nvSpPr>
          <p:cNvPr id="410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283B930-8C4A-4B40-8895-B125E9464F00}" type="slidenum">
              <a:rPr lang="ru-RU" altLang="ru-RU"/>
              <a:pPr/>
              <a:t>1</a:t>
            </a:fld>
            <a:endParaRPr lang="ru-RU" alt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a:p>
        </p:txBody>
      </p:sp>
      <p:sp>
        <p:nvSpPr>
          <p:cNvPr id="2253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30EEE79-5489-45DC-B7C2-308C205C983B}" type="slidenum">
              <a:rPr lang="ru-RU" altLang="ru-RU"/>
              <a:pPr/>
              <a:t>18</a:t>
            </a:fld>
            <a:endParaRPr lang="ru-RU" alt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a:p>
        </p:txBody>
      </p:sp>
      <p:sp>
        <p:nvSpPr>
          <p:cNvPr id="2560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1BA9D67-4037-4217-92B7-3406D95CEB61}" type="slidenum">
              <a:rPr lang="ru-RU" altLang="ru-RU"/>
              <a:pPr/>
              <a:t>20</a:t>
            </a:fld>
            <a:endParaRPr lang="ru-RU" alt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a:p>
        </p:txBody>
      </p:sp>
      <p:sp>
        <p:nvSpPr>
          <p:cNvPr id="4198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CB355C9-63A1-4C51-A2C0-C45E3034659E}" type="slidenum">
              <a:rPr lang="ru-RU" altLang="ru-RU"/>
              <a:pPr/>
              <a:t>35</a:t>
            </a:fld>
            <a:endParaRPr lang="ru-RU" alt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ru-RU" altLang="ru-RU"/>
              <a:t>.»</a:t>
            </a:r>
          </a:p>
        </p:txBody>
      </p:sp>
      <p:sp>
        <p:nvSpPr>
          <p:cNvPr id="4710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C838F4B-2F99-4693-8AA4-7614B8266FF1}" type="slidenum">
              <a:rPr lang="ru-RU" altLang="ru-RU"/>
              <a:pPr/>
              <a:t>39</a:t>
            </a:fld>
            <a:endParaRPr lang="ru-RU" alt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04CC2853-F744-4051-AC5C-51C5599682BB}" type="datetimeFigureOut">
              <a:rPr lang="ru-RU"/>
              <a:pPr>
                <a:defRPr/>
              </a:pPr>
              <a:t>31.05.2017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BB93019-911A-4C0B-A0B1-2CF89C56C8C7}" type="slidenum">
              <a:rPr lang="ru-RU" altLang="ru-RU"/>
              <a:pPr>
                <a:defRPr/>
              </a:pPr>
              <a:t>‹#›</a:t>
            </a:fld>
            <a:endParaRPr lang="ru-RU" altLang="ru-RU"/>
          </a:p>
        </p:txBody>
      </p:sp>
    </p:spTree>
    <p:extLst>
      <p:ext uri="{BB962C8B-B14F-4D97-AF65-F5344CB8AC3E}">
        <p14:creationId xmlns:p14="http://schemas.microsoft.com/office/powerpoint/2010/main" val="910002425"/>
      </p:ext>
    </p:extLst>
  </p:cSld>
  <p:clrMapOvr>
    <a:masterClrMapping/>
  </p:clrMapOvr>
  <p:transition spd="slow" advTm="7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2A529181-BC06-40D6-8E16-4F884CF007F7}" type="datetimeFigureOut">
              <a:rPr lang="ru-RU"/>
              <a:pPr>
                <a:defRPr/>
              </a:pPr>
              <a:t>31.05.2017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7A8F97D-9125-4B94-8713-5EAAA4F2EE8C}" type="slidenum">
              <a:rPr lang="ru-RU" altLang="ru-RU"/>
              <a:pPr>
                <a:defRPr/>
              </a:pPr>
              <a:t>‹#›</a:t>
            </a:fld>
            <a:endParaRPr lang="ru-RU" altLang="ru-RU"/>
          </a:p>
        </p:txBody>
      </p:sp>
    </p:spTree>
    <p:extLst>
      <p:ext uri="{BB962C8B-B14F-4D97-AF65-F5344CB8AC3E}">
        <p14:creationId xmlns:p14="http://schemas.microsoft.com/office/powerpoint/2010/main" val="3280367178"/>
      </p:ext>
    </p:extLst>
  </p:cSld>
  <p:clrMapOvr>
    <a:masterClrMapping/>
  </p:clrMapOvr>
  <p:transition spd="slow" advTm="7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76A9C0A2-B2EE-41A1-BF4F-F806E61E514D}" type="datetimeFigureOut">
              <a:rPr lang="ru-RU"/>
              <a:pPr>
                <a:defRPr/>
              </a:pPr>
              <a:t>31.05.2017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DFD7AB8-6E8C-4E13-BD07-721B43937845}" type="slidenum">
              <a:rPr lang="ru-RU" altLang="ru-RU"/>
              <a:pPr>
                <a:defRPr/>
              </a:pPr>
              <a:t>‹#›</a:t>
            </a:fld>
            <a:endParaRPr lang="ru-RU" altLang="ru-RU"/>
          </a:p>
        </p:txBody>
      </p:sp>
    </p:spTree>
    <p:extLst>
      <p:ext uri="{BB962C8B-B14F-4D97-AF65-F5344CB8AC3E}">
        <p14:creationId xmlns:p14="http://schemas.microsoft.com/office/powerpoint/2010/main" val="1890989402"/>
      </p:ext>
    </p:extLst>
  </p:cSld>
  <p:clrMapOvr>
    <a:masterClrMapping/>
  </p:clrMapOvr>
  <p:transition spd="slow" advTm="7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C1842F1C-C323-43CE-8C53-CD4EF8B7D09B}" type="datetimeFigureOut">
              <a:rPr lang="ru-RU"/>
              <a:pPr>
                <a:defRPr/>
              </a:pPr>
              <a:t>31.05.2017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839690E-8DBD-475A-89D9-6A8993290CDF}" type="slidenum">
              <a:rPr lang="ru-RU" altLang="ru-RU"/>
              <a:pPr>
                <a:defRPr/>
              </a:pPr>
              <a:t>‹#›</a:t>
            </a:fld>
            <a:endParaRPr lang="ru-RU" altLang="ru-RU"/>
          </a:p>
        </p:txBody>
      </p:sp>
    </p:spTree>
    <p:extLst>
      <p:ext uri="{BB962C8B-B14F-4D97-AF65-F5344CB8AC3E}">
        <p14:creationId xmlns:p14="http://schemas.microsoft.com/office/powerpoint/2010/main" val="4229355199"/>
      </p:ext>
    </p:extLst>
  </p:cSld>
  <p:clrMapOvr>
    <a:masterClrMapping/>
  </p:clrMapOvr>
  <p:transition spd="slow" advTm="7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49FD6054-57A2-4BD6-9F31-A02DAA115565}" type="datetimeFigureOut">
              <a:rPr lang="ru-RU"/>
              <a:pPr>
                <a:defRPr/>
              </a:pPr>
              <a:t>31.05.2017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BE48056-7CDB-4FEE-9B25-5FB1CB6C8A35}" type="slidenum">
              <a:rPr lang="ru-RU" altLang="ru-RU"/>
              <a:pPr>
                <a:defRPr/>
              </a:pPr>
              <a:t>‹#›</a:t>
            </a:fld>
            <a:endParaRPr lang="ru-RU" altLang="ru-RU"/>
          </a:p>
        </p:txBody>
      </p:sp>
    </p:spTree>
    <p:extLst>
      <p:ext uri="{BB962C8B-B14F-4D97-AF65-F5344CB8AC3E}">
        <p14:creationId xmlns:p14="http://schemas.microsoft.com/office/powerpoint/2010/main" val="2715048037"/>
      </p:ext>
    </p:extLst>
  </p:cSld>
  <p:clrMapOvr>
    <a:masterClrMapping/>
  </p:clrMapOvr>
  <p:transition spd="slow" advTm="7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958DDE4C-796F-4F28-8816-B489EAC8CEBB}" type="datetimeFigureOut">
              <a:rPr lang="ru-RU"/>
              <a:pPr>
                <a:defRPr/>
              </a:pPr>
              <a:t>31.05.2017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F6F0767-B8D8-426C-BA4E-AA4F80AB2A05}" type="slidenum">
              <a:rPr lang="ru-RU" altLang="ru-RU"/>
              <a:pPr>
                <a:defRPr/>
              </a:pPr>
              <a:t>‹#›</a:t>
            </a:fld>
            <a:endParaRPr lang="ru-RU" altLang="ru-RU"/>
          </a:p>
        </p:txBody>
      </p:sp>
    </p:spTree>
    <p:extLst>
      <p:ext uri="{BB962C8B-B14F-4D97-AF65-F5344CB8AC3E}">
        <p14:creationId xmlns:p14="http://schemas.microsoft.com/office/powerpoint/2010/main" val="1013931221"/>
      </p:ext>
    </p:extLst>
  </p:cSld>
  <p:clrMapOvr>
    <a:masterClrMapping/>
  </p:clrMapOvr>
  <p:transition spd="slow" advTm="7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402CF8EE-E0D0-4FC9-842E-CC207DDC3316}" type="datetimeFigureOut">
              <a:rPr lang="ru-RU"/>
              <a:pPr>
                <a:defRPr/>
              </a:pPr>
              <a:t>31.05.2017</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6B51A56-A9F3-4E21-97E8-C64788627121}" type="slidenum">
              <a:rPr lang="ru-RU" altLang="ru-RU"/>
              <a:pPr>
                <a:defRPr/>
              </a:pPr>
              <a:t>‹#›</a:t>
            </a:fld>
            <a:endParaRPr lang="ru-RU" altLang="ru-RU"/>
          </a:p>
        </p:txBody>
      </p:sp>
    </p:spTree>
    <p:extLst>
      <p:ext uri="{BB962C8B-B14F-4D97-AF65-F5344CB8AC3E}">
        <p14:creationId xmlns:p14="http://schemas.microsoft.com/office/powerpoint/2010/main" val="1910337554"/>
      </p:ext>
    </p:extLst>
  </p:cSld>
  <p:clrMapOvr>
    <a:masterClrMapping/>
  </p:clrMapOvr>
  <p:transition spd="slow" advTm="7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581DD9A8-47C7-4B4F-B599-BB5DE169D135}" type="datetimeFigureOut">
              <a:rPr lang="ru-RU"/>
              <a:pPr>
                <a:defRPr/>
              </a:pPr>
              <a:t>31.05.2017</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E3B2918A-DFB3-4A53-9E38-3D8ED7DF2AA1}" type="slidenum">
              <a:rPr lang="ru-RU" altLang="ru-RU"/>
              <a:pPr>
                <a:defRPr/>
              </a:pPr>
              <a:t>‹#›</a:t>
            </a:fld>
            <a:endParaRPr lang="ru-RU" altLang="ru-RU"/>
          </a:p>
        </p:txBody>
      </p:sp>
    </p:spTree>
    <p:extLst>
      <p:ext uri="{BB962C8B-B14F-4D97-AF65-F5344CB8AC3E}">
        <p14:creationId xmlns:p14="http://schemas.microsoft.com/office/powerpoint/2010/main" val="100451768"/>
      </p:ext>
    </p:extLst>
  </p:cSld>
  <p:clrMapOvr>
    <a:masterClrMapping/>
  </p:clrMapOvr>
  <p:transition spd="slow" advTm="7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27FA154-C0F7-4BEA-9184-5C7BF46AB8AC}" type="datetimeFigureOut">
              <a:rPr lang="ru-RU"/>
              <a:pPr>
                <a:defRPr/>
              </a:pPr>
              <a:t>31.05.2017</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CF6A19C2-BA96-46B2-8979-B94F0F6CAF3A}" type="slidenum">
              <a:rPr lang="ru-RU" altLang="ru-RU"/>
              <a:pPr>
                <a:defRPr/>
              </a:pPr>
              <a:t>‹#›</a:t>
            </a:fld>
            <a:endParaRPr lang="ru-RU" altLang="ru-RU"/>
          </a:p>
        </p:txBody>
      </p:sp>
    </p:spTree>
    <p:extLst>
      <p:ext uri="{BB962C8B-B14F-4D97-AF65-F5344CB8AC3E}">
        <p14:creationId xmlns:p14="http://schemas.microsoft.com/office/powerpoint/2010/main" val="3292648115"/>
      </p:ext>
    </p:extLst>
  </p:cSld>
  <p:clrMapOvr>
    <a:masterClrMapping/>
  </p:clrMapOvr>
  <p:transition spd="slow" advTm="7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9D2F69A4-207D-400B-8408-E363D50C3B55}" type="datetimeFigureOut">
              <a:rPr lang="ru-RU"/>
              <a:pPr>
                <a:defRPr/>
              </a:pPr>
              <a:t>31.05.2017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01C13E2-3CCC-4404-9E84-234960FCD93C}" type="slidenum">
              <a:rPr lang="ru-RU" altLang="ru-RU"/>
              <a:pPr>
                <a:defRPr/>
              </a:pPr>
              <a:t>‹#›</a:t>
            </a:fld>
            <a:endParaRPr lang="ru-RU" altLang="ru-RU"/>
          </a:p>
        </p:txBody>
      </p:sp>
    </p:spTree>
    <p:extLst>
      <p:ext uri="{BB962C8B-B14F-4D97-AF65-F5344CB8AC3E}">
        <p14:creationId xmlns:p14="http://schemas.microsoft.com/office/powerpoint/2010/main" val="3662465740"/>
      </p:ext>
    </p:extLst>
  </p:cSld>
  <p:clrMapOvr>
    <a:masterClrMapping/>
  </p:clrMapOvr>
  <p:transition spd="slow" advTm="7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53A6BB82-7B0E-4AEC-ADCB-2A4D682F3264}" type="datetimeFigureOut">
              <a:rPr lang="ru-RU"/>
              <a:pPr>
                <a:defRPr/>
              </a:pPr>
              <a:t>31.05.2017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28E1D39-5AB6-48A2-A3DD-160BE8D7C460}" type="slidenum">
              <a:rPr lang="ru-RU" altLang="ru-RU"/>
              <a:pPr>
                <a:defRPr/>
              </a:pPr>
              <a:t>‹#›</a:t>
            </a:fld>
            <a:endParaRPr lang="ru-RU" altLang="ru-RU"/>
          </a:p>
        </p:txBody>
      </p:sp>
    </p:spTree>
    <p:extLst>
      <p:ext uri="{BB962C8B-B14F-4D97-AF65-F5344CB8AC3E}">
        <p14:creationId xmlns:p14="http://schemas.microsoft.com/office/powerpoint/2010/main" val="854144495"/>
      </p:ext>
    </p:extLst>
  </p:cSld>
  <p:clrMapOvr>
    <a:masterClrMapping/>
  </p:clrMapOvr>
  <p:transition spd="slow" advTm="7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390099D5-C2C1-497D-9F98-2C06980BF9BF}" type="datetimeFigureOut">
              <a:rPr lang="ru-RU"/>
              <a:pPr>
                <a:defRPr/>
              </a:pPr>
              <a:t>31.05.2017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a:defRPr/>
            </a:pPr>
            <a:fld id="{B45F0E67-D34A-4EB4-8F3D-18DFE7237D4C}"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700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4" name="Схема 3"/>
          <p:cNvGraphicFramePr/>
          <p:nvPr/>
        </p:nvGraphicFramePr>
        <p:xfrm>
          <a:off x="3347864" y="3357563"/>
          <a:ext cx="4968552" cy="25197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75" name="Подзаголовок 2"/>
          <p:cNvSpPr>
            <a:spLocks noGrp="1"/>
          </p:cNvSpPr>
          <p:nvPr>
            <p:ph type="subTitle" idx="1"/>
          </p:nvPr>
        </p:nvSpPr>
        <p:spPr>
          <a:xfrm>
            <a:off x="2735263" y="333375"/>
            <a:ext cx="6408737" cy="1785938"/>
          </a:xfrm>
        </p:spPr>
        <p:txBody>
          <a:bodyPr/>
          <a:lstStyle/>
          <a:p>
            <a:pPr eaLnBrk="1" hangingPunct="1"/>
            <a:r>
              <a:rPr lang="ru-RU" altLang="ru-RU" sz="1800">
                <a:solidFill>
                  <a:srgbClr val="7030A0"/>
                </a:solidFill>
                <a:latin typeface="Times New Roman" panose="02020603050405020304" pitchFamily="18" charset="0"/>
                <a:cs typeface="Times New Roman" panose="02020603050405020304" pitchFamily="18" charset="0"/>
              </a:rPr>
              <a:t>Муниципальное бюджетное дошкольное образовательное учреждение </a:t>
            </a:r>
          </a:p>
          <a:p>
            <a:pPr eaLnBrk="1" hangingPunct="1"/>
            <a:r>
              <a:rPr lang="ru-RU" altLang="ru-RU" sz="1800">
                <a:solidFill>
                  <a:srgbClr val="7030A0"/>
                </a:solidFill>
                <a:latin typeface="Times New Roman" panose="02020603050405020304" pitchFamily="18" charset="0"/>
                <a:cs typeface="Times New Roman" panose="02020603050405020304" pitchFamily="18" charset="0"/>
              </a:rPr>
              <a:t>«Детский сад № 7 «Солнышко»</a:t>
            </a:r>
          </a:p>
          <a:p>
            <a:pPr algn="r" eaLnBrk="1" hangingPunct="1"/>
            <a:endParaRPr lang="ru-RU" altLang="ru-RU">
              <a:solidFill>
                <a:srgbClr val="898989"/>
              </a:solidFill>
            </a:endParaRPr>
          </a:p>
        </p:txBody>
      </p:sp>
      <p:pic>
        <p:nvPicPr>
          <p:cNvPr id="3076" name="Picture 4" descr="http://www.uborka-kvartir.com.ua/images/logo/ibnc83cd.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47813" y="3357563"/>
            <a:ext cx="2209800"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Объект 1"/>
          <p:cNvSpPr>
            <a:spLocks noGrp="1"/>
          </p:cNvSpPr>
          <p:nvPr>
            <p:ph idx="1"/>
          </p:nvPr>
        </p:nvSpPr>
        <p:spPr>
          <a:xfrm>
            <a:off x="539750" y="1773238"/>
            <a:ext cx="8135938" cy="4916487"/>
          </a:xfrm>
        </p:spPr>
        <p:style>
          <a:lnRef idx="1">
            <a:schemeClr val="accent3"/>
          </a:lnRef>
          <a:fillRef idx="2">
            <a:schemeClr val="accent3"/>
          </a:fillRef>
          <a:effectRef idx="1">
            <a:schemeClr val="accent3"/>
          </a:effectRef>
          <a:fontRef idx="minor">
            <a:schemeClr val="dk1"/>
          </a:fontRef>
        </p:style>
        <p:txBody>
          <a:bodyPr/>
          <a:lstStyle/>
          <a:p>
            <a:pPr marL="0" indent="0" algn="ctr" eaLnBrk="1" hangingPunct="1">
              <a:buFont typeface="Arial" panose="020B0604020202020204" pitchFamily="34" charset="0"/>
              <a:buNone/>
              <a:defRPr/>
            </a:pPr>
            <a:endParaRPr lang="ru-RU" dirty="0">
              <a:latin typeface="Times New Roman" panose="02020603050405020304" pitchFamily="18" charset="0"/>
              <a:cs typeface="Times New Roman" panose="02020603050405020304" pitchFamily="18" charset="0"/>
            </a:endParaRPr>
          </a:p>
          <a:p>
            <a:pPr marL="0" indent="0" algn="ctr" eaLnBrk="1" hangingPunct="1">
              <a:buFont typeface="Arial" panose="020B0604020202020204" pitchFamily="34" charset="0"/>
              <a:buNone/>
              <a:defRPr/>
            </a:pPr>
            <a:r>
              <a:rPr lang="ru-RU" dirty="0">
                <a:latin typeface="Times New Roman" panose="02020603050405020304" pitchFamily="18" charset="0"/>
                <a:cs typeface="Times New Roman" panose="02020603050405020304" pitchFamily="18" charset="0"/>
              </a:rPr>
              <a:t>Режим дня - это четкий распорядок жизни в течение суток. Включаясь в режим дня, выполняя бытовые процессы, ребенок осваивает серию культурно–гигиенических навыков. </a:t>
            </a:r>
            <a:endParaRPr lang="ru-RU" sz="1600" dirty="0">
              <a:latin typeface="Times New Roman" panose="02020603050405020304" pitchFamily="18" charset="0"/>
              <a:cs typeface="Times New Roman" panose="02020603050405020304" pitchFamily="18" charset="0"/>
            </a:endParaRPr>
          </a:p>
        </p:txBody>
      </p:sp>
      <p:pic>
        <p:nvPicPr>
          <p:cNvPr id="13315" name="Рисунок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59563" y="4437063"/>
            <a:ext cx="1701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Объект 1"/>
          <p:cNvSpPr>
            <a:spLocks noGrp="1"/>
          </p:cNvSpPr>
          <p:nvPr>
            <p:ph idx="1"/>
          </p:nvPr>
        </p:nvSpPr>
        <p:spPr>
          <a:xfrm>
            <a:off x="468313" y="1773238"/>
            <a:ext cx="8135937" cy="4916487"/>
          </a:xfrm>
        </p:spPr>
        <p:style>
          <a:lnRef idx="1">
            <a:schemeClr val="accent3"/>
          </a:lnRef>
          <a:fillRef idx="2">
            <a:schemeClr val="accent3"/>
          </a:fillRef>
          <a:effectRef idx="1">
            <a:schemeClr val="accent3"/>
          </a:effectRef>
          <a:fontRef idx="minor">
            <a:schemeClr val="dk1"/>
          </a:fontRef>
        </p:style>
        <p:txBody>
          <a:bodyPr/>
          <a:lstStyle/>
          <a:p>
            <a:pPr marL="0" indent="0" algn="ctr" eaLnBrk="1" hangingPunct="1">
              <a:buFont typeface="Arial" panose="020B0604020202020204" pitchFamily="34" charset="0"/>
              <a:buNone/>
              <a:defRPr/>
            </a:pPr>
            <a:r>
              <a:rPr lang="ru-RU" dirty="0">
                <a:latin typeface="Times New Roman" panose="02020603050405020304" pitchFamily="18" charset="0"/>
                <a:cs typeface="Times New Roman" panose="02020603050405020304" pitchFamily="18" charset="0"/>
              </a:rPr>
              <a:t>Культурно-гигиенические навыки лежат в основе первого доступного ребенку вида трудовой деятельности - самообслуживание.</a:t>
            </a:r>
          </a:p>
          <a:p>
            <a:pPr marL="0" indent="0" algn="ctr" eaLnBrk="1" hangingPunct="1">
              <a:buFont typeface="Arial" panose="020B0604020202020204" pitchFamily="34" charset="0"/>
              <a:buNone/>
              <a:defRPr/>
            </a:pPr>
            <a:r>
              <a:rPr lang="ru-RU" dirty="0">
                <a:solidFill>
                  <a:prstClr val="black"/>
                </a:solidFill>
                <a:latin typeface="Times New Roman" panose="02020603050405020304" pitchFamily="18" charset="0"/>
                <a:cs typeface="Times New Roman" panose="02020603050405020304" pitchFamily="18" charset="0"/>
              </a:rPr>
              <a:t>Самообслуживание характеризуется тем, что действия ребенка направлены на самого себя. Выполняя санитарно-гигиенические процедуры, малыш осознает самого себя. У него формируется представление о собственном теле.</a:t>
            </a:r>
          </a:p>
          <a:p>
            <a:pPr marL="0" indent="0" algn="just" eaLnBrk="1" hangingPunct="1">
              <a:buFont typeface="Arial" panose="020B0604020202020204" pitchFamily="34" charset="0"/>
              <a:buNone/>
              <a:defRPr/>
            </a:pPr>
            <a:endParaRPr lang="ru-RU" sz="1600" dirty="0">
              <a:latin typeface="Times New Roman" panose="02020603050405020304" pitchFamily="18" charset="0"/>
              <a:cs typeface="Times New Roman" panose="02020603050405020304" pitchFamily="18" charset="0"/>
            </a:endParaRPr>
          </a:p>
        </p:txBody>
      </p:sp>
    </p:spTree>
  </p:cSld>
  <p:clrMapOvr>
    <a:masterClrMapping/>
  </p:clrMapOvr>
  <p:transition spd="slow" advTm="7000"/>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Объект 1"/>
          <p:cNvSpPr>
            <a:spLocks noGrp="1"/>
          </p:cNvSpPr>
          <p:nvPr>
            <p:ph idx="1"/>
          </p:nvPr>
        </p:nvSpPr>
        <p:spPr>
          <a:xfrm>
            <a:off x="468313" y="1773238"/>
            <a:ext cx="8135937" cy="4916487"/>
          </a:xfrm>
        </p:spPr>
        <p:style>
          <a:lnRef idx="1">
            <a:schemeClr val="accent3"/>
          </a:lnRef>
          <a:fillRef idx="2">
            <a:schemeClr val="accent3"/>
          </a:fillRef>
          <a:effectRef idx="1">
            <a:schemeClr val="accent3"/>
          </a:effectRef>
          <a:fontRef idx="minor">
            <a:schemeClr val="dk1"/>
          </a:fontRef>
        </p:style>
        <p:txBody>
          <a:bodyPr/>
          <a:lstStyle/>
          <a:p>
            <a:pPr marL="0" indent="0" algn="ctr" eaLnBrk="1" hangingPunct="1">
              <a:buFont typeface="Arial" panose="020B0604020202020204" pitchFamily="34" charset="0"/>
              <a:buNone/>
              <a:defRPr/>
            </a:pPr>
            <a:endParaRPr lang="ru-RU" dirty="0">
              <a:latin typeface="Times New Roman" panose="02020603050405020304" pitchFamily="18" charset="0"/>
              <a:cs typeface="Times New Roman" panose="02020603050405020304" pitchFamily="18" charset="0"/>
            </a:endParaRPr>
          </a:p>
          <a:p>
            <a:pPr marL="0" indent="0" algn="ctr" eaLnBrk="1" hangingPunct="1">
              <a:buFont typeface="Arial" panose="020B0604020202020204" pitchFamily="34" charset="0"/>
              <a:buNone/>
              <a:defRPr/>
            </a:pPr>
            <a:r>
              <a:rPr lang="ru-RU" dirty="0">
                <a:latin typeface="Times New Roman" panose="02020603050405020304" pitchFamily="18" charset="0"/>
                <a:cs typeface="Times New Roman" panose="02020603050405020304" pitchFamily="18" charset="0"/>
              </a:rPr>
              <a:t>Освоение культурно – гигиенических навыков дает возможность сравнить себя с другими детьми. Так через сравнение себя с другими складываются предпосылки для формирования самооценки, осознания своих возможностей и умений, а также предпосылки для самоконтроля.</a:t>
            </a:r>
          </a:p>
          <a:p>
            <a:pPr marL="0" indent="0" algn="just" eaLnBrk="1" hangingPunct="1">
              <a:buFont typeface="Arial" panose="020B0604020202020204" pitchFamily="34" charset="0"/>
              <a:buNone/>
              <a:defRPr/>
            </a:pPr>
            <a:endParaRPr lang="ru-RU" sz="1600" dirty="0">
              <a:latin typeface="Times New Roman" panose="02020603050405020304" pitchFamily="18" charset="0"/>
              <a:cs typeface="Times New Roman" panose="02020603050405020304" pitchFamily="18" charset="0"/>
            </a:endParaRPr>
          </a:p>
        </p:txBody>
      </p:sp>
    </p:spTree>
  </p:cSld>
  <p:clrMapOvr>
    <a:masterClrMapping/>
  </p:clrMapOvr>
  <p:transition spd="slow" advTm="7000"/>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Объект 1"/>
          <p:cNvSpPr>
            <a:spLocks noGrp="1"/>
          </p:cNvSpPr>
          <p:nvPr>
            <p:ph idx="1"/>
          </p:nvPr>
        </p:nvSpPr>
        <p:spPr>
          <a:xfrm>
            <a:off x="468313" y="1773238"/>
            <a:ext cx="8135937" cy="4916487"/>
          </a:xfrm>
        </p:spPr>
        <p:style>
          <a:lnRef idx="1">
            <a:schemeClr val="accent3"/>
          </a:lnRef>
          <a:fillRef idx="2">
            <a:schemeClr val="accent3"/>
          </a:fillRef>
          <a:effectRef idx="1">
            <a:schemeClr val="accent3"/>
          </a:effectRef>
          <a:fontRef idx="minor">
            <a:schemeClr val="dk1"/>
          </a:fontRef>
        </p:style>
        <p:txBody>
          <a:bodyPr/>
          <a:lstStyle/>
          <a:p>
            <a:pPr marL="0" indent="0" algn="ctr" eaLnBrk="1" hangingPunct="1">
              <a:buFont typeface="Arial" panose="020B0604020202020204" pitchFamily="34" charset="0"/>
              <a:buNone/>
              <a:defRPr/>
            </a:pPr>
            <a:endParaRPr lang="ru-RU" dirty="0">
              <a:latin typeface="Times New Roman" panose="02020603050405020304" pitchFamily="18" charset="0"/>
              <a:cs typeface="Times New Roman" panose="02020603050405020304" pitchFamily="18" charset="0"/>
            </a:endParaRPr>
          </a:p>
          <a:p>
            <a:pPr marL="0" indent="0" algn="ctr" eaLnBrk="1" hangingPunct="1">
              <a:buFont typeface="Arial" panose="020B0604020202020204" pitchFamily="34" charset="0"/>
              <a:buNone/>
              <a:defRPr/>
            </a:pPr>
            <a:r>
              <a:rPr lang="ru-RU" dirty="0">
                <a:latin typeface="Times New Roman" panose="02020603050405020304" pitchFamily="18" charset="0"/>
                <a:cs typeface="Times New Roman" panose="02020603050405020304" pitchFamily="18" charset="0"/>
              </a:rPr>
              <a:t>Самостоятельность – это ценное качество, необходимое человеку в жизни, воспитывать его необходимо с раннего детства. </a:t>
            </a:r>
            <a:endParaRPr lang="ru-RU" sz="1600" dirty="0">
              <a:latin typeface="Times New Roman" panose="02020603050405020304" pitchFamily="18" charset="0"/>
              <a:cs typeface="Times New Roman" panose="02020603050405020304" pitchFamily="18" charset="0"/>
            </a:endParaRPr>
          </a:p>
        </p:txBody>
      </p:sp>
      <p:pic>
        <p:nvPicPr>
          <p:cNvPr id="16387" name="Picture 5" descr="C:\Users\1\Desktop\воспитателям\Консультация Формирование КГН\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9163" y="4214813"/>
            <a:ext cx="2154237" cy="209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Объект 1"/>
          <p:cNvSpPr>
            <a:spLocks noGrp="1"/>
          </p:cNvSpPr>
          <p:nvPr>
            <p:ph idx="1"/>
          </p:nvPr>
        </p:nvSpPr>
        <p:spPr>
          <a:xfrm>
            <a:off x="468313" y="1916113"/>
            <a:ext cx="8207375" cy="4773612"/>
          </a:xfrm>
        </p:spPr>
        <p:style>
          <a:lnRef idx="1">
            <a:schemeClr val="accent3"/>
          </a:lnRef>
          <a:fillRef idx="2">
            <a:schemeClr val="accent3"/>
          </a:fillRef>
          <a:effectRef idx="1">
            <a:schemeClr val="accent3"/>
          </a:effectRef>
          <a:fontRef idx="minor">
            <a:schemeClr val="dk1"/>
          </a:fontRef>
        </p:style>
        <p:txBody>
          <a:bodyPr/>
          <a:lstStyle/>
          <a:p>
            <a:pPr marL="0" indent="0" algn="ctr" eaLnBrk="1" hangingPunct="1">
              <a:buFont typeface="Arial" panose="020B0604020202020204" pitchFamily="34" charset="0"/>
              <a:buNone/>
              <a:defRPr/>
            </a:pPr>
            <a:r>
              <a:rPr lang="ru-RU" sz="2400" dirty="0">
                <a:latin typeface="Times New Roman" panose="02020603050405020304" pitchFamily="18" charset="0"/>
                <a:cs typeface="Times New Roman" panose="02020603050405020304" pitchFamily="18" charset="0"/>
              </a:rPr>
              <a:t>Стремясь сделать все за ребенка, взрослый причиняет ему большой вред, лишает его самостоятельности. К трем годам у ребенка резко возрастает стремление к самостоятельности. У него появляется устойчивое желание самоутвердиться. Подавлять эти порывы детей ни в коем случае нельзя, это может привести к негативизму, упрямству, может наблюдаться строптивость, своеволие. </a:t>
            </a:r>
          </a:p>
          <a:p>
            <a:pPr marL="0" indent="0" algn="ctr" eaLnBrk="1" hangingPunct="1">
              <a:buFont typeface="Arial" panose="020B0604020202020204" pitchFamily="34" charset="0"/>
              <a:buNone/>
              <a:defRPr/>
            </a:pPr>
            <a:r>
              <a:rPr lang="ru-RU" sz="2400" dirty="0">
                <a:latin typeface="Times New Roman" panose="02020603050405020304" pitchFamily="18" charset="0"/>
                <a:cs typeface="Times New Roman" panose="02020603050405020304" pitchFamily="18" charset="0"/>
              </a:rPr>
              <a:t>Таким образом, подавление детской самостоятельности способно оказать серьёзное негативное влияние на развитие личности ребёнка.</a:t>
            </a:r>
          </a:p>
        </p:txBody>
      </p:sp>
    </p:spTree>
  </p:cSld>
  <p:clrMapOvr>
    <a:masterClrMapping/>
  </p:clrMapOvr>
  <p:transition spd="slow" advTm="7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a:xfrm>
            <a:off x="1042988" y="0"/>
            <a:ext cx="6275387" cy="1079500"/>
          </a:xfrm>
        </p:spPr>
        <p:txBody>
          <a:bodyPr/>
          <a:lstStyle/>
          <a:p>
            <a:pPr eaLnBrk="1" hangingPunct="1"/>
            <a:br>
              <a:rPr lang="ru-RU" altLang="ru-RU" sz="1800">
                <a:solidFill>
                  <a:srgbClr val="7030A0"/>
                </a:solidFill>
                <a:latin typeface="Arial" panose="020B0604020202020204" pitchFamily="34" charset="0"/>
                <a:ea typeface="Times New Roman" panose="02020603050405020304" pitchFamily="18" charset="0"/>
                <a:cs typeface="Tahoma" panose="020B0604030504040204" pitchFamily="34" charset="0"/>
              </a:rPr>
            </a:br>
            <a:endParaRPr lang="ru-RU" altLang="ru-RU" sz="1800">
              <a:ea typeface="Times New Roman" panose="02020603050405020304" pitchFamily="18" charset="0"/>
              <a:cs typeface="Tahoma" panose="020B0604030504040204" pitchFamily="34" charset="0"/>
            </a:endParaRPr>
          </a:p>
        </p:txBody>
      </p:sp>
      <p:graphicFrame>
        <p:nvGraphicFramePr>
          <p:cNvPr id="6" name="Объект 5"/>
          <p:cNvGraphicFramePr>
            <a:graphicFrameLocks noGrp="1"/>
          </p:cNvGraphicFramePr>
          <p:nvPr>
            <p:ph idx="1"/>
          </p:nvPr>
        </p:nvGraphicFramePr>
        <p:xfrm>
          <a:off x="611188" y="2133600"/>
          <a:ext cx="8040687" cy="4103688"/>
        </p:xfrm>
        <a:graphic>
          <a:graphicData uri="http://schemas.openxmlformats.org/drawingml/2006/table">
            <a:tbl>
              <a:tblPr firstRow="1" firstCol="1" bandRow="1">
                <a:tableStyleId>{BDBED569-4797-4DF1-A0F4-6AAB3CD982D8}</a:tableStyleId>
              </a:tblPr>
              <a:tblGrid>
                <a:gridCol w="8040687">
                  <a:extLst>
                    <a:ext uri="{9D8B030D-6E8A-4147-A177-3AD203B41FA5}">
                      <a16:colId xmlns:a16="http://schemas.microsoft.com/office/drawing/2014/main" val="20000"/>
                    </a:ext>
                  </a:extLst>
                </a:gridCol>
              </a:tblGrid>
              <a:tr h="4103688">
                <a:tc>
                  <a:txBody>
                    <a:bodyPr/>
                    <a:lstStyle/>
                    <a:p>
                      <a:pPr marL="0" indent="0" algn="l" eaLnBrk="1" hangingPunct="1">
                        <a:spcBef>
                          <a:spcPts val="0"/>
                        </a:spcBef>
                        <a:buFont typeface="Arial" panose="020B0604020202020204" pitchFamily="34" charset="0"/>
                        <a:buNone/>
                        <a:defRPr/>
                      </a:pPr>
                      <a:r>
                        <a:rPr lang="ru-RU" sz="1400" b="0" dirty="0">
                          <a:effectLst/>
                          <a:latin typeface="Times New Roman" panose="02020603050405020304" pitchFamily="18" charset="0"/>
                          <a:cs typeface="Times New Roman" panose="02020603050405020304" pitchFamily="18" charset="0"/>
                        </a:rPr>
                        <a:t> </a:t>
                      </a:r>
                    </a:p>
                    <a:p>
                      <a:pPr algn="ctr"/>
                      <a:r>
                        <a:rPr lang="ru-RU" sz="1400" b="0" dirty="0">
                          <a:solidFill>
                            <a:srgbClr val="002060"/>
                          </a:solidFill>
                          <a:effectLst/>
                          <a:latin typeface="Times New Roman" panose="02020603050405020304" pitchFamily="18" charset="0"/>
                          <a:cs typeface="Times New Roman" panose="02020603050405020304" pitchFamily="18" charset="0"/>
                        </a:rPr>
                        <a:t> </a:t>
                      </a:r>
                      <a:r>
                        <a:rPr lang="ru-RU" sz="2400" b="1" kern="1200" dirty="0">
                          <a:solidFill>
                            <a:srgbClr val="002060"/>
                          </a:solidFill>
                          <a:effectLst/>
                          <a:latin typeface="Times New Roman" panose="02020603050405020304" pitchFamily="18" charset="0"/>
                          <a:ea typeface="+mn-ea"/>
                          <a:cs typeface="Times New Roman" panose="02020603050405020304" pitchFamily="18" charset="0"/>
                        </a:rPr>
                        <a:t>Ситуация:</a:t>
                      </a:r>
                    </a:p>
                    <a:p>
                      <a:pPr algn="l"/>
                      <a:r>
                        <a:rPr lang="ru-RU" sz="2400" b="0" kern="1200" dirty="0">
                          <a:solidFill>
                            <a:schemeClr val="tx1"/>
                          </a:solidFill>
                          <a:effectLst/>
                          <a:latin typeface="Times New Roman" panose="02020603050405020304" pitchFamily="18" charset="0"/>
                          <a:ea typeface="+mn-ea"/>
                          <a:cs typeface="Times New Roman" panose="02020603050405020304" pitchFamily="18" charset="0"/>
                        </a:rPr>
                        <a:t>Илюша (3 года) с усердием натягивает колготки. Трудное задание! Наконец, после долгих усилий, колготки почти надеты, но… наизнанку. Малыш этого не замечает и продолжает их натягивать. Мать прекращает эту «бесцельную возню», быстрым движением старается натянуть ребенку колготки. Малыш кричит: «Я сам!». </a:t>
                      </a:r>
                    </a:p>
                    <a:p>
                      <a:pPr algn="l"/>
                      <a:r>
                        <a:rPr lang="ru-RU" sz="2400" b="0" kern="1200" dirty="0">
                          <a:solidFill>
                            <a:schemeClr val="tx1"/>
                          </a:solidFill>
                          <a:effectLst/>
                          <a:latin typeface="Times New Roman" panose="02020603050405020304" pitchFamily="18" charset="0"/>
                          <a:ea typeface="+mn-ea"/>
                          <a:cs typeface="Times New Roman" panose="02020603050405020304" pitchFamily="18" charset="0"/>
                        </a:rPr>
                        <a:t>Мама отвечает: «Сиди спокойно и не капризничай! </a:t>
                      </a:r>
                    </a:p>
                    <a:p>
                      <a:pPr algn="l"/>
                      <a:r>
                        <a:rPr lang="ru-RU" sz="2400" b="0" kern="1200" dirty="0">
                          <a:solidFill>
                            <a:schemeClr val="tx1"/>
                          </a:solidFill>
                          <a:effectLst/>
                          <a:latin typeface="Times New Roman" panose="02020603050405020304" pitchFamily="18" charset="0"/>
                          <a:ea typeface="+mn-ea"/>
                          <a:cs typeface="Times New Roman" panose="02020603050405020304" pitchFamily="18" charset="0"/>
                        </a:rPr>
                        <a:t>Не</a:t>
                      </a:r>
                      <a:r>
                        <a:rPr lang="ru-RU" sz="2400" b="0" kern="1200" baseline="0" dirty="0">
                          <a:solidFill>
                            <a:schemeClr val="tx1"/>
                          </a:solidFill>
                          <a:effectLst/>
                          <a:latin typeface="Times New Roman" panose="02020603050405020304" pitchFamily="18" charset="0"/>
                          <a:ea typeface="+mn-ea"/>
                          <a:cs typeface="Times New Roman" panose="02020603050405020304" pitchFamily="18" charset="0"/>
                        </a:rPr>
                        <a:t> </a:t>
                      </a:r>
                      <a:r>
                        <a:rPr lang="ru-RU" sz="2400" b="0" kern="1200" dirty="0">
                          <a:solidFill>
                            <a:schemeClr val="tx1"/>
                          </a:solidFill>
                          <a:effectLst/>
                          <a:latin typeface="Times New Roman" panose="02020603050405020304" pitchFamily="18" charset="0"/>
                          <a:ea typeface="+mn-ea"/>
                          <a:cs typeface="Times New Roman" panose="02020603050405020304" pitchFamily="18" charset="0"/>
                        </a:rPr>
                        <a:t>умеешь, а кричишь «сам».</a:t>
                      </a:r>
                    </a:p>
                    <a:p>
                      <a:pPr algn="l"/>
                      <a:r>
                        <a:rPr lang="ru-RU" sz="2400" b="0" kern="1200" dirty="0">
                          <a:solidFill>
                            <a:schemeClr val="tx1"/>
                          </a:solidFill>
                          <a:effectLst/>
                          <a:latin typeface="Times New Roman" panose="02020603050405020304" pitchFamily="18" charset="0"/>
                          <a:ea typeface="+mn-ea"/>
                          <a:cs typeface="Times New Roman" panose="02020603050405020304" pitchFamily="18" charset="0"/>
                        </a:rPr>
                        <a:t>Правильно ли поступила мама? </a:t>
                      </a:r>
                    </a:p>
                    <a:p>
                      <a:pPr algn="l">
                        <a:lnSpc>
                          <a:spcPct val="107000"/>
                        </a:lnSpc>
                        <a:spcAft>
                          <a:spcPts val="0"/>
                        </a:spcAft>
                      </a:pPr>
                      <a:endParaRPr lang="ru-RU" sz="1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7117" marR="57117" marT="0" marB="0"/>
                </a:tc>
                <a:extLst>
                  <a:ext uri="{0D108BD9-81ED-4DB2-BD59-A6C34878D82A}">
                    <a16:rowId xmlns:a16="http://schemas.microsoft.com/office/drawing/2014/main" val="10000"/>
                  </a:ext>
                </a:extLst>
              </a:tr>
            </a:tbl>
          </a:graphicData>
        </a:graphic>
      </p:graphicFrame>
      <p:pic>
        <p:nvPicPr>
          <p:cNvPr id="18441" name="Рисунок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16688" y="5251450"/>
            <a:ext cx="244792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ъект 2"/>
          <p:cNvSpPr>
            <a:spLocks noGrp="1"/>
          </p:cNvSpPr>
          <p:nvPr>
            <p:ph idx="1"/>
          </p:nvPr>
        </p:nvSpPr>
        <p:spPr>
          <a:xfrm>
            <a:off x="468313" y="2205038"/>
            <a:ext cx="8218487" cy="3921125"/>
          </a:xfrm>
        </p:spPr>
        <p:txBody>
          <a:bodyPr/>
          <a:lstStyle/>
          <a:p>
            <a:pPr marL="0" indent="0" algn="ctr">
              <a:buFont typeface="Arial" panose="020B0604020202020204" pitchFamily="34" charset="0"/>
              <a:buNone/>
            </a:pPr>
            <a:endParaRPr lang="ru-RU" altLang="ru-RU" sz="4800">
              <a:latin typeface="Times New Roman" panose="02020603050405020304" pitchFamily="18" charset="0"/>
              <a:cs typeface="Times New Roman" panose="02020603050405020304" pitchFamily="18" charset="0"/>
            </a:endParaRPr>
          </a:p>
          <a:p>
            <a:pPr marL="0" indent="0" algn="ctr">
              <a:buFont typeface="Arial" panose="020B0604020202020204" pitchFamily="34" charset="0"/>
              <a:buNone/>
            </a:pPr>
            <a:r>
              <a:rPr lang="ru-RU" altLang="ru-RU" sz="4800">
                <a:solidFill>
                  <a:srgbClr val="002060"/>
                </a:solidFill>
                <a:latin typeface="Times New Roman" panose="02020603050405020304" pitchFamily="18" charset="0"/>
                <a:cs typeface="Times New Roman" panose="02020603050405020304" pitchFamily="18" charset="0"/>
              </a:rPr>
              <a:t>«Что дети умеют выполнять самостоятельно?»</a:t>
            </a:r>
          </a:p>
        </p:txBody>
      </p:sp>
    </p:spTree>
  </p:cSld>
  <p:clrMapOvr>
    <a:masterClrMapping/>
  </p:clrMapOvr>
  <p:transition spd="slow" advTm="7000"/>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Объект 1"/>
          <p:cNvSpPr>
            <a:spLocks noGrp="1"/>
          </p:cNvSpPr>
          <p:nvPr>
            <p:ph idx="1"/>
          </p:nvPr>
        </p:nvSpPr>
        <p:spPr>
          <a:xfrm>
            <a:off x="611188" y="1863725"/>
            <a:ext cx="8064500" cy="4805363"/>
          </a:xfrm>
        </p:spPr>
        <p:style>
          <a:lnRef idx="1">
            <a:schemeClr val="accent3"/>
          </a:lnRef>
          <a:fillRef idx="2">
            <a:schemeClr val="accent3"/>
          </a:fillRef>
          <a:effectRef idx="1">
            <a:schemeClr val="accent3"/>
          </a:effectRef>
          <a:fontRef idx="minor">
            <a:schemeClr val="dk1"/>
          </a:fontRef>
        </p:style>
        <p:txBody>
          <a:bodyPr/>
          <a:lstStyle/>
          <a:p>
            <a:pPr marL="0" indent="0" algn="ctr">
              <a:buFont typeface="Arial" panose="020B0604020202020204" pitchFamily="34" charset="0"/>
              <a:buNone/>
              <a:defRPr/>
            </a:pPr>
            <a:r>
              <a:rPr lang="ru-RU" sz="2000" b="1" dirty="0">
                <a:solidFill>
                  <a:srgbClr val="002060"/>
                </a:solidFill>
                <a:latin typeface="Times New Roman" panose="02020603050405020304" pitchFamily="18" charset="0"/>
                <a:cs typeface="Times New Roman" panose="02020603050405020304" pitchFamily="18" charset="0"/>
              </a:rPr>
              <a:t>Перечень действий, доступных для выполнения детьми младшей группы:</a:t>
            </a:r>
          </a:p>
          <a:p>
            <a:pPr marL="0" indent="0">
              <a:buFont typeface="Arial" panose="020B0604020202020204" pitchFamily="34" charset="0"/>
              <a:buNone/>
              <a:defRPr/>
            </a:pPr>
            <a:r>
              <a:rPr lang="ru-RU" sz="2000" dirty="0">
                <a:latin typeface="Times New Roman" panose="02020603050405020304" pitchFamily="18" charset="0"/>
                <a:cs typeface="Times New Roman" panose="02020603050405020304" pitchFamily="18" charset="0"/>
              </a:rPr>
              <a:t>- Мыть руки, засучивая рукава; мыть лицо, не разбрызгивая воду; правильно пользоваться мылом; не мочить одежду; сухо вытираться полотенцем, без напоминания вешать его на отведенное место.</a:t>
            </a:r>
          </a:p>
          <a:p>
            <a:pPr marL="0" indent="0">
              <a:buFont typeface="Arial" panose="020B0604020202020204" pitchFamily="34" charset="0"/>
              <a:buNone/>
              <a:defRPr/>
            </a:pPr>
            <a:r>
              <a:rPr lang="ru-RU" sz="2000" dirty="0">
                <a:latin typeface="Times New Roman" panose="02020603050405020304" pitchFamily="18" charset="0"/>
                <a:cs typeface="Times New Roman" panose="02020603050405020304" pitchFamily="18" charset="0"/>
              </a:rPr>
              <a:t>- Одеваться и раздеваться в определенной последовательности: одежду складывать, вешать, расстегивать, застегивать пуговицы.</a:t>
            </a:r>
          </a:p>
          <a:p>
            <a:pPr marL="0" indent="0">
              <a:buFont typeface="Arial" panose="020B0604020202020204" pitchFamily="34" charset="0"/>
              <a:buNone/>
              <a:defRPr/>
            </a:pPr>
            <a:r>
              <a:rPr lang="ru-RU" sz="2000" dirty="0">
                <a:latin typeface="Times New Roman" panose="02020603050405020304" pitchFamily="18" charset="0"/>
                <a:cs typeface="Times New Roman" panose="02020603050405020304" pitchFamily="18" charset="0"/>
              </a:rPr>
              <a:t>- Замечать непорядок в одежде и самостоятельно устранять его или обращаться за помощью к взрослому.</a:t>
            </a:r>
          </a:p>
          <a:p>
            <a:pPr marL="0" indent="0">
              <a:buFont typeface="Arial" panose="020B0604020202020204" pitchFamily="34" charset="0"/>
              <a:buNone/>
              <a:defRPr/>
            </a:pPr>
            <a:r>
              <a:rPr lang="ru-RU" sz="2000" dirty="0">
                <a:latin typeface="Times New Roman" panose="02020603050405020304" pitchFamily="18" charset="0"/>
                <a:cs typeface="Times New Roman" panose="02020603050405020304" pitchFamily="18" charset="0"/>
              </a:rPr>
              <a:t>- Своевременно пользоваться носовым платком, туалетом.</a:t>
            </a:r>
          </a:p>
          <a:p>
            <a:pPr marL="0" indent="0">
              <a:buFont typeface="Arial" panose="020B0604020202020204" pitchFamily="34" charset="0"/>
              <a:buNone/>
              <a:defRPr/>
            </a:pPr>
            <a:r>
              <a:rPr lang="ru-RU" sz="2000" dirty="0">
                <a:latin typeface="Times New Roman" panose="02020603050405020304" pitchFamily="18" charset="0"/>
                <a:cs typeface="Times New Roman" panose="02020603050405020304" pitchFamily="18" charset="0"/>
              </a:rPr>
              <a:t>- Пить из чашки; есть, хорошо пережевывая пищу закрытым ртом.</a:t>
            </a:r>
          </a:p>
          <a:p>
            <a:pPr marL="0" indent="0">
              <a:buFont typeface="Arial" panose="020B0604020202020204" pitchFamily="34" charset="0"/>
              <a:buNone/>
              <a:defRPr/>
            </a:pPr>
            <a:r>
              <a:rPr lang="ru-RU" sz="2000" dirty="0">
                <a:latin typeface="Times New Roman" panose="02020603050405020304" pitchFamily="18" charset="0"/>
                <a:cs typeface="Times New Roman" panose="02020603050405020304" pitchFamily="18" charset="0"/>
              </a:rPr>
              <a:t>- Правильно пользоваться ложкой, вилкой, салфеткой.</a:t>
            </a:r>
          </a:p>
          <a:p>
            <a:pPr marL="0" indent="0">
              <a:buFont typeface="Arial" panose="020B0604020202020204" pitchFamily="34" charset="0"/>
              <a:buNone/>
              <a:defRPr/>
            </a:pPr>
            <a:r>
              <a:rPr lang="ru-RU" sz="2000" dirty="0">
                <a:latin typeface="Times New Roman" panose="02020603050405020304" pitchFamily="18" charset="0"/>
                <a:cs typeface="Times New Roman" panose="02020603050405020304" pitchFamily="18" charset="0"/>
              </a:rPr>
              <a:t>- Убирать игрушки, строительный материал в определенное место.</a:t>
            </a:r>
          </a:p>
          <a:p>
            <a:pPr marL="0" indent="0">
              <a:buFont typeface="Arial" panose="020B0604020202020204" pitchFamily="34" charset="0"/>
              <a:buNone/>
              <a:defRPr/>
            </a:pPr>
            <a:r>
              <a:rPr lang="ru-RU" sz="2000" dirty="0">
                <a:latin typeface="Times New Roman" panose="02020603050405020304" pitchFamily="18" charset="0"/>
                <a:cs typeface="Times New Roman" panose="02020603050405020304" pitchFamily="18" charset="0"/>
              </a:rPr>
              <a:t>- Выполнять небольшие поручение взрослых.</a:t>
            </a:r>
            <a:endParaRPr lang="ru-RU" sz="1100" dirty="0">
              <a:latin typeface="Times New Roman" panose="02020603050405020304" pitchFamily="18" charset="0"/>
              <a:cs typeface="Times New Roman" panose="02020603050405020304" pitchFamily="18" charset="0"/>
            </a:endParaRPr>
          </a:p>
        </p:txBody>
      </p:sp>
    </p:spTree>
  </p:cSld>
  <p:clrMapOvr>
    <a:masterClrMapping/>
  </p:clrMapOvr>
  <p:transition spd="slow" advTm="70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Объект 1"/>
          <p:cNvSpPr>
            <a:spLocks noGrp="1"/>
          </p:cNvSpPr>
          <p:nvPr>
            <p:ph idx="1"/>
          </p:nvPr>
        </p:nvSpPr>
        <p:spPr>
          <a:xfrm>
            <a:off x="827088" y="2060575"/>
            <a:ext cx="7777162" cy="4065588"/>
          </a:xfrm>
        </p:spPr>
        <p:txBody>
          <a:bodyPr/>
          <a:lstStyle/>
          <a:p>
            <a:pPr marL="0" indent="0" algn="ctr">
              <a:buFont typeface="Arial" panose="020B0604020202020204" pitchFamily="34" charset="0"/>
              <a:buNone/>
              <a:defRPr/>
            </a:pPr>
            <a:r>
              <a:rPr lang="ru-RU" sz="2400" b="1" dirty="0">
                <a:solidFill>
                  <a:srgbClr val="002060"/>
                </a:solidFill>
                <a:latin typeface="Times New Roman" panose="02020603050405020304" pitchFamily="18" charset="0"/>
                <a:cs typeface="Times New Roman" panose="02020603050405020304" pitchFamily="18" charset="0"/>
              </a:rPr>
              <a:t>Условия, необходимые для проявления самостоятельности:</a:t>
            </a:r>
          </a:p>
          <a:p>
            <a:pPr>
              <a:defRPr/>
            </a:pPr>
            <a:r>
              <a:rPr lang="ru-RU" sz="2400" dirty="0">
                <a:latin typeface="Times New Roman" panose="02020603050405020304" pitchFamily="18" charset="0"/>
                <a:cs typeface="Times New Roman" panose="02020603050405020304" pitchFamily="18" charset="0"/>
              </a:rPr>
              <a:t>приспособить к росту ребенка вешалку для одежды.</a:t>
            </a:r>
          </a:p>
          <a:p>
            <a:pPr>
              <a:defRPr/>
            </a:pPr>
            <a:r>
              <a:rPr lang="ru-RU" sz="2400" dirty="0">
                <a:latin typeface="Times New Roman" panose="02020603050405020304" pitchFamily="18" charset="0"/>
                <a:cs typeface="Times New Roman" panose="02020603050405020304" pitchFamily="18" charset="0"/>
              </a:rPr>
              <a:t>должно быть постоянное и удобное место для обуви.</a:t>
            </a:r>
          </a:p>
          <a:p>
            <a:pPr>
              <a:defRPr/>
            </a:pPr>
            <a:r>
              <a:rPr lang="ru-RU" sz="2400" dirty="0">
                <a:latin typeface="Times New Roman" panose="02020603050405020304" pitchFamily="18" charset="0"/>
                <a:cs typeface="Times New Roman" panose="02020603050405020304" pitchFamily="18" charset="0"/>
              </a:rPr>
              <a:t>у ребёнка должны быть предметы личной гигиены.</a:t>
            </a:r>
          </a:p>
          <a:p>
            <a:pPr>
              <a:defRPr/>
            </a:pPr>
            <a:r>
              <a:rPr lang="ru-RU" sz="2400" dirty="0">
                <a:latin typeface="Times New Roman" panose="02020603050405020304" pitchFamily="18" charset="0"/>
                <a:cs typeface="Times New Roman" panose="02020603050405020304" pitchFamily="18" charset="0"/>
              </a:rPr>
              <a:t>место для хранения предметов туалета.</a:t>
            </a:r>
          </a:p>
          <a:p>
            <a:pPr>
              <a:defRPr/>
            </a:pPr>
            <a:endParaRPr lang="ru-RU" sz="2400" dirty="0">
              <a:latin typeface="Times New Roman" panose="02020603050405020304" pitchFamily="18" charset="0"/>
              <a:cs typeface="Times New Roman" panose="02020603050405020304" pitchFamily="18" charset="0"/>
            </a:endParaRPr>
          </a:p>
          <a:p>
            <a:pPr marL="0" indent="0" algn="ctr">
              <a:buFont typeface="Arial" panose="020B0604020202020204" pitchFamily="34" charset="0"/>
              <a:buNone/>
              <a:defRPr/>
            </a:pPr>
            <a:r>
              <a:rPr lang="ru-RU" sz="2400" dirty="0">
                <a:latin typeface="Times New Roman" panose="02020603050405020304" pitchFamily="18" charset="0"/>
                <a:cs typeface="Times New Roman" panose="02020603050405020304" pitchFamily="18" charset="0"/>
              </a:rPr>
              <a:t>Желательно, чтоб эти предметы находились в доступном для вашего ребенка месте.</a:t>
            </a:r>
          </a:p>
          <a:p>
            <a:pPr marL="0" indent="0">
              <a:buFont typeface="Arial" panose="020B0604020202020204" pitchFamily="34" charset="0"/>
              <a:buNone/>
              <a:defRPr/>
            </a:pPr>
            <a:endParaRPr lang="ru-RU" altLang="ru-RU" dirty="0"/>
          </a:p>
        </p:txBody>
      </p:sp>
    </p:spTree>
  </p:cSld>
  <p:clrMapOvr>
    <a:masterClrMapping/>
  </p:clrMapOvr>
  <p:transition spd="slow" advTm="700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a:defRPr/>
            </a:pPr>
            <a:endParaRPr lang="ru-RU" dirty="0"/>
          </a:p>
          <a:p>
            <a:pPr marL="0" indent="0" algn="ctr">
              <a:buFont typeface="Arial" panose="020B0604020202020204" pitchFamily="34" charset="0"/>
              <a:buNone/>
              <a:defRPr/>
            </a:pPr>
            <a:endParaRPr lang="ru-RU" sz="4400" b="1" dirty="0">
              <a:solidFill>
                <a:srgbClr val="002060"/>
              </a:solidFill>
              <a:latin typeface="Times New Roman" panose="02020603050405020304" pitchFamily="18" charset="0"/>
              <a:cs typeface="Times New Roman" panose="02020603050405020304" pitchFamily="18" charset="0"/>
            </a:endParaRPr>
          </a:p>
          <a:p>
            <a:pPr marL="0" indent="0" algn="ctr">
              <a:buFont typeface="Arial" panose="020B0604020202020204" pitchFamily="34" charset="0"/>
              <a:buNone/>
              <a:defRPr/>
            </a:pPr>
            <a:r>
              <a:rPr lang="ru-RU" sz="4400" b="1" dirty="0">
                <a:solidFill>
                  <a:srgbClr val="002060"/>
                </a:solidFill>
                <a:latin typeface="Times New Roman" panose="02020603050405020304" pitchFamily="18" charset="0"/>
                <a:cs typeface="Times New Roman" panose="02020603050405020304" pitchFamily="18" charset="0"/>
              </a:rPr>
              <a:t>Игра </a:t>
            </a:r>
          </a:p>
          <a:p>
            <a:pPr marL="0" indent="0" algn="ctr">
              <a:buFont typeface="Arial" panose="020B0604020202020204" pitchFamily="34" charset="0"/>
              <a:buNone/>
              <a:defRPr/>
            </a:pPr>
            <a:r>
              <a:rPr lang="ru-RU" sz="4400" b="1" dirty="0">
                <a:solidFill>
                  <a:srgbClr val="002060"/>
                </a:solidFill>
                <a:latin typeface="Times New Roman" panose="02020603050405020304" pitchFamily="18" charset="0"/>
                <a:cs typeface="Times New Roman" panose="02020603050405020304" pitchFamily="18" charset="0"/>
              </a:rPr>
              <a:t>«Мимика и жесты»</a:t>
            </a:r>
          </a:p>
        </p:txBody>
      </p:sp>
    </p:spTree>
  </p:cSld>
  <p:clrMapOvr>
    <a:masterClrMapping/>
  </p:clrMapOvr>
  <p:transition spd="slow" advTm="7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Содержимое 2"/>
          <p:cNvSpPr>
            <a:spLocks noGrp="1"/>
          </p:cNvSpPr>
          <p:nvPr>
            <p:ph idx="1"/>
          </p:nvPr>
        </p:nvSpPr>
        <p:spPr>
          <a:xfrm>
            <a:off x="539750" y="2060575"/>
            <a:ext cx="8208963" cy="4273550"/>
          </a:xfrm>
        </p:spPr>
        <p:txBody>
          <a:bodyPr/>
          <a:lstStyle/>
          <a:p>
            <a:pPr marL="0" indent="0" algn="ctr" eaLnBrk="1" hangingPunct="1">
              <a:buClr>
                <a:srgbClr val="0BD0D9"/>
              </a:buClr>
              <a:buSzPct val="95000"/>
              <a:buFont typeface="Arial" panose="020B0604020202020204" pitchFamily="34" charset="0"/>
              <a:buNone/>
              <a:defRPr/>
            </a:pPr>
            <a:r>
              <a:rPr lang="ru-RU" altLang="ru-RU" u="sng" dirty="0">
                <a:solidFill>
                  <a:srgbClr val="002060"/>
                </a:solidFill>
                <a:latin typeface="Times New Roman" panose="02020603050405020304" pitchFamily="18" charset="0"/>
                <a:cs typeface="Times New Roman" panose="02020603050405020304" pitchFamily="18" charset="0"/>
              </a:rPr>
              <a:t>Цель собрания:</a:t>
            </a:r>
          </a:p>
          <a:p>
            <a:pPr marL="0" indent="0">
              <a:buFont typeface="Arial" panose="020B0604020202020204" pitchFamily="34" charset="0"/>
              <a:buNone/>
              <a:defRPr/>
            </a:pPr>
            <a:r>
              <a:rPr lang="ru-RU" sz="2400" dirty="0">
                <a:latin typeface="Times New Roman" panose="02020603050405020304" pitchFamily="18" charset="0"/>
                <a:cs typeface="Times New Roman" panose="02020603050405020304" pitchFamily="18" charset="0"/>
              </a:rPr>
              <a:t>Ознакомление родителей с задачами воспитания культурно-гигиенических навыков у детей раннего возраста.</a:t>
            </a:r>
          </a:p>
          <a:p>
            <a:pPr marL="0" indent="0" algn="ctr">
              <a:buFont typeface="Arial" panose="020B0604020202020204" pitchFamily="34" charset="0"/>
              <a:buNone/>
              <a:defRPr/>
            </a:pPr>
            <a:r>
              <a:rPr lang="ru-RU" u="sng" dirty="0">
                <a:solidFill>
                  <a:srgbClr val="002060"/>
                </a:solidFill>
                <a:latin typeface="Times New Roman" panose="02020603050405020304" pitchFamily="18" charset="0"/>
                <a:cs typeface="Times New Roman" panose="02020603050405020304" pitchFamily="18" charset="0"/>
              </a:rPr>
              <a:t>Задачи собрания:</a:t>
            </a:r>
          </a:p>
          <a:p>
            <a:pPr marL="0" indent="0">
              <a:buFont typeface="Arial" panose="020B0604020202020204" pitchFamily="34" charset="0"/>
              <a:buNone/>
              <a:defRPr/>
            </a:pPr>
            <a:r>
              <a:rPr lang="ru-RU" sz="2400" dirty="0">
                <a:latin typeface="Times New Roman" panose="02020603050405020304" pitchFamily="18" charset="0"/>
                <a:cs typeface="Times New Roman" panose="02020603050405020304" pitchFamily="18" charset="0"/>
              </a:rPr>
              <a:t>Создать положительно эмоциональную атмосферу; повысить уровень компетентности родителей в вопросах формирования культурно-гигиенических навыков;                       научить с помощью игровых упражнений, как                                                                  правильно прививать культурно-гигиенические             навыки ребенку дошкольного возраста.</a:t>
            </a:r>
          </a:p>
          <a:p>
            <a:pPr eaLnBrk="1" hangingPunct="1">
              <a:buFont typeface="Arial" charset="0"/>
              <a:buChar char="•"/>
              <a:defRPr/>
            </a:pPr>
            <a:endParaRPr lang="ru-RU" sz="1400" dirty="0"/>
          </a:p>
        </p:txBody>
      </p:sp>
      <p:pic>
        <p:nvPicPr>
          <p:cNvPr id="5123" name="Рисунок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35825" y="4508500"/>
            <a:ext cx="1701800" cy="212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Объект 1"/>
          <p:cNvSpPr>
            <a:spLocks noGrp="1"/>
          </p:cNvSpPr>
          <p:nvPr>
            <p:ph idx="1"/>
          </p:nvPr>
        </p:nvSpPr>
        <p:spPr>
          <a:xfrm>
            <a:off x="457200" y="1989138"/>
            <a:ext cx="8337550" cy="4248150"/>
          </a:xfrm>
        </p:spPr>
        <p:txBody>
          <a:bodyPr/>
          <a:lstStyle/>
          <a:p>
            <a:pPr marL="0" indent="0" algn="ctr">
              <a:buFont typeface="Arial" panose="020B0604020202020204" pitchFamily="34" charset="0"/>
              <a:buNone/>
              <a:defRPr/>
            </a:pPr>
            <a:endParaRPr lang="ru-RU" sz="2800" dirty="0">
              <a:latin typeface="Times New Roman" panose="02020603050405020304" pitchFamily="18" charset="0"/>
              <a:cs typeface="Times New Roman" panose="02020603050405020304" pitchFamily="18" charset="0"/>
            </a:endParaRPr>
          </a:p>
          <a:p>
            <a:pPr>
              <a:defRPr/>
            </a:pPr>
            <a:endParaRPr lang="ru-RU" dirty="0"/>
          </a:p>
          <a:p>
            <a:pPr>
              <a:defRPr/>
            </a:pPr>
            <a:endParaRPr lang="ru-RU" dirty="0"/>
          </a:p>
          <a:p>
            <a:pPr>
              <a:defRPr/>
            </a:pPr>
            <a:endParaRPr lang="ru-RU" dirty="0"/>
          </a:p>
          <a:p>
            <a:pPr marL="0" indent="0">
              <a:buFont typeface="Arial" panose="020B0604020202020204" pitchFamily="34" charset="0"/>
              <a:buNone/>
              <a:defRPr/>
            </a:pPr>
            <a:endParaRPr lang="ru-RU" sz="28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defRPr/>
            </a:pPr>
            <a:r>
              <a:rPr lang="ru-RU" sz="2800" dirty="0">
                <a:latin typeface="Times New Roman" panose="02020603050405020304" pitchFamily="18" charset="0"/>
                <a:cs typeface="Times New Roman" panose="02020603050405020304" pitchFamily="18" charset="0"/>
              </a:rPr>
              <a:t>Хожу брожу не по лесам, а по усам, по волосам,</a:t>
            </a:r>
          </a:p>
          <a:p>
            <a:pPr marL="0" indent="0">
              <a:buFont typeface="Arial" panose="020B0604020202020204" pitchFamily="34" charset="0"/>
              <a:buNone/>
              <a:defRPr/>
            </a:pPr>
            <a:r>
              <a:rPr lang="ru-RU" sz="2800" dirty="0">
                <a:latin typeface="Times New Roman" panose="02020603050405020304" pitchFamily="18" charset="0"/>
                <a:cs typeface="Times New Roman" panose="02020603050405020304" pitchFamily="18" charset="0"/>
              </a:rPr>
              <a:t>И зубы у меня длинней, чем у волков и медведей. </a:t>
            </a:r>
            <a:endParaRPr lang="ru-RU" altLang="ru-RU" sz="2800" i="1" dirty="0">
              <a:latin typeface="Times New Roman" panose="02020603050405020304" pitchFamily="18" charset="0"/>
              <a:cs typeface="Times New Roman" panose="02020603050405020304" pitchFamily="18" charset="0"/>
            </a:endParaRPr>
          </a:p>
        </p:txBody>
      </p:sp>
      <p:pic>
        <p:nvPicPr>
          <p:cNvPr id="24579"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1989138"/>
            <a:ext cx="2736850" cy="236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7000">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500" fill="hold"/>
                                        <p:tgtEl>
                                          <p:spTgt spid="24579"/>
                                        </p:tgtEl>
                                        <p:attrNameLst>
                                          <p:attrName>ppt_x</p:attrName>
                                        </p:attrNameLst>
                                      </p:cBhvr>
                                      <p:tavLst>
                                        <p:tav tm="0">
                                          <p:val>
                                            <p:strVal val="#ppt_x"/>
                                          </p:val>
                                        </p:tav>
                                        <p:tav tm="100000">
                                          <p:val>
                                            <p:strVal val="#ppt_x"/>
                                          </p:val>
                                        </p:tav>
                                      </p:tavLst>
                                    </p:anim>
                                    <p:anim calcmode="lin" valueType="num">
                                      <p:cBhvr additive="base">
                                        <p:cTn id="8" dur="500" fill="hold"/>
                                        <p:tgtEl>
                                          <p:spTgt spid="2457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12291">
                                            <p:txEl>
                                              <p:pRg st="5" end="5"/>
                                            </p:txEl>
                                          </p:spTgt>
                                        </p:tgtEl>
                                        <p:attrNameLst>
                                          <p:attrName>style.visibility</p:attrName>
                                        </p:attrNameLst>
                                      </p:cBhvr>
                                      <p:to>
                                        <p:strVal val="visible"/>
                                      </p:to>
                                    </p:set>
                                    <p:animEffect transition="in" filter="barn(inVertical)">
                                      <p:cBhvr>
                                        <p:cTn id="13" dur="500"/>
                                        <p:tgtEl>
                                          <p:spTgt spid="12291">
                                            <p:txEl>
                                              <p:pRg st="5" end="5"/>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12291">
                                            <p:txEl>
                                              <p:pRg st="6" end="6"/>
                                            </p:txEl>
                                          </p:spTgt>
                                        </p:tgtEl>
                                        <p:attrNameLst>
                                          <p:attrName>style.visibility</p:attrName>
                                        </p:attrNameLst>
                                      </p:cBhvr>
                                      <p:to>
                                        <p:strVal val="visible"/>
                                      </p:to>
                                    </p:set>
                                    <p:animEffect transition="in" filter="barn(inVertical)">
                                      <p:cBhvr>
                                        <p:cTn id="18" dur="500"/>
                                        <p:tgtEl>
                                          <p:spTgt spid="1229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Объект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019425" y="2282825"/>
            <a:ext cx="3087688" cy="1947863"/>
          </a:xfrm>
        </p:spPr>
      </p:pic>
      <p:sp>
        <p:nvSpPr>
          <p:cNvPr id="26627" name="Прямоугольник 6"/>
          <p:cNvSpPr>
            <a:spLocks noChangeArrowheads="1"/>
          </p:cNvSpPr>
          <p:nvPr/>
        </p:nvSpPr>
        <p:spPr bwMode="auto">
          <a:xfrm rot="10800000" flipV="1">
            <a:off x="755650" y="3240088"/>
            <a:ext cx="7777163" cy="282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50000"/>
              </a:lnSpc>
              <a:spcBef>
                <a:spcPct val="0"/>
              </a:spcBef>
              <a:spcAft>
                <a:spcPts val="800"/>
              </a:spcAft>
              <a:buFontTx/>
              <a:buNone/>
            </a:pPr>
            <a:endParaRPr lang="ru-RU" altLang="ru-RU" sz="1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Bef>
                <a:spcPct val="0"/>
              </a:spcBef>
              <a:spcAft>
                <a:spcPts val="800"/>
              </a:spcAft>
              <a:buFontTx/>
              <a:buNone/>
            </a:pPr>
            <a:endParaRPr lang="ru-RU" altLang="ru-RU" sz="1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Bef>
                <a:spcPct val="0"/>
              </a:spcBef>
              <a:spcAft>
                <a:spcPts val="800"/>
              </a:spcAft>
              <a:buFontTx/>
              <a:buNone/>
            </a:pPr>
            <a:endParaRPr lang="ru-RU" altLang="ru-RU" sz="1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spcBef>
                <a:spcPct val="0"/>
              </a:spcBef>
              <a:spcAft>
                <a:spcPts val="800"/>
              </a:spcAft>
              <a:buFontTx/>
              <a:buNone/>
            </a:pPr>
            <a:r>
              <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Костяная спинка, жесткая щетинка,</a:t>
            </a:r>
            <a:endParaRPr lang="ru-RU" altLang="ru-RU" sz="2800">
              <a:latin typeface="Times New Roman" panose="02020603050405020304" pitchFamily="18" charset="0"/>
              <a:ea typeface="Calibri" panose="020F0502020204030204" pitchFamily="34" charset="0"/>
              <a:cs typeface="Times New Roman" panose="02020603050405020304" pitchFamily="18" charset="0"/>
            </a:endParaRPr>
          </a:p>
          <a:p>
            <a:pPr algn="ctr">
              <a:spcBef>
                <a:spcPct val="0"/>
              </a:spcBef>
              <a:buFontTx/>
              <a:buNone/>
            </a:pPr>
            <a:r>
              <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 мятной пастой дружит, нам усердно служит. </a:t>
            </a:r>
            <a:endParaRPr lang="ru-RU" altLang="ru-RU" sz="2800">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ransition spd="slow" advTm="7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ppt_x"/>
                                          </p:val>
                                        </p:tav>
                                        <p:tav tm="100000">
                                          <p:val>
                                            <p:strVal val="#ppt_x"/>
                                          </p:val>
                                        </p:tav>
                                      </p:tavLst>
                                    </p:anim>
                                    <p:anim calcmode="lin" valueType="num">
                                      <p:cBhvr additive="base">
                                        <p:cTn id="8" dur="500" fill="hold"/>
                                        <p:tgtEl>
                                          <p:spTgt spid="2662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6627"/>
                                        </p:tgtEl>
                                        <p:attrNameLst>
                                          <p:attrName>style.visibility</p:attrName>
                                        </p:attrNameLst>
                                      </p:cBhvr>
                                      <p:to>
                                        <p:strVal val="visible"/>
                                      </p:to>
                                    </p:set>
                                    <p:animEffect transition="in" filter="barn(inVertical)">
                                      <p:cBhvr>
                                        <p:cTn id="13" dur="5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Объект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271838" y="2276475"/>
            <a:ext cx="2600325" cy="2341563"/>
          </a:xfrm>
        </p:spPr>
      </p:pic>
      <p:sp>
        <p:nvSpPr>
          <p:cNvPr id="27651" name="Прямоугольник 4"/>
          <p:cNvSpPr>
            <a:spLocks noChangeArrowheads="1"/>
          </p:cNvSpPr>
          <p:nvPr/>
        </p:nvSpPr>
        <p:spPr bwMode="auto">
          <a:xfrm rot="10800000" flipV="1">
            <a:off x="684213" y="3830638"/>
            <a:ext cx="76327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50000"/>
              </a:lnSpc>
              <a:spcBef>
                <a:spcPct val="0"/>
              </a:spcBef>
              <a:spcAft>
                <a:spcPts val="800"/>
              </a:spcAft>
              <a:buFontTx/>
              <a:buNone/>
            </a:pPr>
            <a:endParaRPr lang="ru-RU" altLang="ru-RU" sz="1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Bef>
                <a:spcPct val="0"/>
              </a:spcBef>
              <a:spcAft>
                <a:spcPts val="800"/>
              </a:spcAft>
              <a:buFontTx/>
              <a:buNone/>
            </a:pPr>
            <a:endParaRPr lang="ru-RU" altLang="ru-RU" sz="1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spcBef>
                <a:spcPct val="0"/>
              </a:spcBef>
              <a:spcAft>
                <a:spcPts val="800"/>
              </a:spcAft>
              <a:buFontTx/>
              <a:buNone/>
            </a:pPr>
            <a:r>
              <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Вафельное и полосатое, гладкое и лохматое,</a:t>
            </a:r>
            <a:endParaRPr lang="ru-RU" altLang="ru-RU" sz="2800">
              <a:latin typeface="Times New Roman" panose="02020603050405020304" pitchFamily="18" charset="0"/>
              <a:ea typeface="Calibri" panose="020F0502020204030204" pitchFamily="34" charset="0"/>
              <a:cs typeface="Times New Roman" panose="02020603050405020304" pitchFamily="18" charset="0"/>
            </a:endParaRPr>
          </a:p>
          <a:p>
            <a:pPr algn="ctr">
              <a:spcBef>
                <a:spcPct val="0"/>
              </a:spcBef>
              <a:buFontTx/>
              <a:buNone/>
            </a:pPr>
            <a:r>
              <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Всегда под рукою - что это такое? </a:t>
            </a:r>
            <a:endParaRPr lang="ru-RU" altLang="ru-RU" sz="2800">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ransition spd="slow" advTm="7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ppt_x"/>
                                          </p:val>
                                        </p:tav>
                                        <p:tav tm="100000">
                                          <p:val>
                                            <p:strVal val="#ppt_x"/>
                                          </p:val>
                                        </p:tav>
                                      </p:tavLst>
                                    </p:anim>
                                    <p:anim calcmode="lin" valueType="num">
                                      <p:cBhvr additive="base">
                                        <p:cTn id="8" dur="500" fill="hold"/>
                                        <p:tgtEl>
                                          <p:spTgt spid="2765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7651"/>
                                        </p:tgtEl>
                                        <p:attrNameLst>
                                          <p:attrName>style.visibility</p:attrName>
                                        </p:attrNameLst>
                                      </p:cBhvr>
                                      <p:to>
                                        <p:strVal val="visible"/>
                                      </p:to>
                                    </p:set>
                                    <p:animEffect transition="in" filter="barn(inVertical)">
                                      <p:cBhvr>
                                        <p:cTn id="13" dur="500"/>
                                        <p:tgtEl>
                                          <p:spTgt spid="27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Объект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343275" y="2276475"/>
            <a:ext cx="2457450" cy="1847850"/>
          </a:xfrm>
        </p:spPr>
      </p:pic>
      <p:sp>
        <p:nvSpPr>
          <p:cNvPr id="24579" name="Прямоугольник 4"/>
          <p:cNvSpPr>
            <a:spLocks noChangeArrowheads="1"/>
          </p:cNvSpPr>
          <p:nvPr/>
        </p:nvSpPr>
        <p:spPr bwMode="auto">
          <a:xfrm>
            <a:off x="611188" y="2984500"/>
            <a:ext cx="8075612" cy="334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50000"/>
              </a:lnSpc>
              <a:spcBef>
                <a:spcPct val="0"/>
              </a:spcBef>
              <a:spcAft>
                <a:spcPts val="800"/>
              </a:spcAft>
              <a:buFontTx/>
              <a:buNone/>
            </a:pPr>
            <a:endParaRPr lang="ru-RU" altLang="ru-RU" sz="1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Bef>
                <a:spcPct val="0"/>
              </a:spcBef>
              <a:spcAft>
                <a:spcPts val="800"/>
              </a:spcAft>
              <a:buFontTx/>
              <a:buNone/>
            </a:pPr>
            <a:endParaRPr lang="ru-RU" altLang="ru-RU" sz="1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Bef>
                <a:spcPct val="0"/>
              </a:spcBef>
              <a:spcAft>
                <a:spcPts val="800"/>
              </a:spcAft>
              <a:buFontTx/>
              <a:buNone/>
            </a:pPr>
            <a:endParaRPr lang="ru-RU" altLang="ru-RU" sz="1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Bef>
                <a:spcPct val="0"/>
              </a:spcBef>
              <a:spcAft>
                <a:spcPts val="800"/>
              </a:spcAft>
              <a:buFontTx/>
              <a:buNone/>
            </a:pPr>
            <a:endParaRPr lang="ru-RU" altLang="ru-RU" sz="1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spcBef>
                <a:spcPct val="0"/>
              </a:spcBef>
              <a:spcAft>
                <a:spcPts val="800"/>
              </a:spcAft>
              <a:buFontTx/>
              <a:buNone/>
            </a:pPr>
            <a:r>
              <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Ускользает, как живое, но не выпущу его я.</a:t>
            </a:r>
            <a:endParaRPr lang="ru-RU" altLang="ru-RU" sz="2800">
              <a:latin typeface="Times New Roman" panose="02020603050405020304" pitchFamily="18" charset="0"/>
              <a:ea typeface="Calibri" panose="020F0502020204030204" pitchFamily="34" charset="0"/>
              <a:cs typeface="Times New Roman" panose="02020603050405020304" pitchFamily="18" charset="0"/>
            </a:endParaRPr>
          </a:p>
          <a:p>
            <a:pPr algn="ctr">
              <a:spcBef>
                <a:spcPct val="0"/>
              </a:spcBef>
              <a:buFontTx/>
              <a:buNone/>
            </a:pPr>
            <a:r>
              <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Дело ясное вполне: пусть отмоет руки мне. </a:t>
            </a:r>
            <a:endParaRPr lang="ru-RU" altLang="ru-RU" sz="2800">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ransition spd="slow" advTm="7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ppt_x"/>
                                          </p:val>
                                        </p:tav>
                                        <p:tav tm="100000">
                                          <p:val>
                                            <p:strVal val="#ppt_x"/>
                                          </p:val>
                                        </p:tav>
                                      </p:tavLst>
                                    </p:anim>
                                    <p:anim calcmode="lin" valueType="num">
                                      <p:cBhvr additive="base">
                                        <p:cTn id="8"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4579"/>
                                        </p:tgtEl>
                                        <p:attrNameLst>
                                          <p:attrName>style.visibility</p:attrName>
                                        </p:attrNameLst>
                                      </p:cBhvr>
                                      <p:to>
                                        <p:strVal val="visible"/>
                                      </p:to>
                                    </p:set>
                                    <p:animEffect transition="in" filter="barn(inVertical)">
                                      <p:cBhvr>
                                        <p:cTn id="13" dur="5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Содержимое 2"/>
          <p:cNvSpPr>
            <a:spLocks noGrp="1"/>
          </p:cNvSpPr>
          <p:nvPr>
            <p:ph idx="1"/>
          </p:nvPr>
        </p:nvSpPr>
        <p:spPr>
          <a:xfrm>
            <a:off x="500063" y="404813"/>
            <a:ext cx="6143625" cy="6264275"/>
          </a:xfrm>
        </p:spPr>
        <p:txBody>
          <a:bodyPr/>
          <a:lstStyle/>
          <a:p>
            <a:pPr marL="0" indent="0" algn="ctr">
              <a:lnSpc>
                <a:spcPct val="150000"/>
              </a:lnSpc>
              <a:spcBef>
                <a:spcPct val="0"/>
              </a:spcBef>
              <a:spcAft>
                <a:spcPts val="800"/>
              </a:spcAft>
              <a:buFont typeface="Arial" panose="020B0604020202020204" pitchFamily="34" charset="0"/>
              <a:buNone/>
            </a:pPr>
            <a:endPar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Петушок-петушок,</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Подари мне гребешок.</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Ну, пожалуйста, прошу,</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Я кудряшки, расчешу.</a:t>
            </a:r>
          </a:p>
          <a:p>
            <a:pPr marL="0" indent="0" algn="ctr">
              <a:lnSpc>
                <a:spcPct val="150000"/>
              </a:lnSpc>
              <a:spcBef>
                <a:spcPct val="0"/>
              </a:spcBef>
              <a:spcAft>
                <a:spcPts val="800"/>
              </a:spcAft>
              <a:buFont typeface="Arial" panose="020B0604020202020204" pitchFamily="34" charset="0"/>
              <a:buNone/>
            </a:pPr>
            <a:endPar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ransition spd="slow" advTm="7000"/>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Содержимое 2"/>
          <p:cNvSpPr>
            <a:spLocks noGrp="1"/>
          </p:cNvSpPr>
          <p:nvPr>
            <p:ph idx="1"/>
          </p:nvPr>
        </p:nvSpPr>
        <p:spPr>
          <a:xfrm>
            <a:off x="500063" y="404813"/>
            <a:ext cx="6143625" cy="6264275"/>
          </a:xfrm>
        </p:spPr>
        <p:txBody>
          <a:bodyPr/>
          <a:lstStyle/>
          <a:p>
            <a:pPr marL="0" indent="0" algn="ctr">
              <a:lnSpc>
                <a:spcPct val="150000"/>
              </a:lnSpc>
              <a:spcBef>
                <a:spcPct val="0"/>
              </a:spcBef>
              <a:spcAft>
                <a:spcPts val="800"/>
              </a:spcAft>
              <a:buFont typeface="Arial" panose="020B0604020202020204" pitchFamily="34" charset="0"/>
              <a:buNone/>
            </a:pPr>
            <a:endPar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ctr">
              <a:lnSpc>
                <a:spcPct val="150000"/>
              </a:lnSpc>
              <a:spcBef>
                <a:spcPct val="0"/>
              </a:spcBef>
              <a:spcAft>
                <a:spcPts val="800"/>
              </a:spcAft>
              <a:buFont typeface="Arial" panose="020B0604020202020204" pitchFamily="34" charset="0"/>
              <a:buNone/>
            </a:pPr>
            <a:endPar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Будет мыло пенится,</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И грязь куда-то денется.</a:t>
            </a:r>
          </a:p>
        </p:txBody>
      </p:sp>
    </p:spTree>
  </p:cSld>
  <p:clrMapOvr>
    <a:masterClrMapping/>
  </p:clrMapOvr>
  <p:transition spd="slow" advTm="7000"/>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Содержимое 2"/>
          <p:cNvSpPr>
            <a:spLocks noGrp="1"/>
          </p:cNvSpPr>
          <p:nvPr>
            <p:ph idx="1"/>
          </p:nvPr>
        </p:nvSpPr>
        <p:spPr>
          <a:xfrm>
            <a:off x="500063" y="404813"/>
            <a:ext cx="6143625" cy="6264275"/>
          </a:xfrm>
        </p:spPr>
        <p:txBody>
          <a:bodyPr/>
          <a:lstStyle/>
          <a:p>
            <a:pPr marL="0" indent="0" algn="ctr">
              <a:spcBef>
                <a:spcPct val="0"/>
              </a:spcBef>
              <a:spcAft>
                <a:spcPts val="800"/>
              </a:spcAft>
              <a:buFont typeface="Arial" panose="020B0604020202020204" pitchFamily="34" charset="0"/>
              <a:buNone/>
            </a:pPr>
            <a:endPar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ctr">
              <a:spcBef>
                <a:spcPct val="0"/>
              </a:spcBef>
              <a:spcAft>
                <a:spcPts val="800"/>
              </a:spcAft>
              <a:buFont typeface="Arial" panose="020B0604020202020204" pitchFamily="34" charset="0"/>
              <a:buNone/>
            </a:pPr>
            <a:endPar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ctr">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Каша вкусная дымится,</a:t>
            </a:r>
          </a:p>
          <a:p>
            <a:pPr marL="0" indent="0" algn="ctr">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Лёша кашу есть садится,</a:t>
            </a:r>
          </a:p>
          <a:p>
            <a:pPr marL="0" indent="0" algn="ctr">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Очень каша хороша,</a:t>
            </a:r>
          </a:p>
          <a:p>
            <a:pPr marL="0" indent="0" algn="ctr">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Ели кашу не спеша.</a:t>
            </a:r>
          </a:p>
          <a:p>
            <a:pPr marL="0" indent="0" algn="ctr">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Ложка, за ложкой,</a:t>
            </a:r>
          </a:p>
          <a:p>
            <a:pPr marL="0" indent="0" algn="ctr">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Ели понемножку.</a:t>
            </a:r>
          </a:p>
          <a:p>
            <a:pPr marL="0" indent="0" algn="ctr">
              <a:lnSpc>
                <a:spcPct val="150000"/>
              </a:lnSpc>
              <a:spcBef>
                <a:spcPct val="0"/>
              </a:spcBef>
              <a:spcAft>
                <a:spcPts val="800"/>
              </a:spcAft>
              <a:buFont typeface="Arial" panose="020B0604020202020204" pitchFamily="34" charset="0"/>
              <a:buNone/>
            </a:pPr>
            <a:endParaRPr lang="ru-RU" altLang="ru-RU" sz="36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ransition spd="slow" advTm="7000"/>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770" name="Содержимое 2"/>
          <p:cNvSpPr>
            <a:spLocks noGrp="1"/>
          </p:cNvSpPr>
          <p:nvPr>
            <p:ph idx="1"/>
          </p:nvPr>
        </p:nvSpPr>
        <p:spPr>
          <a:xfrm>
            <a:off x="500063" y="404813"/>
            <a:ext cx="6143625" cy="6264275"/>
          </a:xfrm>
        </p:spPr>
        <p:txBody>
          <a:bodyPr/>
          <a:lstStyle/>
          <a:p>
            <a:pPr marL="0" indent="0" algn="ctr">
              <a:lnSpc>
                <a:spcPct val="150000"/>
              </a:lnSpc>
              <a:spcBef>
                <a:spcPct val="0"/>
              </a:spcBef>
              <a:spcAft>
                <a:spcPts val="800"/>
              </a:spcAft>
              <a:buFont typeface="Arial" panose="020B0604020202020204" pitchFamily="34" charset="0"/>
              <a:buNone/>
            </a:pPr>
            <a:endParaRPr lang="ru-RU" altLang="ru-RU" sz="36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Даша варежку надела: «Ой куда я пальчик дела?»</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Даша варежку сняла, посмотрите-ка, нашла.</a:t>
            </a:r>
          </a:p>
        </p:txBody>
      </p:sp>
    </p:spTree>
  </p:cSld>
  <p:clrMapOvr>
    <a:masterClrMapping/>
  </p:clrMapOvr>
  <p:transition spd="slow" advTm="7000"/>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Содержимое 2"/>
          <p:cNvSpPr>
            <a:spLocks noGrp="1"/>
          </p:cNvSpPr>
          <p:nvPr>
            <p:ph idx="1"/>
          </p:nvPr>
        </p:nvSpPr>
        <p:spPr>
          <a:xfrm>
            <a:off x="500063" y="404813"/>
            <a:ext cx="6143625" cy="6264275"/>
          </a:xfrm>
        </p:spPr>
        <p:txBody>
          <a:bodyPr/>
          <a:lstStyle/>
          <a:p>
            <a:pPr marL="0" indent="0" algn="ctr">
              <a:lnSpc>
                <a:spcPct val="150000"/>
              </a:lnSpc>
              <a:spcBef>
                <a:spcPct val="0"/>
              </a:spcBef>
              <a:spcAft>
                <a:spcPts val="800"/>
              </a:spcAft>
              <a:buFont typeface="Arial" panose="020B0604020202020204" pitchFamily="34" charset="0"/>
              <a:buNone/>
            </a:pPr>
            <a:r>
              <a:rPr lang="ru-RU" altLang="ru-RU">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Водичка-водичка,</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Умой мое личико,</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Чтобы глазки блестели,</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Чтобы щечки блестели,</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Чтоб смеялся роток,</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Чтоб кусался зубок.</a:t>
            </a:r>
          </a:p>
        </p:txBody>
      </p:sp>
    </p:spTree>
  </p:cSld>
  <p:clrMapOvr>
    <a:masterClrMapping/>
  </p:clrMapOvr>
  <p:transition spd="slow" advTm="7000"/>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4818" name="Содержимое 2"/>
          <p:cNvSpPr>
            <a:spLocks noGrp="1"/>
          </p:cNvSpPr>
          <p:nvPr>
            <p:ph idx="1"/>
          </p:nvPr>
        </p:nvSpPr>
        <p:spPr>
          <a:xfrm>
            <a:off x="500063" y="404813"/>
            <a:ext cx="6143625" cy="6264275"/>
          </a:xfrm>
        </p:spPr>
        <p:txBody>
          <a:bodyPr/>
          <a:lstStyle/>
          <a:p>
            <a:pPr marL="0" indent="0" algn="ctr">
              <a:lnSpc>
                <a:spcPct val="150000"/>
              </a:lnSpc>
              <a:spcBef>
                <a:spcPct val="0"/>
              </a:spcBef>
              <a:spcAft>
                <a:spcPts val="800"/>
              </a:spcAft>
              <a:buFont typeface="Arial" panose="020B0604020202020204" pitchFamily="34" charset="0"/>
              <a:buNone/>
            </a:pPr>
            <a:endPar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Ай лады, лады, лады,</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Не боимся мы воды</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Чисто умываемся,</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Маме улыбаемся.</a:t>
            </a:r>
          </a:p>
          <a:p>
            <a:pPr marL="0" indent="0" algn="ctr">
              <a:lnSpc>
                <a:spcPct val="150000"/>
              </a:lnSpc>
              <a:spcBef>
                <a:spcPct val="0"/>
              </a:spcBef>
              <a:spcAft>
                <a:spcPts val="800"/>
              </a:spcAft>
              <a:buFont typeface="Arial" panose="020B0604020202020204" pitchFamily="34" charset="0"/>
              <a:buNone/>
            </a:pPr>
            <a:endPar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ransition spd="slow" advTm="7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Объект 2"/>
          <p:cNvSpPr>
            <a:spLocks noGrp="1"/>
          </p:cNvSpPr>
          <p:nvPr>
            <p:ph idx="1"/>
          </p:nvPr>
        </p:nvSpPr>
        <p:spPr>
          <a:xfrm>
            <a:off x="755650" y="2133600"/>
            <a:ext cx="7848600" cy="3992563"/>
          </a:xfrm>
        </p:spPr>
        <p:txBody>
          <a:bodyPr/>
          <a:lstStyle/>
          <a:p>
            <a:pPr marL="0" indent="0" algn="ctr" eaLnBrk="1" hangingPunct="1">
              <a:buFont typeface="Arial" panose="020B0604020202020204" pitchFamily="34" charset="0"/>
              <a:buNone/>
            </a:pPr>
            <a:endParaRPr lang="ru-RU" altLang="ru-RU">
              <a:solidFill>
                <a:srgbClr val="000000"/>
              </a:solidFill>
              <a:latin typeface="Times New Roman" panose="02020603050405020304" pitchFamily="18" charset="0"/>
              <a:cs typeface="Times New Roman" panose="02020603050405020304" pitchFamily="18" charset="0"/>
            </a:endParaRPr>
          </a:p>
          <a:p>
            <a:pPr marL="0" indent="0" algn="ctr" eaLnBrk="1" hangingPunct="1">
              <a:buFont typeface="Arial" panose="020B0604020202020204" pitchFamily="34" charset="0"/>
              <a:buNone/>
            </a:pPr>
            <a:r>
              <a:rPr lang="ru-RU" altLang="ru-RU">
                <a:solidFill>
                  <a:srgbClr val="000000"/>
                </a:solidFill>
                <a:latin typeface="Times New Roman" panose="02020603050405020304" pitchFamily="18" charset="0"/>
                <a:cs typeface="Times New Roman" panose="02020603050405020304" pitchFamily="18" charset="0"/>
              </a:rPr>
              <a:t>Одним из важных факторов развития здоровой личности  является формирование у детей культурно-гигиенических навыков.</a:t>
            </a:r>
          </a:p>
          <a:p>
            <a:pPr marL="0" indent="0">
              <a:buFont typeface="Arial" panose="020B0604020202020204" pitchFamily="34" charset="0"/>
              <a:buNone/>
            </a:pPr>
            <a:endParaRPr lang="ru-RU" altLang="ru-RU"/>
          </a:p>
        </p:txBody>
      </p:sp>
      <p:pic>
        <p:nvPicPr>
          <p:cNvPr id="6147"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04038" y="4365625"/>
            <a:ext cx="1700212"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5842" name="Содержимое 2"/>
          <p:cNvSpPr>
            <a:spLocks noGrp="1"/>
          </p:cNvSpPr>
          <p:nvPr>
            <p:ph idx="1"/>
          </p:nvPr>
        </p:nvSpPr>
        <p:spPr>
          <a:xfrm>
            <a:off x="500063" y="404813"/>
            <a:ext cx="6143625" cy="6264275"/>
          </a:xfrm>
        </p:spPr>
        <p:txBody>
          <a:bodyPr/>
          <a:lstStyle/>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Завязала Катеньке</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Шарфик полосатенький.</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Наденем на ножки</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Валенки-сапожки.</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 пойдем скорей гулять,</a:t>
            </a:r>
          </a:p>
          <a:p>
            <a:pPr marL="0" indent="0" algn="ctr">
              <a:lnSpc>
                <a:spcPct val="150000"/>
              </a:lnSpc>
              <a:spcBef>
                <a:spcPct val="0"/>
              </a:spcBef>
              <a:spcAft>
                <a:spcPts val="800"/>
              </a:spcAft>
              <a:buFont typeface="Arial" panose="020B0604020202020204" pitchFamily="34" charset="0"/>
              <a:buNone/>
            </a:pPr>
            <a:r>
              <a:rPr lang="ru-RU" altLang="ru-RU" sz="40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Прыгать, бегать и скакать.</a:t>
            </a:r>
            <a:endParaRPr lang="ru-RU" altLang="ru-RU" sz="400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ransition spd="slow" advTm="700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Объект 1"/>
          <p:cNvSpPr>
            <a:spLocks noGrp="1"/>
          </p:cNvSpPr>
          <p:nvPr>
            <p:ph idx="1"/>
          </p:nvPr>
        </p:nvSpPr>
        <p:spPr>
          <a:xfrm>
            <a:off x="395288" y="2060575"/>
            <a:ext cx="8291512" cy="4065588"/>
          </a:xfrm>
        </p:spPr>
        <p:txBody>
          <a:bodyPr/>
          <a:lstStyle/>
          <a:p>
            <a:pPr marL="0" indent="0" algn="ctr">
              <a:lnSpc>
                <a:spcPct val="107000"/>
              </a:lnSpc>
              <a:spcAft>
                <a:spcPts val="800"/>
              </a:spcAft>
              <a:buFont typeface="Arial" panose="020B0604020202020204" pitchFamily="34" charset="0"/>
              <a:buNone/>
            </a:pPr>
            <a:r>
              <a:rPr lang="ru-RU" altLang="ru-RU" sz="440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Игра «Список прилагательных»</a:t>
            </a:r>
          </a:p>
          <a:p>
            <a:pPr marL="0" indent="0" algn="ctr">
              <a:lnSpc>
                <a:spcPct val="107000"/>
              </a:lnSpc>
              <a:spcAft>
                <a:spcPts val="800"/>
              </a:spcAft>
              <a:buFont typeface="Arial" panose="020B0604020202020204" pitchFamily="34" charset="0"/>
              <a:buNone/>
            </a:pPr>
            <a:r>
              <a:rPr lang="ru-RU" altLang="ru-RU" u="sng">
                <a:latin typeface="Times New Roman" panose="02020603050405020304" pitchFamily="18" charset="0"/>
                <a:ea typeface="Calibri" panose="020F0502020204030204" pitchFamily="34" charset="0"/>
                <a:cs typeface="Times New Roman" panose="02020603050405020304" pitchFamily="18" charset="0"/>
              </a:rPr>
              <a:t>Ход игры:</a:t>
            </a:r>
            <a:r>
              <a:rPr lang="ru-RU" altLang="ru-RU">
                <a:latin typeface="Times New Roman" panose="02020603050405020304" pitchFamily="18" charset="0"/>
                <a:ea typeface="Calibri" panose="020F0502020204030204" pitchFamily="34" charset="0"/>
                <a:cs typeface="Times New Roman" panose="02020603050405020304" pitchFamily="18" charset="0"/>
              </a:rPr>
              <a:t> Каждому родителю предлагается назвать прилагательные или определения культурно-гигиенических навыков, отвечая на вопрос: Каким вы видите своего ребенка, который владеет навыками самообслуживания?</a:t>
            </a:r>
          </a:p>
          <a:p>
            <a:pPr marL="0" indent="0">
              <a:buFont typeface="Arial" panose="020B0604020202020204" pitchFamily="34" charset="0"/>
              <a:buNone/>
            </a:pPr>
            <a:endParaRPr lang="ru-RU" altLang="ru-RU">
              <a:ea typeface="Calibri" panose="020F0502020204030204" pitchFamily="34" charset="0"/>
              <a:cs typeface="Times New Roman" panose="02020603050405020304" pitchFamily="18" charset="0"/>
            </a:endParaRPr>
          </a:p>
        </p:txBody>
      </p:sp>
      <p:sp>
        <p:nvSpPr>
          <p:cNvPr id="36867" name="Прямоугольник 1"/>
          <p:cNvSpPr>
            <a:spLocks noChangeArrowheads="1"/>
          </p:cNvSpPr>
          <p:nvPr/>
        </p:nvSpPr>
        <p:spPr bwMode="auto">
          <a:xfrm flipH="1" flipV="1">
            <a:off x="395288" y="1773238"/>
            <a:ext cx="5048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1800">
              <a:latin typeface="Arial" panose="020B0604020202020204" pitchFamily="34" charset="0"/>
            </a:endParaRPr>
          </a:p>
        </p:txBody>
      </p:sp>
    </p:spTree>
  </p:cSld>
  <p:clrMapOvr>
    <a:masterClrMapping/>
  </p:clrMapOvr>
  <p:transition spd="slow" advTm="7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600200"/>
            <a:ext cx="8002588" cy="4781550"/>
          </a:xfrm>
        </p:spPr>
        <p:txBody>
          <a:bodyPr/>
          <a:lstStyle/>
          <a:p>
            <a:pPr marL="0" indent="0" algn="ctr">
              <a:buFont typeface="Arial" panose="020B0604020202020204" pitchFamily="34" charset="0"/>
              <a:buNone/>
              <a:defRPr/>
            </a:pPr>
            <a:endParaRPr lang="ru-RU" b="1" dirty="0">
              <a:latin typeface="Times New Roman" panose="02020603050405020304" pitchFamily="18" charset="0"/>
              <a:cs typeface="Times New Roman" panose="02020603050405020304" pitchFamily="18" charset="0"/>
            </a:endParaRPr>
          </a:p>
          <a:p>
            <a:pPr marL="0" indent="0" algn="ctr">
              <a:buFont typeface="Arial" panose="020B0604020202020204" pitchFamily="34" charset="0"/>
              <a:buNone/>
              <a:defRPr/>
            </a:pPr>
            <a:endParaRPr lang="ru-RU" b="1" dirty="0">
              <a:latin typeface="Times New Roman" panose="02020603050405020304" pitchFamily="18" charset="0"/>
              <a:cs typeface="Times New Roman" panose="02020603050405020304" pitchFamily="18" charset="0"/>
            </a:endParaRPr>
          </a:p>
          <a:p>
            <a:pPr marL="0" indent="0" algn="ctr">
              <a:buFont typeface="Arial" panose="020B0604020202020204" pitchFamily="34" charset="0"/>
              <a:buNone/>
              <a:defRPr/>
            </a:pPr>
            <a:r>
              <a:rPr lang="ru-RU" b="1" dirty="0">
                <a:solidFill>
                  <a:srgbClr val="002060"/>
                </a:solidFill>
                <a:latin typeface="Times New Roman" panose="02020603050405020304" pitchFamily="18" charset="0"/>
                <a:cs typeface="Times New Roman" panose="02020603050405020304" pitchFamily="18" charset="0"/>
              </a:rPr>
              <a:t>Игра-конкурс "Последовательность одевания и мытья рук"</a:t>
            </a:r>
            <a:endParaRPr lang="ru-RU" dirty="0">
              <a:solidFill>
                <a:srgbClr val="002060"/>
              </a:solidFill>
              <a:latin typeface="Times New Roman" panose="02020603050405020304" pitchFamily="18" charset="0"/>
              <a:cs typeface="Times New Roman" panose="02020603050405020304" pitchFamily="18" charset="0"/>
            </a:endParaRPr>
          </a:p>
          <a:p>
            <a:pPr>
              <a:defRPr/>
            </a:pPr>
            <a:endParaRPr lang="ru-RU" dirty="0"/>
          </a:p>
        </p:txBody>
      </p:sp>
      <p:pic>
        <p:nvPicPr>
          <p:cNvPr id="37891" name="Рисунок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57988" y="4233863"/>
            <a:ext cx="1701800" cy="212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Содержимое 2"/>
          <p:cNvSpPr>
            <a:spLocks noGrp="1"/>
          </p:cNvSpPr>
          <p:nvPr>
            <p:ph idx="1"/>
          </p:nvPr>
        </p:nvSpPr>
        <p:spPr>
          <a:xfrm>
            <a:off x="611188" y="1916113"/>
            <a:ext cx="8086725" cy="4176712"/>
          </a:xfrm>
        </p:spPr>
        <p:txBody>
          <a:bodyPr/>
          <a:lstStyle/>
          <a:p>
            <a:pPr marL="0" indent="0" algn="ctr" eaLnBrk="1" hangingPunct="1">
              <a:buFont typeface="Arial" panose="020B0604020202020204" pitchFamily="34" charset="0"/>
              <a:buNone/>
            </a:pPr>
            <a:r>
              <a:rPr lang="ru-RU" altLang="ru-RU" sz="4000">
                <a:solidFill>
                  <a:srgbClr val="002060"/>
                </a:solidFill>
                <a:latin typeface="Times New Roman" panose="02020603050405020304" pitchFamily="18" charset="0"/>
                <a:cs typeface="Times New Roman" panose="02020603050405020304" pitchFamily="18" charset="0"/>
              </a:rPr>
              <a:t>Алгоритм умывания</a:t>
            </a:r>
          </a:p>
        </p:txBody>
      </p:sp>
      <p:pic>
        <p:nvPicPr>
          <p:cNvPr id="38915" name="дети умываются">
            <a:hlinkClick r:id="" action="ppaction://media"/>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31242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Содержимое 3" descr="571ad0443c69ed9d9a1496180505daa3.png"/>
          <p:cNvPicPr>
            <a:picLocks noGrp="1" noChangeAspect="1"/>
          </p:cNvPicPr>
          <p:nvPr/>
        </p:nvPicPr>
        <p:blipFill>
          <a:blip r:embed="rId3" cstate="print"/>
          <a:stretch>
            <a:fillRect/>
          </a:stretch>
        </p:blipFill>
        <p:spPr bwMode="auto">
          <a:xfrm>
            <a:off x="1714500" y="2636912"/>
            <a:ext cx="6097860" cy="3816424"/>
          </a:xfrm>
          <a:prstGeom prst="round2DiagRect">
            <a:avLst>
              <a:gd name="adj1" fmla="val 16667"/>
              <a:gd name="adj2" fmla="val 428"/>
            </a:avLst>
          </a:prstGeom>
          <a:noFill/>
          <a:ln w="88900" cap="sq">
            <a:solidFill>
              <a:srgbClr val="FF00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cSld>
  <p:clrMapOvr>
    <a:masterClrMapping/>
  </p:clrMapOvr>
  <p:transition spd="slow" advTm="7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anim calcmode="lin" valueType="num">
                                      <p:cBhvr additive="base">
                                        <p:cTn id="7" dur="500" fill="hold"/>
                                        <p:tgtEl>
                                          <p:spTgt spid="348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481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p:txBody>
          <a:bodyPr/>
          <a:lstStyle/>
          <a:p>
            <a:endParaRPr lang="ru-RU" altLang="ru-RU"/>
          </a:p>
        </p:txBody>
      </p:sp>
      <p:pic>
        <p:nvPicPr>
          <p:cNvPr id="35843" name="Объект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258888" y="2349500"/>
            <a:ext cx="6626225" cy="3836988"/>
          </a:xfrm>
        </p:spPr>
      </p:pic>
    </p:spTree>
  </p:cSld>
  <p:clrMapOvr>
    <a:masterClrMapping/>
  </p:clrMapOvr>
  <p:transition spd="slow" advTm="7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additive="base">
                                        <p:cTn id="7" dur="500" fill="hold"/>
                                        <p:tgtEl>
                                          <p:spTgt spid="35843"/>
                                        </p:tgtEl>
                                        <p:attrNameLst>
                                          <p:attrName>ppt_x</p:attrName>
                                        </p:attrNameLst>
                                      </p:cBhvr>
                                      <p:tavLst>
                                        <p:tav tm="0">
                                          <p:val>
                                            <p:strVal val="#ppt_x"/>
                                          </p:val>
                                        </p:tav>
                                        <p:tav tm="100000">
                                          <p:val>
                                            <p:strVal val="#ppt_x"/>
                                          </p:val>
                                        </p:tav>
                                      </p:tavLst>
                                    </p:anim>
                                    <p:anim calcmode="lin" valueType="num">
                                      <p:cBhvr additive="base">
                                        <p:cTn id="8" dur="500" fill="hold"/>
                                        <p:tgtEl>
                                          <p:spTgt spid="358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62" name="Содержимое 2"/>
          <p:cNvSpPr>
            <a:spLocks noGrp="1"/>
          </p:cNvSpPr>
          <p:nvPr>
            <p:ph idx="1"/>
          </p:nvPr>
        </p:nvSpPr>
        <p:spPr>
          <a:xfrm>
            <a:off x="500063" y="404813"/>
            <a:ext cx="6143625" cy="6264275"/>
          </a:xfrm>
        </p:spPr>
        <p:txBody>
          <a:bodyPr/>
          <a:lstStyle/>
          <a:p>
            <a:pPr marL="0" indent="0" algn="ctr" eaLnBrk="1" hangingPunct="1">
              <a:buFont typeface="Arial" panose="020B0604020202020204" pitchFamily="34" charset="0"/>
              <a:buNone/>
            </a:pPr>
            <a:endParaRPr lang="ru-RU" altLang="ru-RU" sz="440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ctr" eaLnBrk="1" hangingPunct="1">
              <a:buFont typeface="Arial" panose="020B0604020202020204" pitchFamily="34" charset="0"/>
              <a:buNone/>
            </a:pPr>
            <a:endParaRPr lang="ru-RU" altLang="ru-RU" sz="440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ctr" eaLnBrk="1" hangingPunct="1">
              <a:buFont typeface="Arial" panose="020B0604020202020204" pitchFamily="34" charset="0"/>
              <a:buNone/>
            </a:pPr>
            <a:r>
              <a:rPr lang="ru-RU" altLang="ru-RU" sz="440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Каким образом можно воспитать культурно-гигиенические навыки? </a:t>
            </a:r>
          </a:p>
        </p:txBody>
      </p:sp>
    </p:spTree>
  </p:cSld>
  <p:clrMapOvr>
    <a:masterClrMapping/>
  </p:clrMapOvr>
  <p:transition spd="slow" advTm="700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3003550" y="1976438"/>
            <a:ext cx="3744913"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1600">
              <a:solidFill>
                <a:srgbClr val="0070C0"/>
              </a:solidFill>
              <a:latin typeface="Georgia" panose="02040502050405020303" pitchFamily="18" charset="0"/>
              <a:ea typeface="Times New Roman" panose="02020603050405020304" pitchFamily="18" charset="0"/>
              <a:cs typeface="Tahoma" panose="020B0604030504040204" pitchFamily="34" charset="0"/>
            </a:endParaRPr>
          </a:p>
        </p:txBody>
      </p:sp>
      <p:sp>
        <p:nvSpPr>
          <p:cNvPr id="41987" name="Объект 1"/>
          <p:cNvSpPr>
            <a:spLocks noGrp="1"/>
          </p:cNvSpPr>
          <p:nvPr>
            <p:ph idx="1"/>
          </p:nvPr>
        </p:nvSpPr>
        <p:spPr>
          <a:xfrm flipH="1">
            <a:off x="107950" y="1976438"/>
            <a:ext cx="8712200" cy="4189412"/>
          </a:xfrm>
        </p:spPr>
        <p:txBody>
          <a:bodyPr/>
          <a:lstStyle/>
          <a:p>
            <a:pPr algn="ctr">
              <a:defRPr/>
            </a:pPr>
            <a:r>
              <a:rPr lang="ru-RU" altLang="ru-RU" dirty="0">
                <a:solidFill>
                  <a:srgbClr val="000000"/>
                </a:solidFill>
                <a:latin typeface="Times New Roman" panose="02020603050405020304" pitchFamily="18" charset="0"/>
                <a:cs typeface="Times New Roman" panose="02020603050405020304" pitchFamily="18" charset="0"/>
              </a:rPr>
              <a:t>показ</a:t>
            </a:r>
          </a:p>
          <a:p>
            <a:pPr algn="ctr">
              <a:defRPr/>
            </a:pPr>
            <a:r>
              <a:rPr lang="ru-RU" altLang="ru-RU" dirty="0">
                <a:solidFill>
                  <a:srgbClr val="000000"/>
                </a:solidFill>
                <a:latin typeface="Times New Roman" panose="02020603050405020304" pitchFamily="18" charset="0"/>
                <a:cs typeface="Times New Roman" panose="02020603050405020304" pitchFamily="18" charset="0"/>
              </a:rPr>
              <a:t>объяснение </a:t>
            </a:r>
          </a:p>
          <a:p>
            <a:pPr algn="ctr">
              <a:defRPr/>
            </a:pPr>
            <a:r>
              <a:rPr lang="ru-RU" altLang="ru-RU" dirty="0">
                <a:solidFill>
                  <a:srgbClr val="000000"/>
                </a:solidFill>
                <a:latin typeface="Times New Roman" panose="02020603050405020304" pitchFamily="18" charset="0"/>
                <a:cs typeface="Times New Roman" panose="02020603050405020304" pitchFamily="18" charset="0"/>
              </a:rPr>
              <a:t>ласковый тон</a:t>
            </a:r>
          </a:p>
          <a:p>
            <a:pPr algn="ctr">
              <a:defRPr/>
            </a:pPr>
            <a:r>
              <a:rPr lang="ru-RU" altLang="ru-RU" dirty="0">
                <a:solidFill>
                  <a:srgbClr val="000000"/>
                </a:solidFill>
                <a:latin typeface="Times New Roman" panose="02020603050405020304" pitchFamily="18" charset="0"/>
                <a:cs typeface="Times New Roman" panose="02020603050405020304" pitchFamily="18" charset="0"/>
              </a:rPr>
              <a:t>называть все действия</a:t>
            </a:r>
          </a:p>
          <a:p>
            <a:pPr algn="ctr">
              <a:defRPr/>
            </a:pPr>
            <a:r>
              <a:rPr lang="ru-RU" altLang="ru-RU" dirty="0">
                <a:solidFill>
                  <a:srgbClr val="000000"/>
                </a:solidFill>
                <a:latin typeface="Times New Roman" panose="02020603050405020304" pitchFamily="18" charset="0"/>
                <a:cs typeface="Times New Roman" panose="02020603050405020304" pitchFamily="18" charset="0"/>
              </a:rPr>
              <a:t>создавать игровую ситуацию</a:t>
            </a:r>
          </a:p>
          <a:p>
            <a:pPr algn="ctr">
              <a:defRPr/>
            </a:pPr>
            <a:r>
              <a:rPr lang="ru-RU" altLang="ru-RU" dirty="0">
                <a:solidFill>
                  <a:srgbClr val="000000"/>
                </a:solidFill>
                <a:latin typeface="Times New Roman" panose="02020603050405020304" pitchFamily="18" charset="0"/>
                <a:cs typeface="Times New Roman" panose="02020603050405020304" pitchFamily="18" charset="0"/>
              </a:rPr>
              <a:t>использовать художественное слово</a:t>
            </a:r>
          </a:p>
          <a:p>
            <a:pPr algn="ctr">
              <a:defRPr/>
            </a:pPr>
            <a:r>
              <a:rPr lang="ru-RU" altLang="ru-RU" dirty="0">
                <a:solidFill>
                  <a:srgbClr val="000000"/>
                </a:solidFill>
                <a:latin typeface="Times New Roman" panose="02020603050405020304" pitchFamily="18" charset="0"/>
                <a:cs typeface="Times New Roman" panose="02020603050405020304" pitchFamily="18" charset="0"/>
              </a:rPr>
              <a:t>рассматривание картин, комментируя их</a:t>
            </a:r>
          </a:p>
          <a:p>
            <a:pPr marL="0" indent="0">
              <a:buFont typeface="Arial" panose="020B0604020202020204" pitchFamily="34" charset="0"/>
              <a:buNone/>
              <a:defRPr/>
            </a:pPr>
            <a:endParaRPr lang="ru-RU" altLang="ru-RU" dirty="0">
              <a:solidFill>
                <a:srgbClr val="000000"/>
              </a:solidFill>
              <a:latin typeface="Times New Roman" panose="02020603050405020304" pitchFamily="18" charset="0"/>
              <a:cs typeface="Times New Roman" panose="02020603050405020304" pitchFamily="18" charset="0"/>
            </a:endParaRPr>
          </a:p>
          <a:p>
            <a:pPr>
              <a:defRPr/>
            </a:pPr>
            <a:endParaRPr lang="ru-RU" altLang="ru-RU" dirty="0">
              <a:solidFill>
                <a:srgbClr val="000000"/>
              </a:solidFill>
              <a:latin typeface="Times New Roman" panose="02020603050405020304" pitchFamily="18" charset="0"/>
              <a:cs typeface="Times New Roman" panose="02020603050405020304" pitchFamily="18" charset="0"/>
            </a:endParaRPr>
          </a:p>
          <a:p>
            <a:pPr>
              <a:defRPr/>
            </a:pPr>
            <a:endParaRPr lang="ru-RU" altLang="ru-RU" dirty="0">
              <a:solidFill>
                <a:srgbClr val="000000"/>
              </a:solidFill>
              <a:latin typeface="Times New Roman" panose="02020603050405020304" pitchFamily="18" charset="0"/>
              <a:cs typeface="Times New Roman" panose="02020603050405020304" pitchFamily="18" charset="0"/>
            </a:endParaRPr>
          </a:p>
          <a:p>
            <a:pPr>
              <a:defRPr/>
            </a:pPr>
            <a:endParaRPr lang="ru-RU" altLang="ru-RU" dirty="0">
              <a:solidFill>
                <a:srgbClr val="000000"/>
              </a:solidFill>
              <a:latin typeface="Times New Roman" panose="02020603050405020304" pitchFamily="18" charset="0"/>
              <a:cs typeface="Times New Roman" panose="02020603050405020304" pitchFamily="18" charset="0"/>
            </a:endParaRPr>
          </a:p>
          <a:p>
            <a:pPr>
              <a:defRPr/>
            </a:pPr>
            <a:endParaRPr lang="ru-RU" altLang="ru-RU"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ransition spd="slow" advTm="7000"/>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Объект 2"/>
          <p:cNvSpPr>
            <a:spLocks noGrp="1"/>
          </p:cNvSpPr>
          <p:nvPr>
            <p:ph idx="1"/>
          </p:nvPr>
        </p:nvSpPr>
        <p:spPr>
          <a:xfrm>
            <a:off x="468313" y="2205038"/>
            <a:ext cx="7991475" cy="4032250"/>
          </a:xfrm>
        </p:spPr>
        <p:txBody>
          <a:bodyPr/>
          <a:lstStyle/>
          <a:p>
            <a:pPr algn="ctr"/>
            <a:r>
              <a:rPr lang="ru-RU" altLang="ru-RU">
                <a:latin typeface="Times New Roman" panose="02020603050405020304" pitchFamily="18" charset="0"/>
                <a:cs typeface="Times New Roman" panose="02020603050405020304" pitchFamily="18" charset="0"/>
              </a:rPr>
              <a:t>оценка</a:t>
            </a:r>
          </a:p>
          <a:p>
            <a:pPr algn="ctr"/>
            <a:r>
              <a:rPr lang="ru-RU" altLang="ru-RU">
                <a:latin typeface="Times New Roman" panose="02020603050405020304" pitchFamily="18" charset="0"/>
                <a:cs typeface="Times New Roman" panose="02020603050405020304" pitchFamily="18" charset="0"/>
              </a:rPr>
              <a:t>контроль</a:t>
            </a:r>
          </a:p>
          <a:p>
            <a:pPr algn="ctr"/>
            <a:r>
              <a:rPr lang="ru-RU" altLang="ru-RU">
                <a:latin typeface="Times New Roman" panose="02020603050405020304" pitchFamily="18" charset="0"/>
                <a:cs typeface="Times New Roman" panose="02020603050405020304" pitchFamily="18" charset="0"/>
              </a:rPr>
              <a:t>личный пример</a:t>
            </a:r>
          </a:p>
          <a:p>
            <a:pPr algn="ctr"/>
            <a:r>
              <a:rPr lang="ru-RU" altLang="ru-RU">
                <a:latin typeface="Times New Roman" panose="02020603050405020304" pitchFamily="18" charset="0"/>
                <a:cs typeface="Times New Roman" panose="02020603050405020304" pitchFamily="18" charset="0"/>
              </a:rPr>
              <a:t>пальчиковые игры</a:t>
            </a:r>
          </a:p>
          <a:p>
            <a:pPr algn="ctr">
              <a:spcAft>
                <a:spcPts val="800"/>
              </a:spcAft>
            </a:pPr>
            <a:r>
              <a:rPr lang="ru-RU" altLang="ru-RU">
                <a:solidFill>
                  <a:srgbClr val="000000"/>
                </a:solidFill>
                <a:latin typeface="Times New Roman" panose="02020603050405020304" pitchFamily="18" charset="0"/>
                <a:ea typeface="Calibri" panose="020F0502020204030204" pitchFamily="34" charset="0"/>
                <a:cs typeface="Times New Roman" panose="02020603050405020304" pitchFamily="18" charset="0"/>
              </a:rPr>
              <a:t>единство требований со стороны взрослых.</a:t>
            </a:r>
            <a:endParaRPr lang="ru-RU" altLang="ru-RU" sz="2400">
              <a:ea typeface="Calibri" panose="020F0502020204030204" pitchFamily="34" charset="0"/>
              <a:cs typeface="Times New Roman" panose="02020603050405020304" pitchFamily="18" charset="0"/>
            </a:endParaRPr>
          </a:p>
          <a:p>
            <a:endParaRPr lang="ru-RU" altLang="ru-RU">
              <a:latin typeface="Times New Roman" panose="02020603050405020304" pitchFamily="18" charset="0"/>
              <a:cs typeface="Times New Roman" panose="02020603050405020304" pitchFamily="18" charset="0"/>
            </a:endParaRPr>
          </a:p>
          <a:p>
            <a:endParaRPr lang="ru-RU" altLang="ru-RU">
              <a:latin typeface="Times New Roman" panose="02020603050405020304" pitchFamily="18" charset="0"/>
              <a:cs typeface="Times New Roman" panose="02020603050405020304" pitchFamily="18" charset="0"/>
            </a:endParaRPr>
          </a:p>
        </p:txBody>
      </p:sp>
    </p:spTree>
  </p:cSld>
  <p:clrMapOvr>
    <a:masterClrMapping/>
  </p:clrMapOvr>
  <p:transition spd="slow" advTm="7000"/>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600200"/>
            <a:ext cx="8002588" cy="4492625"/>
          </a:xfrm>
        </p:spPr>
        <p:txBody>
          <a:bodyPr/>
          <a:lstStyle/>
          <a:p>
            <a:pPr marL="0" indent="0" algn="ctr">
              <a:buFont typeface="Arial" panose="020B0604020202020204" pitchFamily="34" charset="0"/>
              <a:buNone/>
              <a:defRPr/>
            </a:pPr>
            <a:endParaRPr lang="ru-RU" dirty="0">
              <a:latin typeface="Times New Roman" panose="02020603050405020304" pitchFamily="18" charset="0"/>
              <a:cs typeface="Times New Roman" panose="02020603050405020304" pitchFamily="18" charset="0"/>
            </a:endParaRPr>
          </a:p>
          <a:p>
            <a:pPr marL="0" indent="0" algn="ctr">
              <a:buFont typeface="Arial" panose="020B0604020202020204" pitchFamily="34" charset="0"/>
              <a:buNone/>
              <a:defRPr/>
            </a:pPr>
            <a:r>
              <a:rPr lang="ru-RU" u="sng" dirty="0">
                <a:solidFill>
                  <a:srgbClr val="C00000"/>
                </a:solidFill>
                <a:latin typeface="Times New Roman" panose="02020603050405020304" pitchFamily="18" charset="0"/>
                <a:cs typeface="Times New Roman" panose="02020603050405020304" pitchFamily="18" charset="0"/>
              </a:rPr>
              <a:t>Обязанность родителей </a:t>
            </a:r>
            <a:r>
              <a:rPr lang="ru-RU" dirty="0">
                <a:latin typeface="Times New Roman" panose="02020603050405020304" pitchFamily="18" charset="0"/>
                <a:cs typeface="Times New Roman" panose="02020603050405020304" pitchFamily="18" charset="0"/>
              </a:rPr>
              <a:t>- постоянно закреплять гигиенические навыки, воспитываемые у ребенка в детском саду. Важно, чтобы взрослые подавали ребенку пример, сами всегда их соблюдали.</a:t>
            </a:r>
          </a:p>
          <a:p>
            <a:pPr>
              <a:defRPr/>
            </a:pPr>
            <a:endParaRPr lang="ru-RU" dirty="0"/>
          </a:p>
        </p:txBody>
      </p:sp>
    </p:spTree>
  </p:cSld>
  <p:clrMapOvr>
    <a:masterClrMapping/>
  </p:clrMapOvr>
  <p:transition spd="slow" advTm="7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Содержимое 2"/>
          <p:cNvSpPr>
            <a:spLocks noGrp="1"/>
          </p:cNvSpPr>
          <p:nvPr>
            <p:ph idx="1"/>
          </p:nvPr>
        </p:nvSpPr>
        <p:spPr>
          <a:xfrm>
            <a:off x="457200" y="2133600"/>
            <a:ext cx="8229600" cy="3992563"/>
          </a:xfrm>
          <a:ln>
            <a:solidFill>
              <a:srgbClr val="00B0F0"/>
            </a:solidFill>
            <a:miter lim="800000"/>
            <a:headEnd/>
            <a:tailEnd/>
          </a:ln>
        </p:spPr>
        <p:txBody>
          <a:bodyPr/>
          <a:lstStyle/>
          <a:p>
            <a:pPr marL="0" indent="0" algn="ctr" eaLnBrk="1" hangingPunct="1">
              <a:spcBef>
                <a:spcPct val="0"/>
              </a:spcBef>
              <a:buFont typeface="Arial" panose="020B0604020202020204" pitchFamily="34" charset="0"/>
              <a:buNone/>
            </a:pPr>
            <a:r>
              <a:rPr lang="ru-RU" altLang="ru-RU" sz="2000" b="1">
                <a:solidFill>
                  <a:srgbClr val="002060"/>
                </a:solidFill>
                <a:latin typeface="Georgia" panose="02040502050405020303" pitchFamily="18" charset="0"/>
              </a:rPr>
              <a:t>«Не думайте, что вы воспитываете ребёнка только тогда, когда с ним разговариваете,</a:t>
            </a:r>
          </a:p>
          <a:p>
            <a:pPr marL="0" indent="0" algn="ctr" eaLnBrk="1" hangingPunct="1">
              <a:spcBef>
                <a:spcPct val="0"/>
              </a:spcBef>
              <a:buFont typeface="Arial" panose="020B0604020202020204" pitchFamily="34" charset="0"/>
              <a:buNone/>
            </a:pPr>
            <a:r>
              <a:rPr lang="ru-RU" altLang="ru-RU" sz="2000" b="1">
                <a:solidFill>
                  <a:srgbClr val="002060"/>
                </a:solidFill>
                <a:latin typeface="Georgia" panose="02040502050405020303" pitchFamily="18" charset="0"/>
              </a:rPr>
              <a:t>       Вы воспитываете его в каждый момент его жизни.»   </a:t>
            </a:r>
            <a:r>
              <a:rPr lang="ru-RU" altLang="ru-RU" sz="2000" b="1">
                <a:solidFill>
                  <a:srgbClr val="C00000"/>
                </a:solidFill>
                <a:latin typeface="Georgia" panose="02040502050405020303" pitchFamily="18" charset="0"/>
              </a:rPr>
              <a:t>А.С Макаренко</a:t>
            </a:r>
          </a:p>
          <a:p>
            <a:pPr marL="0" indent="0" algn="ctr" eaLnBrk="1" hangingPunct="1">
              <a:spcBef>
                <a:spcPct val="0"/>
              </a:spcBef>
              <a:buFont typeface="Arial" panose="020B0604020202020204" pitchFamily="34" charset="0"/>
              <a:buNone/>
            </a:pPr>
            <a:endParaRPr lang="ru-RU" altLang="ru-RU" sz="4800" b="1">
              <a:solidFill>
                <a:srgbClr val="00B0F0"/>
              </a:solidFill>
              <a:latin typeface="Georgia" panose="02040502050405020303" pitchFamily="18" charset="0"/>
            </a:endParaRPr>
          </a:p>
          <a:p>
            <a:pPr marL="0" indent="0" algn="ctr" eaLnBrk="1" hangingPunct="1">
              <a:spcBef>
                <a:spcPct val="0"/>
              </a:spcBef>
              <a:buFont typeface="Arial" panose="020B0604020202020204" pitchFamily="34" charset="0"/>
              <a:buNone/>
            </a:pPr>
            <a:r>
              <a:rPr lang="ru-RU" altLang="ru-RU" sz="5400" b="1">
                <a:solidFill>
                  <a:srgbClr val="00B0F0"/>
                </a:solidFill>
                <a:latin typeface="Georgia" panose="02040502050405020303" pitchFamily="18" charset="0"/>
              </a:rPr>
              <a:t>             Спасибо за </a:t>
            </a:r>
          </a:p>
          <a:p>
            <a:pPr marL="0" indent="0" algn="ctr" eaLnBrk="1" hangingPunct="1">
              <a:spcBef>
                <a:spcPct val="0"/>
              </a:spcBef>
              <a:buFont typeface="Arial" panose="020B0604020202020204" pitchFamily="34" charset="0"/>
              <a:buNone/>
            </a:pPr>
            <a:r>
              <a:rPr lang="ru-RU" altLang="ru-RU" sz="5400" b="1">
                <a:solidFill>
                  <a:srgbClr val="00B0F0"/>
                </a:solidFill>
                <a:latin typeface="Georgia" panose="02040502050405020303" pitchFamily="18" charset="0"/>
              </a:rPr>
              <a:t>за           внимание!</a:t>
            </a:r>
          </a:p>
        </p:txBody>
      </p:sp>
      <p:pic>
        <p:nvPicPr>
          <p:cNvPr id="46083" name="Picture 4" descr="http://www.uborka-kvartir.com.ua/images/logo/ibnc83c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4113213"/>
            <a:ext cx="2333625"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Объект 2"/>
          <p:cNvSpPr>
            <a:spLocks noGrp="1"/>
          </p:cNvSpPr>
          <p:nvPr>
            <p:ph idx="1"/>
          </p:nvPr>
        </p:nvSpPr>
        <p:spPr>
          <a:xfrm>
            <a:off x="457200" y="2060575"/>
            <a:ext cx="8229600" cy="4065588"/>
          </a:xfrm>
        </p:spPr>
        <p:txBody>
          <a:bodyPr/>
          <a:lstStyle/>
          <a:p>
            <a:pPr marL="0" indent="0">
              <a:spcAft>
                <a:spcPts val="800"/>
              </a:spcAft>
              <a:buFont typeface="Arial" panose="020B0604020202020204" pitchFamily="34" charset="0"/>
              <a:buNone/>
            </a:pPr>
            <a:r>
              <a:rPr lang="ru-RU" altLang="ru-RU" sz="280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Воспитание культурно-гигиенических навыков, одна из главных задач воспитания детей раннего возраста; это воспитание опрятности, содержание в чистоте лица, тела, прически, одежды, обуви; аккуратности в быту, навыков культуры еды; бережное отношение к личным вещам, предметам, игрушкам; поддержание порядка в                 окружающей обстановке.  </a:t>
            </a:r>
            <a:endParaRPr lang="ru-RU" altLang="ru-RU" sz="280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171" name="Picture 4" descr="C:\Users\1\Desktop\воспитателям\Консультация Формирование КГН\скачанные файлы.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5463" y="4652963"/>
            <a:ext cx="1944687"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anim calcmode="lin" valueType="num">
                                      <p:cBhvr additive="base">
                                        <p:cTn id="7" dur="500" fill="hold"/>
                                        <p:tgtEl>
                                          <p:spTgt spid="512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1547813" y="1773238"/>
            <a:ext cx="6088062" cy="360362"/>
          </a:xfrm>
        </p:spPr>
        <p:txBody>
          <a:bodyPr/>
          <a:lstStyle/>
          <a:p>
            <a:pPr eaLnBrk="1" hangingPunct="1"/>
            <a:r>
              <a:rPr lang="ru-RU" altLang="ru-RU" sz="2400">
                <a:solidFill>
                  <a:srgbClr val="002060"/>
                </a:solidFill>
                <a:latin typeface="Times New Roman" panose="02020603050405020304" pitchFamily="18" charset="0"/>
                <a:cs typeface="Times New Roman" panose="02020603050405020304" pitchFamily="18" charset="0"/>
              </a:rPr>
              <a:t> </a:t>
            </a:r>
          </a:p>
        </p:txBody>
      </p:sp>
      <p:sp>
        <p:nvSpPr>
          <p:cNvPr id="3075" name="Содержимое 2"/>
          <p:cNvSpPr>
            <a:spLocks noGrp="1"/>
          </p:cNvSpPr>
          <p:nvPr>
            <p:ph idx="1"/>
          </p:nvPr>
        </p:nvSpPr>
        <p:spPr>
          <a:xfrm>
            <a:off x="539750" y="1916113"/>
            <a:ext cx="8131175" cy="4333875"/>
          </a:xfrm>
        </p:spPr>
        <p:style>
          <a:lnRef idx="1">
            <a:schemeClr val="accent3"/>
          </a:lnRef>
          <a:fillRef idx="2">
            <a:schemeClr val="accent3"/>
          </a:fillRef>
          <a:effectRef idx="1">
            <a:schemeClr val="accent3"/>
          </a:effectRef>
          <a:fontRef idx="minor">
            <a:schemeClr val="dk1"/>
          </a:fontRef>
        </p:style>
        <p:txBody>
          <a:bodyPr/>
          <a:lstStyle/>
          <a:p>
            <a:pPr marL="0" indent="0" algn="ctr" eaLnBrk="1" hangingPunct="1">
              <a:buFont typeface="Arial" panose="020B0604020202020204" pitchFamily="34" charset="0"/>
              <a:buNone/>
              <a:defRPr/>
            </a:pPr>
            <a:endParaRPr lang="ru-RU" dirty="0">
              <a:latin typeface="Times New Roman" panose="02020603050405020304" pitchFamily="18" charset="0"/>
              <a:cs typeface="Times New Roman" panose="02020603050405020304" pitchFamily="18" charset="0"/>
            </a:endParaRPr>
          </a:p>
          <a:p>
            <a:pPr marL="0" indent="0" algn="just" eaLnBrk="1" hangingPunct="1">
              <a:buFont typeface="Arial" panose="020B0604020202020204" pitchFamily="34" charset="0"/>
              <a:buNone/>
              <a:defRPr/>
            </a:pPr>
            <a:r>
              <a:rPr lang="ru-RU" dirty="0">
                <a:latin typeface="Times New Roman" panose="02020603050405020304" pitchFamily="18" charset="0"/>
                <a:cs typeface="Times New Roman" panose="02020603050405020304" pitchFamily="18" charset="0"/>
              </a:rPr>
              <a:t>Забота о здоровье детей, их физическом развитии начинается с воспитания у них любви к чистоте, опрятности, порядку. </a:t>
            </a:r>
            <a:endParaRPr lang="ru-RU" sz="1400" dirty="0">
              <a:solidFill>
                <a:schemeClr val="tx1"/>
              </a:solidFill>
              <a:latin typeface="Times New Roman" pitchFamily="18" charset="0"/>
              <a:cs typeface="Times New Roman" pitchFamily="18" charset="0"/>
            </a:endParaRPr>
          </a:p>
        </p:txBody>
      </p:sp>
    </p:spTree>
  </p:cSld>
  <p:clrMapOvr>
    <a:masterClrMapping/>
  </p:clrMapOvr>
  <p:transition spd="slow" advTm="700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Содержимое 2"/>
          <p:cNvSpPr>
            <a:spLocks noGrp="1"/>
          </p:cNvSpPr>
          <p:nvPr>
            <p:ph idx="1"/>
          </p:nvPr>
        </p:nvSpPr>
        <p:spPr>
          <a:xfrm>
            <a:off x="611188" y="2133600"/>
            <a:ext cx="8158162" cy="4579938"/>
          </a:xfrm>
        </p:spPr>
        <p:style>
          <a:lnRef idx="1">
            <a:schemeClr val="accent3"/>
          </a:lnRef>
          <a:fillRef idx="2">
            <a:schemeClr val="accent3"/>
          </a:fillRef>
          <a:effectRef idx="1">
            <a:schemeClr val="accent3"/>
          </a:effectRef>
          <a:fontRef idx="minor">
            <a:schemeClr val="dk1"/>
          </a:fontRef>
        </p:style>
        <p:txBody>
          <a:bodyPr/>
          <a:lstStyle/>
          <a:p>
            <a:pPr marL="0" indent="0" algn="ctr">
              <a:buFont typeface="Arial" panose="020B0604020202020204" pitchFamily="34" charset="0"/>
              <a:buNone/>
              <a:defRPr/>
            </a:pPr>
            <a:r>
              <a:rPr lang="ru-RU" sz="1600" dirty="0">
                <a:latin typeface="Times New Roman" pitchFamily="18" charset="0"/>
                <a:cs typeface="Times New Roman" pitchFamily="18" charset="0"/>
              </a:rPr>
              <a:t>   </a:t>
            </a:r>
            <a:r>
              <a:rPr lang="ru-RU" dirty="0">
                <a:latin typeface="Times New Roman" panose="02020603050405020304" pitchFamily="18" charset="0"/>
                <a:cs typeface="Times New Roman" panose="02020603050405020304" pitchFamily="18" charset="0"/>
              </a:rPr>
              <a:t>«Одна из важнейших задач детского сада, - писала </a:t>
            </a:r>
            <a:r>
              <a:rPr lang="ru-RU" dirty="0" err="1">
                <a:latin typeface="Times New Roman" panose="02020603050405020304" pitchFamily="18" charset="0"/>
                <a:cs typeface="Times New Roman" panose="02020603050405020304" pitchFamily="18" charset="0"/>
              </a:rPr>
              <a:t>Н.К.Крупская</a:t>
            </a:r>
            <a:r>
              <a:rPr lang="ru-RU" dirty="0">
                <a:latin typeface="Times New Roman" panose="02020603050405020304" pitchFamily="18" charset="0"/>
                <a:cs typeface="Times New Roman" panose="02020603050405020304" pitchFamily="18" charset="0"/>
              </a:rPr>
              <a:t> – привить ребятам навыки, укрепляющие их здоровье. С раннего возраста надо учить ребят мыть руки перед едой, есть из отдельной тарелки, ходить чистыми, стричь волосы, вытряхивать одежду, не пить сырой воды, вовремя есть, вовремя спать, быть больше на свежем воздухе и так далее».</a:t>
            </a:r>
          </a:p>
          <a:p>
            <a:pPr marL="0" indent="0">
              <a:buFont typeface="Arial" panose="020B0604020202020204" pitchFamily="34" charset="0"/>
              <a:buNone/>
              <a:defRPr/>
            </a:pPr>
            <a:endParaRPr lang="ru-RU" altLang="ru-RU" sz="1400" b="1" dirty="0">
              <a:solidFill>
                <a:srgbClr val="002060"/>
              </a:solidFill>
              <a:latin typeface="Times New Roman" panose="02020603050405020304" pitchFamily="18" charset="0"/>
              <a:cs typeface="Times New Roman" panose="02020603050405020304" pitchFamily="18" charset="0"/>
            </a:endParaRPr>
          </a:p>
        </p:txBody>
      </p:sp>
    </p:spTree>
  </p:cSld>
  <p:clrMapOvr>
    <a:masterClrMapping/>
  </p:clrMapOvr>
  <p:transition spd="slow" advTm="700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288" y="1916113"/>
            <a:ext cx="8208962" cy="4743450"/>
          </a:xfrm>
        </p:spPr>
        <p:style>
          <a:lnRef idx="1">
            <a:schemeClr val="accent3"/>
          </a:lnRef>
          <a:fillRef idx="2">
            <a:schemeClr val="accent3"/>
          </a:fillRef>
          <a:effectRef idx="1">
            <a:schemeClr val="accent3"/>
          </a:effectRef>
          <a:fontRef idx="minor">
            <a:schemeClr val="dk1"/>
          </a:fontRef>
        </p:style>
        <p:txBody>
          <a:bodyPr/>
          <a:lstStyle/>
          <a:p>
            <a:pPr marL="0" indent="0" algn="ctr" eaLnBrk="1" hangingPunct="1">
              <a:buFont typeface="Arial" panose="020B0604020202020204" pitchFamily="34" charset="0"/>
              <a:buNone/>
              <a:defRPr/>
            </a:pPr>
            <a:endParaRPr lang="ru-RU" dirty="0">
              <a:latin typeface="Times New Roman" panose="02020603050405020304" pitchFamily="18" charset="0"/>
              <a:cs typeface="Times New Roman" panose="02020603050405020304" pitchFamily="18" charset="0"/>
            </a:endParaRPr>
          </a:p>
          <a:p>
            <a:pPr marL="0" indent="0" algn="ctr" eaLnBrk="1" hangingPunct="1">
              <a:buFont typeface="Arial" panose="020B0604020202020204" pitchFamily="34" charset="0"/>
              <a:buNone/>
              <a:defRPr/>
            </a:pPr>
            <a:r>
              <a:rPr lang="ru-RU" dirty="0">
                <a:latin typeface="Times New Roman" panose="02020603050405020304" pitchFamily="18" charset="0"/>
                <a:cs typeface="Times New Roman" panose="02020603050405020304" pitchFamily="18" charset="0"/>
              </a:rPr>
              <a:t>В раннем детстве ребёнок осваивается большинство культурно-гигиенических навыков.</a:t>
            </a:r>
          </a:p>
          <a:p>
            <a:pPr eaLnBrk="1" hangingPunct="1">
              <a:buFont typeface="Arial" charset="0"/>
              <a:buChar char="•"/>
              <a:defRPr/>
            </a:pPr>
            <a:endParaRPr lang="ru-RU" sz="1400" dirty="0">
              <a:latin typeface="Times New Roman" panose="02020603050405020304" pitchFamily="18" charset="0"/>
              <a:cs typeface="Times New Roman" panose="02020603050405020304" pitchFamily="18" charset="0"/>
            </a:endParaRPr>
          </a:p>
        </p:txBody>
      </p:sp>
      <p:pic>
        <p:nvPicPr>
          <p:cNvPr id="10243" name="Объект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1063" y="4821238"/>
            <a:ext cx="1654175"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32588" y="4668838"/>
            <a:ext cx="1512887" cy="189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2" descr="C:\Users\1\Desktop\воспитателям\Консультация Формирование КГН\post-33310-120195495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938" y="4243388"/>
            <a:ext cx="2303462"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Объект 1"/>
          <p:cNvSpPr>
            <a:spLocks noGrp="1"/>
          </p:cNvSpPr>
          <p:nvPr>
            <p:ph idx="1"/>
          </p:nvPr>
        </p:nvSpPr>
        <p:spPr>
          <a:xfrm>
            <a:off x="468313" y="1773238"/>
            <a:ext cx="8135937" cy="4916487"/>
          </a:xfrm>
        </p:spPr>
        <p:style>
          <a:lnRef idx="1">
            <a:schemeClr val="accent3"/>
          </a:lnRef>
          <a:fillRef idx="2">
            <a:schemeClr val="accent3"/>
          </a:fillRef>
          <a:effectRef idx="1">
            <a:schemeClr val="accent3"/>
          </a:effectRef>
          <a:fontRef idx="minor">
            <a:schemeClr val="dk1"/>
          </a:fontRef>
        </p:style>
        <p:txBody>
          <a:bodyPr/>
          <a:lstStyle/>
          <a:p>
            <a:pPr marL="0" indent="0" algn="ctr" eaLnBrk="1" hangingPunct="1">
              <a:buFont typeface="Arial" panose="020B0604020202020204" pitchFamily="34" charset="0"/>
              <a:buNone/>
              <a:defRPr/>
            </a:pPr>
            <a:endParaRPr lang="ru-RU" dirty="0">
              <a:latin typeface="Times New Roman" panose="02020603050405020304" pitchFamily="18" charset="0"/>
              <a:cs typeface="Times New Roman" panose="02020603050405020304" pitchFamily="18" charset="0"/>
            </a:endParaRPr>
          </a:p>
          <a:p>
            <a:pPr marL="0" indent="0" algn="ctr" eaLnBrk="1" hangingPunct="1">
              <a:buFont typeface="Arial" panose="020B0604020202020204" pitchFamily="34" charset="0"/>
              <a:buNone/>
              <a:defRPr/>
            </a:pPr>
            <a:r>
              <a:rPr lang="ru-RU" dirty="0">
                <a:latin typeface="Times New Roman" panose="02020603050405020304" pitchFamily="18" charset="0"/>
                <a:cs typeface="Times New Roman" panose="02020603050405020304" pitchFamily="18" charset="0"/>
              </a:rPr>
              <a:t>Навык – это частично автоматизированное действие, формируемое в результате многократных повторений и упражнений. </a:t>
            </a:r>
            <a:endParaRPr lang="ru-RU" sz="1600" dirty="0">
              <a:latin typeface="Times New Roman" panose="02020603050405020304" pitchFamily="18" charset="0"/>
              <a:cs typeface="Times New Roman" panose="02020603050405020304" pitchFamily="18" charset="0"/>
            </a:endParaRPr>
          </a:p>
        </p:txBody>
      </p:sp>
      <p:pic>
        <p:nvPicPr>
          <p:cNvPr id="11267"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51275" y="4256088"/>
            <a:ext cx="1701800" cy="212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51275" y="4221163"/>
            <a:ext cx="1701800" cy="212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Объект 1"/>
          <p:cNvSpPr>
            <a:spLocks noGrp="1"/>
          </p:cNvSpPr>
          <p:nvPr>
            <p:ph idx="1"/>
          </p:nvPr>
        </p:nvSpPr>
        <p:spPr>
          <a:xfrm>
            <a:off x="250825" y="1628775"/>
            <a:ext cx="8135938" cy="4916488"/>
          </a:xfrm>
        </p:spPr>
        <p:style>
          <a:lnRef idx="1">
            <a:schemeClr val="accent3"/>
          </a:lnRef>
          <a:fillRef idx="2">
            <a:schemeClr val="accent3"/>
          </a:fillRef>
          <a:effectRef idx="1">
            <a:schemeClr val="accent3"/>
          </a:effectRef>
          <a:fontRef idx="minor">
            <a:schemeClr val="dk1"/>
          </a:fontRef>
        </p:style>
        <p:txBody>
          <a:bodyPr/>
          <a:lstStyle/>
          <a:p>
            <a:pPr marL="0" indent="0" algn="ctr" eaLnBrk="1" hangingPunct="1">
              <a:buFont typeface="Arial" panose="020B0604020202020204" pitchFamily="34" charset="0"/>
              <a:buNone/>
              <a:defRPr/>
            </a:pPr>
            <a:endParaRPr lang="ru-RU" dirty="0">
              <a:latin typeface="Times New Roman" panose="02020603050405020304" pitchFamily="18" charset="0"/>
              <a:cs typeface="Times New Roman" panose="02020603050405020304" pitchFamily="18" charset="0"/>
            </a:endParaRPr>
          </a:p>
          <a:p>
            <a:pPr marL="0" indent="0" algn="ctr" eaLnBrk="1" hangingPunct="1">
              <a:buFont typeface="Arial" panose="020B0604020202020204" pitchFamily="34" charset="0"/>
              <a:buNone/>
              <a:defRPr/>
            </a:pPr>
            <a:r>
              <a:rPr lang="ru-RU" dirty="0">
                <a:latin typeface="Times New Roman" panose="02020603050405020304" pitchFamily="18" charset="0"/>
                <a:cs typeface="Times New Roman" panose="02020603050405020304" pitchFamily="18" charset="0"/>
              </a:rPr>
              <a:t>Все сведения по гигиене прививаются детям в повседневной жизни в процессе разнообразных видов деятельности и отдыха, то есть в каждом компоненте режима.</a:t>
            </a:r>
          </a:p>
          <a:p>
            <a:pPr marL="0" indent="0" algn="just" eaLnBrk="1" hangingPunct="1">
              <a:buFont typeface="Arial" panose="020B0604020202020204" pitchFamily="34" charset="0"/>
              <a:buNone/>
              <a:defRPr/>
            </a:pPr>
            <a:endParaRPr lang="ru-RU" sz="1600" dirty="0">
              <a:latin typeface="Times New Roman" panose="02020603050405020304" pitchFamily="18" charset="0"/>
              <a:cs typeface="Times New Roman" panose="02020603050405020304" pitchFamily="18" charset="0"/>
            </a:endParaRPr>
          </a:p>
        </p:txBody>
      </p:sp>
      <p:pic>
        <p:nvPicPr>
          <p:cNvPr id="12291" name="Рисунок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89363" y="4506913"/>
            <a:ext cx="1493837" cy="218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0"/>
</p:sld>
</file>

<file path=ppt/theme/theme1.xml><?xml version="1.0" encoding="utf-8"?>
<a:theme xmlns:a="http://schemas.openxmlformats.org/drawingml/2006/main" name="тво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Документ" ma:contentTypeID="0x01010022ACE6A852C4C442B038AD04D78EC059" ma:contentTypeVersion="0" ma:contentTypeDescription="Создание документа." ma:contentTypeScope="" ma:versionID="a9f10896b1479994c315d007428b7f64">
  <xsd:schema xmlns:xsd="http://www.w3.org/2001/XMLSchema" xmlns:p="http://schemas.microsoft.com/office/2006/metadata/properties" targetNamespace="http://schemas.microsoft.com/office/2006/metadata/properties" ma:root="true" ma:fieldsID="53974d1da0c14f073d2cc649cae9f3e6">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Тип содержимого" ma:readOnly="true"/>
        <xsd:element ref="dc:title" minOccurs="0" maxOccurs="1" ma:index="4" ma:displayName="Название"/>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9185D4A-6985-4F6E-968A-9AB0EEE03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71855F0-C5E9-4294-B707-694A59AE1535}">
  <ds:schemaRefs>
    <ds:schemaRef ds:uri="http://schemas.microsoft.com/sharepoint/v3/contenttype/forms"/>
  </ds:schemaRefs>
</ds:datastoreItem>
</file>

<file path=customXml/itemProps3.xml><?xml version="1.0" encoding="utf-8"?>
<ds:datastoreItem xmlns:ds="http://schemas.openxmlformats.org/officeDocument/2006/customXml" ds:itemID="{2A6B9F32-F1C8-4565-85A1-10EAB5E19762}">
  <ds:schemaRefs>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твое</Template>
  <TotalTime>2283</TotalTime>
  <Words>955</Words>
  <Application>Microsoft Office PowerPoint</Application>
  <PresentationFormat>Экран (4:3)</PresentationFormat>
  <Paragraphs>164</Paragraphs>
  <Slides>39</Slides>
  <Notes>5</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39</vt:i4>
      </vt:variant>
    </vt:vector>
  </HeadingPairs>
  <TitlesOfParts>
    <vt:vector size="45" baseType="lpstr">
      <vt:lpstr>Arial</vt:lpstr>
      <vt:lpstr>Calibri</vt:lpstr>
      <vt:lpstr>Times New Roman</vt:lpstr>
      <vt:lpstr>Tahoma</vt:lpstr>
      <vt:lpstr>Georgia</vt:lpstr>
      <vt:lpstr>твое</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Krokoz™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max</dc:creator>
  <cp:lastModifiedBy>Екатерина</cp:lastModifiedBy>
  <cp:revision>133</cp:revision>
  <cp:lastPrinted>2014-01-28T21:45:02Z</cp:lastPrinted>
  <dcterms:created xsi:type="dcterms:W3CDTF">2013-08-21T17:02:59Z</dcterms:created>
  <dcterms:modified xsi:type="dcterms:W3CDTF">2017-05-31T12:49:43Z</dcterms:modified>
</cp:coreProperties>
</file>