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72" r:id="rId3"/>
    <p:sldId id="273" r:id="rId4"/>
    <p:sldId id="274" r:id="rId5"/>
    <p:sldId id="257" r:id="rId6"/>
    <p:sldId id="260" r:id="rId7"/>
    <p:sldId id="261" r:id="rId8"/>
    <p:sldId id="263"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B4C71EC6-210F-42DE-9C53-41977AD35B3D}" type="datetimeFigureOut">
              <a:rPr lang="ru-RU" smtClean="0"/>
              <a:t>02.06.2017</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B19B0651-EE4F-4900-A07F-96A6BFA9D0F0}"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02.06.2017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02.06.2017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Объект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B4C71EC6-210F-42DE-9C53-41977AD35B3D}" type="datetimeFigureOut">
              <a:rPr lang="ru-RU" smtClean="0"/>
              <a:t>02.06.2017</a:t>
            </a:fld>
            <a:endParaRPr lang="ru-RU"/>
          </a:p>
        </p:txBody>
      </p:sp>
      <p:sp>
        <p:nvSpPr>
          <p:cNvPr id="9" name="Номер слайда 8"/>
          <p:cNvSpPr>
            <a:spLocks noGrp="1"/>
          </p:cNvSpPr>
          <p:nvPr>
            <p:ph type="sldNum" sz="quarter" idx="15"/>
          </p:nvPr>
        </p:nvSpPr>
        <p:spPr/>
        <p:txBody>
          <a:bodyPr rtlCol="0"/>
          <a:lstStyle/>
          <a:p>
            <a:fld id="{B19B0651-EE4F-4900-A07F-96A6BFA9D0F0}" type="slidenum">
              <a:rPr lang="ru-RU" smtClean="0"/>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B4C71EC6-210F-42DE-9C53-41977AD35B3D}" type="datetimeFigureOut">
              <a:rPr lang="ru-RU" smtClean="0"/>
              <a:t>02.06.2017</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B19B0651-EE4F-4900-A07F-96A6BFA9D0F0}"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t>02.06.2017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
        <p:nvSpPr>
          <p:cNvPr id="9" name="Объект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Объект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B4C71EC6-210F-42DE-9C53-41977AD35B3D}" type="datetimeFigureOut">
              <a:rPr lang="ru-RU" smtClean="0"/>
              <a:t>02.06.2017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
        <p:nvSpPr>
          <p:cNvPr id="11" name="Объект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B4C71EC6-210F-42DE-9C53-41977AD35B3D}" type="datetimeFigureOut">
              <a:rPr lang="ru-RU" smtClean="0"/>
              <a:t>02.06.2017</a:t>
            </a:fld>
            <a:endParaRPr lang="ru-RU"/>
          </a:p>
        </p:txBody>
      </p:sp>
      <p:sp>
        <p:nvSpPr>
          <p:cNvPr id="7" name="Номер слайда 6"/>
          <p:cNvSpPr>
            <a:spLocks noGrp="1"/>
          </p:cNvSpPr>
          <p:nvPr>
            <p:ph type="sldNum" sz="quarter" idx="11"/>
          </p:nvPr>
        </p:nvSpPr>
        <p:spPr/>
        <p:txBody>
          <a:bodyPr rtlCol="0"/>
          <a:lstStyle/>
          <a:p>
            <a:fld id="{B19B0651-EE4F-4900-A07F-96A6BFA9D0F0}" type="slidenum">
              <a:rPr lang="ru-RU" smtClean="0"/>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02.06.2017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Объект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B4C71EC6-210F-42DE-9C53-41977AD35B3D}" type="datetimeFigureOut">
              <a:rPr lang="ru-RU" smtClean="0"/>
              <a:t>02.06.2017</a:t>
            </a:fld>
            <a:endParaRPr lang="ru-RU"/>
          </a:p>
        </p:txBody>
      </p:sp>
      <p:sp>
        <p:nvSpPr>
          <p:cNvPr id="22" name="Номер слайда 21"/>
          <p:cNvSpPr>
            <a:spLocks noGrp="1"/>
          </p:cNvSpPr>
          <p:nvPr>
            <p:ph type="sldNum" sz="quarter" idx="15"/>
          </p:nvPr>
        </p:nvSpPr>
        <p:spPr/>
        <p:txBody>
          <a:bodyPr rtlCol="0"/>
          <a:lstStyle/>
          <a:p>
            <a:fld id="{B19B0651-EE4F-4900-A07F-96A6BFA9D0F0}" type="slidenum">
              <a:rPr lang="ru-RU" smtClean="0"/>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B4C71EC6-210F-42DE-9C53-41977AD35B3D}" type="datetimeFigureOut">
              <a:rPr lang="ru-RU" smtClean="0"/>
              <a:t>02.06.2017</a:t>
            </a:fld>
            <a:endParaRPr lang="ru-RU"/>
          </a:p>
        </p:txBody>
      </p:sp>
      <p:sp>
        <p:nvSpPr>
          <p:cNvPr id="18" name="Номер слайда 17"/>
          <p:cNvSpPr>
            <a:spLocks noGrp="1"/>
          </p:cNvSpPr>
          <p:nvPr>
            <p:ph type="sldNum" sz="quarter" idx="11"/>
          </p:nvPr>
        </p:nvSpPr>
        <p:spPr/>
        <p:txBody>
          <a:bodyPr rtlCol="0"/>
          <a:lstStyle/>
          <a:p>
            <a:fld id="{B19B0651-EE4F-4900-A07F-96A6BFA9D0F0}" type="slidenum">
              <a:rPr lang="ru-RU" smtClean="0"/>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B4C71EC6-210F-42DE-9C53-41977AD35B3D}" type="datetimeFigureOut">
              <a:rPr lang="ru-RU" smtClean="0"/>
              <a:t>02.06.2017</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691680" y="476672"/>
            <a:ext cx="6172200" cy="1102274"/>
          </a:xfrm>
        </p:spPr>
        <p:txBody>
          <a:bodyPr/>
          <a:lstStyle/>
          <a:p>
            <a:r>
              <a:rPr lang="ru-RU" dirty="0"/>
              <a:t> Адаптация детей к детскому саду.</a:t>
            </a:r>
            <a:endParaRPr lang="ru-RU" dirty="0"/>
          </a:p>
        </p:txBody>
      </p:sp>
      <p:sp>
        <p:nvSpPr>
          <p:cNvPr id="3" name="Подзаголовок 2"/>
          <p:cNvSpPr>
            <a:spLocks noGrp="1"/>
          </p:cNvSpPr>
          <p:nvPr>
            <p:ph type="subTitle" idx="1"/>
          </p:nvPr>
        </p:nvSpPr>
        <p:spPr>
          <a:xfrm>
            <a:off x="5076056" y="4725144"/>
            <a:ext cx="3670176" cy="1512168"/>
          </a:xfrm>
        </p:spPr>
        <p:txBody>
          <a:bodyPr>
            <a:normAutofit fontScale="92500" lnSpcReduction="20000"/>
          </a:bodyPr>
          <a:lstStyle/>
          <a:p>
            <a:r>
              <a:rPr lang="ru-RU" dirty="0">
                <a:solidFill>
                  <a:srgbClr val="444444"/>
                </a:solidFill>
                <a:latin typeface="Helvetica"/>
                <a:ea typeface="Times New Roman"/>
              </a:rPr>
              <a:t>Советы и рекомендации</a:t>
            </a:r>
            <a:r>
              <a:rPr lang="ru-RU" dirty="0" smtClean="0">
                <a:solidFill>
                  <a:srgbClr val="444444"/>
                </a:solidFill>
                <a:latin typeface="Helvetica"/>
                <a:ea typeface="Times New Roman"/>
              </a:rPr>
              <a:t>.</a:t>
            </a:r>
          </a:p>
          <a:p>
            <a:endParaRPr lang="ru-RU" dirty="0" smtClean="0">
              <a:solidFill>
                <a:srgbClr val="444444"/>
              </a:solidFill>
              <a:latin typeface="Helvetica"/>
              <a:ea typeface="Times New Roman"/>
            </a:endParaRPr>
          </a:p>
          <a:p>
            <a:r>
              <a:rPr lang="ru-RU" dirty="0" smtClean="0">
                <a:solidFill>
                  <a:srgbClr val="444444"/>
                </a:solidFill>
                <a:latin typeface="Helvetica"/>
              </a:rPr>
              <a:t>Подготовил педагог-психолог</a:t>
            </a:r>
          </a:p>
          <a:p>
            <a:r>
              <a:rPr lang="ru-RU" dirty="0" smtClean="0">
                <a:solidFill>
                  <a:srgbClr val="444444"/>
                </a:solidFill>
                <a:latin typeface="Helvetica"/>
              </a:rPr>
              <a:t>МБДОУ «Детский сад №15»</a:t>
            </a:r>
          </a:p>
          <a:p>
            <a:r>
              <a:rPr lang="ru-RU" dirty="0" err="1" smtClean="0">
                <a:solidFill>
                  <a:srgbClr val="444444"/>
                </a:solidFill>
                <a:latin typeface="Helvetica"/>
              </a:rPr>
              <a:t>Тюлюшина</a:t>
            </a:r>
            <a:r>
              <a:rPr lang="ru-RU" dirty="0" smtClean="0">
                <a:solidFill>
                  <a:srgbClr val="444444"/>
                </a:solidFill>
                <a:latin typeface="Helvetica"/>
              </a:rPr>
              <a:t> Ольга Юрьевна</a:t>
            </a:r>
            <a:endParaRPr lang="ru-RU" dirty="0"/>
          </a:p>
        </p:txBody>
      </p:sp>
      <p:pic>
        <p:nvPicPr>
          <p:cNvPr id="4" name="Рисунок 3" descr="F:\КАРТИНКИ\ltnb.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11760" y="1700808"/>
            <a:ext cx="5760640" cy="2808312"/>
          </a:xfrm>
          <a:prstGeom prst="rect">
            <a:avLst/>
          </a:prstGeom>
          <a:noFill/>
          <a:ln>
            <a:noFill/>
          </a:ln>
        </p:spPr>
      </p:pic>
    </p:spTree>
    <p:extLst>
      <p:ext uri="{BB962C8B-B14F-4D97-AF65-F5344CB8AC3E}">
        <p14:creationId xmlns:p14="http://schemas.microsoft.com/office/powerpoint/2010/main" val="24095957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3688" y="3429000"/>
            <a:ext cx="5400600" cy="3024336"/>
          </a:xfrm>
          <a:prstGeom prst="rect">
            <a:avLst/>
          </a:prstGeom>
        </p:spPr>
      </p:pic>
      <p:sp>
        <p:nvSpPr>
          <p:cNvPr id="3" name="Объект 2"/>
          <p:cNvSpPr>
            <a:spLocks noGrp="1"/>
          </p:cNvSpPr>
          <p:nvPr>
            <p:ph sz="quarter" idx="4294967295"/>
          </p:nvPr>
        </p:nvSpPr>
        <p:spPr>
          <a:xfrm>
            <a:off x="755576" y="620688"/>
            <a:ext cx="7467600" cy="5421089"/>
          </a:xfrm>
        </p:spPr>
        <p:txBody>
          <a:bodyPr>
            <a:normAutofit/>
          </a:bodyPr>
          <a:lstStyle/>
          <a:p>
            <a:r>
              <a:rPr lang="ru-RU" sz="2000" i="1" dirty="0" smtClean="0"/>
              <a:t>Адаптация</a:t>
            </a:r>
            <a:r>
              <a:rPr lang="ru-RU" sz="2000" dirty="0" smtClean="0"/>
              <a:t> – это процесс вхождения человека в новую для него среду и приспособление к её условиям.</a:t>
            </a:r>
          </a:p>
          <a:p>
            <a:r>
              <a:rPr lang="ru-RU" sz="2000" i="1" dirty="0" smtClean="0"/>
              <a:t>Адаптация</a:t>
            </a:r>
            <a:r>
              <a:rPr lang="ru-RU" sz="2000" dirty="0" smtClean="0"/>
              <a:t> является активным процессом, приводящим или к позитивным (</a:t>
            </a:r>
            <a:r>
              <a:rPr lang="ru-RU" sz="2000" dirty="0" err="1" smtClean="0"/>
              <a:t>адаптированность</a:t>
            </a:r>
            <a:r>
              <a:rPr lang="ru-RU" sz="2000" dirty="0" smtClean="0"/>
              <a:t>) результатам или к негативным (стресс). При этом выделяется два основных критерия успешной адаптации: внутренний комфорт (эмоциональная удовлетворенность) и внешняя адекватность поведения (способность легко и точно выполнять новые требования).</a:t>
            </a:r>
          </a:p>
          <a:p>
            <a:pPr marL="0" indent="0">
              <a:buNone/>
            </a:pPr>
            <a:endParaRPr lang="ru-RU" dirty="0"/>
          </a:p>
        </p:txBody>
      </p:sp>
    </p:spTree>
    <p:extLst>
      <p:ext uri="{BB962C8B-B14F-4D97-AF65-F5344CB8AC3E}">
        <p14:creationId xmlns:p14="http://schemas.microsoft.com/office/powerpoint/2010/main" val="17796386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07704" y="260648"/>
            <a:ext cx="5050904" cy="922114"/>
          </a:xfrm>
        </p:spPr>
        <p:txBody>
          <a:bodyPr>
            <a:normAutofit/>
          </a:bodyPr>
          <a:lstStyle/>
          <a:p>
            <a:r>
              <a:rPr lang="ru-RU" sz="2000" b="1" dirty="0"/>
              <a:t>3 фазы адаптационного процесса:</a:t>
            </a:r>
            <a:br>
              <a:rPr lang="ru-RU" sz="2000" b="1" dirty="0"/>
            </a:br>
            <a:endParaRPr lang="ru-RU" sz="2000" b="1" dirty="0"/>
          </a:p>
        </p:txBody>
      </p:sp>
      <p:sp>
        <p:nvSpPr>
          <p:cNvPr id="3" name="Объект 2"/>
          <p:cNvSpPr>
            <a:spLocks noGrp="1"/>
          </p:cNvSpPr>
          <p:nvPr>
            <p:ph sz="quarter" idx="1"/>
          </p:nvPr>
        </p:nvSpPr>
        <p:spPr>
          <a:xfrm>
            <a:off x="457200" y="908720"/>
            <a:ext cx="7643192" cy="5565232"/>
          </a:xfrm>
        </p:spPr>
        <p:txBody>
          <a:bodyPr>
            <a:normAutofit fontScale="92500" lnSpcReduction="20000"/>
          </a:bodyPr>
          <a:lstStyle/>
          <a:p>
            <a:pPr lvl="0"/>
            <a:r>
              <a:rPr lang="ru-RU" sz="2200" i="1" dirty="0"/>
              <a:t>Острая фаза или период </a:t>
            </a:r>
            <a:r>
              <a:rPr lang="ru-RU" sz="2200" i="1" dirty="0" err="1"/>
              <a:t>дезадаптации</a:t>
            </a:r>
            <a:r>
              <a:rPr lang="ru-RU" sz="2200" i="1" dirty="0"/>
              <a:t>. </a:t>
            </a:r>
            <a:r>
              <a:rPr lang="ru-RU" sz="2200" dirty="0"/>
              <a:t>Сопровождается разнообразными колебаниями в соматическом состоянии и психическом статусе, что приводит к снижению веса, частым респираторным заболеваниям, нарушению сна, регрессу в речевом развитии (в среднем длиться один месяц). </a:t>
            </a:r>
            <a:endParaRPr lang="ru-RU" sz="2200" dirty="0" smtClean="0"/>
          </a:p>
          <a:p>
            <a:pPr lvl="0"/>
            <a:endParaRPr lang="ru-RU" sz="2200" dirty="0"/>
          </a:p>
          <a:p>
            <a:pPr lvl="0"/>
            <a:r>
              <a:rPr lang="ru-RU" sz="2200" i="1" dirty="0"/>
              <a:t>Подострая фаза или адаптация. </a:t>
            </a:r>
            <a:r>
              <a:rPr lang="ru-RU" sz="2200" dirty="0"/>
              <a:t>Характеризуется адекватным поведением ребенка, т.е. все сдвиги уменьшаются и регистрируются лишь по отдельным параметрам на фоне замедленного темпа развития, особенно психического по сравнению со средними возрастными нормами (длиться 3-5 месяцев</a:t>
            </a:r>
            <a:r>
              <a:rPr lang="ru-RU" sz="2200" dirty="0" smtClean="0"/>
              <a:t>).</a:t>
            </a:r>
          </a:p>
          <a:p>
            <a:pPr lvl="0"/>
            <a:endParaRPr lang="ru-RU" sz="2200" dirty="0"/>
          </a:p>
          <a:p>
            <a:pPr lvl="0"/>
            <a:r>
              <a:rPr lang="ru-RU" sz="2200" i="1" dirty="0"/>
              <a:t>Фаза компенсации или период </a:t>
            </a:r>
            <a:r>
              <a:rPr lang="ru-RU" sz="2200" i="1" dirty="0" err="1"/>
              <a:t>адаптированности</a:t>
            </a:r>
            <a:r>
              <a:rPr lang="ru-RU" sz="2200" i="1" dirty="0"/>
              <a:t>. </a:t>
            </a:r>
            <a:r>
              <a:rPr lang="ru-RU" sz="2200" dirty="0"/>
              <a:t>Характеризуется убыстрением темпа развития, в результате дети к концу учебного года преодолевают указанную выше задержку темпов развития, дети начинают ориентироваться и вести себя спокойно.</a:t>
            </a:r>
          </a:p>
          <a:p>
            <a:endParaRPr lang="ru-RU" dirty="0"/>
          </a:p>
        </p:txBody>
      </p:sp>
    </p:spTree>
    <p:extLst>
      <p:ext uri="{BB962C8B-B14F-4D97-AF65-F5344CB8AC3E}">
        <p14:creationId xmlns:p14="http://schemas.microsoft.com/office/powerpoint/2010/main" val="13020535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12160" y="4005064"/>
            <a:ext cx="2622861" cy="2058338"/>
          </a:xfrm>
          <a:prstGeom prst="rect">
            <a:avLst/>
          </a:prstGeom>
        </p:spPr>
      </p:pic>
      <p:sp>
        <p:nvSpPr>
          <p:cNvPr id="2" name="Заголовок 1"/>
          <p:cNvSpPr>
            <a:spLocks noGrp="1"/>
          </p:cNvSpPr>
          <p:nvPr>
            <p:ph type="title"/>
          </p:nvPr>
        </p:nvSpPr>
        <p:spPr>
          <a:xfrm>
            <a:off x="899592" y="332656"/>
            <a:ext cx="7467600" cy="1080120"/>
          </a:xfrm>
        </p:spPr>
        <p:txBody>
          <a:bodyPr>
            <a:normAutofit/>
          </a:bodyPr>
          <a:lstStyle/>
          <a:p>
            <a:pPr algn="ctr"/>
            <a:r>
              <a:rPr lang="ru-RU" sz="2000" dirty="0"/>
              <a:t>Различают </a:t>
            </a:r>
            <a:r>
              <a:rPr lang="ru-RU" sz="2000" i="1" dirty="0"/>
              <a:t>3 степени тяжести прохождения острой фазы адаптационного периода</a:t>
            </a:r>
            <a:r>
              <a:rPr lang="ru-RU" sz="2000" dirty="0"/>
              <a:t>:</a:t>
            </a:r>
            <a:br>
              <a:rPr lang="ru-RU" sz="2000" dirty="0"/>
            </a:br>
            <a:endParaRPr lang="ru-RU" sz="2000" dirty="0"/>
          </a:p>
        </p:txBody>
      </p:sp>
      <p:sp>
        <p:nvSpPr>
          <p:cNvPr id="3" name="Объект 2"/>
          <p:cNvSpPr>
            <a:spLocks noGrp="1"/>
          </p:cNvSpPr>
          <p:nvPr>
            <p:ph sz="quarter" idx="1"/>
          </p:nvPr>
        </p:nvSpPr>
        <p:spPr>
          <a:xfrm>
            <a:off x="467544" y="1268760"/>
            <a:ext cx="8208912" cy="4896544"/>
          </a:xfrm>
        </p:spPr>
        <p:txBody>
          <a:bodyPr>
            <a:normAutofit fontScale="70000" lnSpcReduction="20000"/>
          </a:bodyPr>
          <a:lstStyle/>
          <a:p>
            <a:r>
              <a:rPr lang="en-US" dirty="0"/>
              <a:t>I</a:t>
            </a:r>
            <a:r>
              <a:rPr lang="ru-RU" sz="2600" dirty="0"/>
              <a:t>. </a:t>
            </a:r>
            <a:r>
              <a:rPr lang="ru-RU" sz="2600" i="1" dirty="0"/>
              <a:t>Лёгкая адаптация: </a:t>
            </a:r>
            <a:r>
              <a:rPr lang="ru-RU" sz="2600" dirty="0"/>
              <a:t>к 15-20 дню пребывания в детском учреждении нормализуется сон, ребенок нормально ест, не отказывается от контактов со сверстниками и взрослыми. Сам идет на контакт</a:t>
            </a:r>
            <a:r>
              <a:rPr lang="ru-RU" sz="2600" dirty="0" smtClean="0"/>
              <a:t>.</a:t>
            </a:r>
          </a:p>
          <a:p>
            <a:endParaRPr lang="ru-RU" sz="2600" dirty="0"/>
          </a:p>
          <a:p>
            <a:r>
              <a:rPr lang="en-US" sz="2600" dirty="0"/>
              <a:t>II</a:t>
            </a:r>
            <a:r>
              <a:rPr lang="ru-RU" sz="2600" dirty="0"/>
              <a:t>. </a:t>
            </a:r>
            <a:r>
              <a:rPr lang="ru-RU" sz="2600" i="1" dirty="0"/>
              <a:t>Адаптация средней тяжести: </a:t>
            </a:r>
            <a:r>
              <a:rPr lang="ru-RU" sz="2600" dirty="0"/>
              <a:t>поведенческие реакции восстанавливаются к 20-30 дню пребывания в дошкольном учреждении. Нервно-психическое развитие несколько замедляется (замедление речевой активности</a:t>
            </a:r>
            <a:r>
              <a:rPr lang="ru-RU" sz="2600" dirty="0" smtClean="0"/>
              <a:t>).</a:t>
            </a:r>
          </a:p>
          <a:p>
            <a:endParaRPr lang="ru-RU" sz="2600" dirty="0"/>
          </a:p>
          <a:p>
            <a:r>
              <a:rPr lang="en-US" sz="2600" dirty="0"/>
              <a:t>III</a:t>
            </a:r>
            <a:r>
              <a:rPr lang="ru-RU" sz="2600" dirty="0"/>
              <a:t>. </a:t>
            </a:r>
            <a:r>
              <a:rPr lang="ru-RU" sz="2600" i="1" dirty="0"/>
              <a:t>Тяжёлая адаптация: </a:t>
            </a:r>
            <a:r>
              <a:rPr lang="ru-RU" sz="2600" dirty="0"/>
              <a:t>Характеризуется значительной длительностью от 2 до 6 месяцев и </a:t>
            </a:r>
            <a:r>
              <a:rPr lang="ru-RU" sz="2600" dirty="0" smtClean="0"/>
              <a:t>тяжестью</a:t>
            </a:r>
          </a:p>
          <a:p>
            <a:pPr marL="0" indent="0">
              <a:buNone/>
            </a:pPr>
            <a:r>
              <a:rPr lang="ru-RU" sz="2600" dirty="0" smtClean="0"/>
              <a:t>всех </a:t>
            </a:r>
            <a:r>
              <a:rPr lang="ru-RU" sz="2600" dirty="0"/>
              <a:t>проявлений. Нарушение питания, сна</a:t>
            </a:r>
            <a:r>
              <a:rPr lang="ru-RU" sz="2600" dirty="0" smtClean="0"/>
              <a:t>,</a:t>
            </a:r>
          </a:p>
          <a:p>
            <a:pPr marL="0" indent="0">
              <a:buNone/>
            </a:pPr>
            <a:r>
              <a:rPr lang="ru-RU" sz="2600" dirty="0" smtClean="0"/>
              <a:t>проявление </a:t>
            </a:r>
            <a:r>
              <a:rPr lang="ru-RU" sz="2600" dirty="0"/>
              <a:t>отрицательных эмоций в общении, </a:t>
            </a:r>
            <a:endParaRPr lang="ru-RU" sz="2600" dirty="0" smtClean="0"/>
          </a:p>
          <a:p>
            <a:pPr marL="0" indent="0">
              <a:buNone/>
            </a:pPr>
            <a:r>
              <a:rPr lang="ru-RU" sz="2600" dirty="0" smtClean="0"/>
              <a:t>боязнь пространства, частые заболевания,</a:t>
            </a:r>
          </a:p>
          <a:p>
            <a:pPr marL="0" indent="0">
              <a:buNone/>
            </a:pPr>
            <a:r>
              <a:rPr lang="ru-RU" sz="2600" dirty="0" smtClean="0"/>
              <a:t>снижение </a:t>
            </a:r>
            <a:r>
              <a:rPr lang="ru-RU" sz="2600" dirty="0"/>
              <a:t>веса, замедление </a:t>
            </a:r>
            <a:endParaRPr lang="ru-RU" sz="2600" dirty="0" smtClean="0"/>
          </a:p>
          <a:p>
            <a:pPr marL="0" indent="0">
              <a:buNone/>
            </a:pPr>
            <a:r>
              <a:rPr lang="ru-RU" sz="2600" dirty="0" smtClean="0"/>
              <a:t>нервно-психического </a:t>
            </a:r>
            <a:r>
              <a:rPr lang="ru-RU" sz="2600" dirty="0"/>
              <a:t>развития на 1-2 квартала. </a:t>
            </a:r>
          </a:p>
          <a:p>
            <a:endParaRPr lang="ru-RU" dirty="0"/>
          </a:p>
        </p:txBody>
      </p:sp>
    </p:spTree>
    <p:extLst>
      <p:ext uri="{BB962C8B-B14F-4D97-AF65-F5344CB8AC3E}">
        <p14:creationId xmlns:p14="http://schemas.microsoft.com/office/powerpoint/2010/main" val="20147271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395536" y="116632"/>
            <a:ext cx="8280920" cy="994122"/>
          </a:xfrm>
        </p:spPr>
        <p:txBody>
          <a:bodyPr>
            <a:noAutofit/>
          </a:bodyPr>
          <a:lstStyle/>
          <a:p>
            <a:pPr algn="ctr"/>
            <a:r>
              <a:rPr lang="ru-RU" sz="2000" b="1" i="1" dirty="0"/>
              <a:t>Чтобы малыш как можно легче и спокойнее прошёл этот нелёгкий, но очень важный период в жизни,  мы хотим предложить Вам несколько рекомендаций:</a:t>
            </a:r>
            <a:endParaRPr lang="ru-RU" sz="2000" dirty="0">
              <a:solidFill>
                <a:srgbClr val="444444"/>
              </a:solidFill>
              <a:latin typeface="Helvetica"/>
              <a:ea typeface="Times New Roman"/>
            </a:endParaRPr>
          </a:p>
        </p:txBody>
      </p:sp>
      <p:sp>
        <p:nvSpPr>
          <p:cNvPr id="3" name="Объект 2"/>
          <p:cNvSpPr>
            <a:spLocks noGrp="1"/>
          </p:cNvSpPr>
          <p:nvPr>
            <p:ph sz="quarter" idx="1"/>
          </p:nvPr>
        </p:nvSpPr>
        <p:spPr>
          <a:xfrm>
            <a:off x="251520" y="1124744"/>
            <a:ext cx="8291264" cy="5544616"/>
          </a:xfrm>
        </p:spPr>
        <p:txBody>
          <a:bodyPr>
            <a:noAutofit/>
          </a:bodyPr>
          <a:lstStyle/>
          <a:p>
            <a:r>
              <a:rPr lang="ru-RU" sz="1700" b="1" i="1" dirty="0"/>
              <a:t>Расскажите ребёнку, что такое детский сад и почему Вы хотите, чтобы он посещал его.</a:t>
            </a:r>
            <a:r>
              <a:rPr lang="ru-RU" sz="1700" b="1" dirty="0"/>
              <a:t> </a:t>
            </a:r>
            <a:r>
              <a:rPr lang="ru-RU" sz="1700" dirty="0" smtClean="0"/>
              <a:t>Содержание </a:t>
            </a:r>
            <a:r>
              <a:rPr lang="ru-RU" sz="1700" dirty="0"/>
              <a:t>беседы зависит от возраста ребёнка. Например, беседа может быть такой: </a:t>
            </a:r>
            <a:r>
              <a:rPr lang="ru-RU" sz="1700" i="1" dirty="0"/>
              <a:t>«Детский сад – это очень красивый дом, куда мамы и папы отводят своих детей. Я хочу, чтобы ты познакомился и подружился  с другими детьми и взрослыми. В детском саду маленькие  кровати, маленькие раковины для умывания, маленькие шкафчики, много интересных игрушек. Дети здесь  играют, едят, </a:t>
            </a:r>
            <a:r>
              <a:rPr lang="ru-RU" sz="1700" i="1" dirty="0" smtClean="0"/>
              <a:t>гуляют».</a:t>
            </a:r>
          </a:p>
          <a:p>
            <a:pPr lvl="0"/>
            <a:r>
              <a:rPr lang="ru-RU" sz="1700" b="1" i="1" dirty="0"/>
              <a:t>Постарайтесь создать в семье спокойную дружескую атмосферу.</a:t>
            </a:r>
            <a:r>
              <a:rPr lang="ru-RU" sz="1700" b="1" dirty="0"/>
              <a:t> </a:t>
            </a:r>
            <a:r>
              <a:rPr lang="ru-RU" sz="1700" dirty="0" smtClean="0"/>
              <a:t>Чаще </a:t>
            </a:r>
            <a:r>
              <a:rPr lang="ru-RU" sz="1700" dirty="0"/>
              <a:t>хвалите ребёнка, обнимайте, говорите, что очень любите. Уделяйте ребёнку больше внимания, интересуйтесь его успехами и неудачами, отмечайте малейшие изменения  в настроении.</a:t>
            </a:r>
          </a:p>
          <a:p>
            <a:pPr lvl="0"/>
            <a:r>
              <a:rPr lang="ru-RU" sz="1700" b="1" i="1" dirty="0"/>
              <a:t>Познакомьте ребёнка с режимом дня в детском саду.</a:t>
            </a:r>
            <a:r>
              <a:rPr lang="ru-RU" sz="1700" b="1" dirty="0"/>
              <a:t> </a:t>
            </a:r>
            <a:r>
              <a:rPr lang="ru-RU" sz="1700" dirty="0" smtClean="0"/>
              <a:t>Чем </a:t>
            </a:r>
            <a:r>
              <a:rPr lang="ru-RU" sz="1700" dirty="0"/>
              <a:t>чаще Вы будете его соблюдать, тем спокойнее ребёнок воспримет новые правила. Спрашивайте, куда он будет складывать свои вещи после прогулки, что он будет делать после обеда. Такими вопросами Вы сможете проконтролировать, как ребёнок усвоил последовательность режимных моментов в дошкольном учреждении. Детей пугает неизвестность, но когда они видят, что ожидаемое событие происходит так, как было обещано, то чувствует себя увереннее.            </a:t>
            </a:r>
          </a:p>
          <a:p>
            <a:pPr marL="0" indent="0">
              <a:buNone/>
            </a:pPr>
            <a:endParaRPr lang="ru-RU" sz="1700" i="1" dirty="0" smtClean="0"/>
          </a:p>
          <a:p>
            <a:pPr marL="0" indent="0">
              <a:buNone/>
            </a:pPr>
            <a:endParaRPr lang="ru-RU" sz="1700" i="1" dirty="0"/>
          </a:p>
          <a:p>
            <a:pPr marL="0" indent="0">
              <a:buNone/>
            </a:pPr>
            <a:endParaRPr lang="ru-RU" sz="1600" i="1" dirty="0" smtClean="0"/>
          </a:p>
          <a:p>
            <a:pPr marL="0" indent="0">
              <a:buNone/>
            </a:pPr>
            <a:endParaRPr lang="ru-RU" sz="1600" dirty="0"/>
          </a:p>
          <a:p>
            <a:pPr marL="0" indent="0">
              <a:buNone/>
            </a:pPr>
            <a:r>
              <a:rPr lang="ru-RU" sz="1600" dirty="0"/>
              <a:t>      </a:t>
            </a:r>
            <a:endParaRPr lang="ru-RU" sz="1600" dirty="0"/>
          </a:p>
        </p:txBody>
      </p:sp>
    </p:spTree>
    <p:extLst>
      <p:ext uri="{BB962C8B-B14F-4D97-AF65-F5344CB8AC3E}">
        <p14:creationId xmlns:p14="http://schemas.microsoft.com/office/powerpoint/2010/main" val="6931407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544" y="4221089"/>
            <a:ext cx="2448272" cy="1440160"/>
          </a:xfrm>
          <a:prstGeom prst="rect">
            <a:avLst/>
          </a:prstGeom>
        </p:spPr>
      </p:pic>
      <p:sp>
        <p:nvSpPr>
          <p:cNvPr id="3" name="Объект 2"/>
          <p:cNvSpPr>
            <a:spLocks noGrp="1"/>
          </p:cNvSpPr>
          <p:nvPr>
            <p:ph sz="quarter" idx="4294967295"/>
          </p:nvPr>
        </p:nvSpPr>
        <p:spPr>
          <a:xfrm>
            <a:off x="323528" y="260648"/>
            <a:ext cx="8136904" cy="6408712"/>
          </a:xfrm>
        </p:spPr>
        <p:txBody>
          <a:bodyPr>
            <a:normAutofit fontScale="92500" lnSpcReduction="10000"/>
          </a:bodyPr>
          <a:lstStyle/>
          <a:p>
            <a:pPr lvl="0"/>
            <a:r>
              <a:rPr lang="ru-RU" sz="1800" i="1" dirty="0"/>
              <a:t>Максимально </a:t>
            </a:r>
            <a:r>
              <a:rPr lang="ru-RU" sz="1800" i="1" dirty="0" err="1"/>
              <a:t>приблизьте</a:t>
            </a:r>
            <a:r>
              <a:rPr lang="ru-RU" sz="1800" i="1" dirty="0"/>
              <a:t> домашний режим к распорядку в детском саду не менее чем за две недели и старайтесь поддерживать его в выходные дни:</a:t>
            </a:r>
            <a:endParaRPr lang="ru-RU" sz="1800" dirty="0"/>
          </a:p>
          <a:p>
            <a:pPr marL="0" indent="0">
              <a:buNone/>
            </a:pPr>
            <a:r>
              <a:rPr lang="ru-RU" sz="1800" dirty="0"/>
              <a:t>      7:30 – подъём, умывание, одевание; </a:t>
            </a:r>
          </a:p>
          <a:p>
            <a:pPr marL="0" indent="0">
              <a:buNone/>
            </a:pPr>
            <a:r>
              <a:rPr lang="ru-RU" sz="1800" dirty="0" smtClean="0"/>
              <a:t>      </a:t>
            </a:r>
            <a:r>
              <a:rPr lang="ru-RU" sz="1800" dirty="0"/>
              <a:t>8:30 – крайнее время для прихода в д/с;</a:t>
            </a:r>
          </a:p>
          <a:p>
            <a:pPr marL="0" indent="0">
              <a:buNone/>
            </a:pPr>
            <a:r>
              <a:rPr lang="ru-RU" sz="1800" dirty="0"/>
              <a:t>      8:40 – завтрак;                                                        </a:t>
            </a:r>
          </a:p>
          <a:p>
            <a:pPr marL="0" indent="0">
              <a:buNone/>
            </a:pPr>
            <a:r>
              <a:rPr lang="ru-RU" sz="1800" dirty="0"/>
              <a:t>      10:30 – прогулка; </a:t>
            </a:r>
          </a:p>
          <a:p>
            <a:pPr marL="0" indent="0">
              <a:buNone/>
            </a:pPr>
            <a:r>
              <a:rPr lang="ru-RU" sz="1800" dirty="0"/>
              <a:t>      12:00 – возвращение с прогулки;</a:t>
            </a:r>
          </a:p>
          <a:p>
            <a:pPr marL="0" indent="0">
              <a:buNone/>
            </a:pPr>
            <a:r>
              <a:rPr lang="ru-RU" sz="1800" dirty="0"/>
              <a:t>      12:15 – обед;</a:t>
            </a:r>
          </a:p>
          <a:p>
            <a:pPr marL="0" indent="0">
              <a:buNone/>
            </a:pPr>
            <a:r>
              <a:rPr lang="ru-RU" sz="1800" dirty="0" smtClean="0"/>
              <a:t>      </a:t>
            </a:r>
            <a:r>
              <a:rPr lang="ru-RU" sz="1800" dirty="0"/>
              <a:t>13:00 – 15:00- дневной сон;</a:t>
            </a:r>
          </a:p>
          <a:p>
            <a:pPr marL="0" indent="0">
              <a:buNone/>
            </a:pPr>
            <a:r>
              <a:rPr lang="ru-RU" sz="1800" dirty="0"/>
              <a:t>      15:30 – полдник</a:t>
            </a:r>
            <a:r>
              <a:rPr lang="ru-RU" sz="1800" dirty="0" smtClean="0"/>
              <a:t>.</a:t>
            </a:r>
          </a:p>
          <a:p>
            <a:pPr marL="0" indent="0">
              <a:buNone/>
            </a:pPr>
            <a:r>
              <a:rPr lang="ru-RU" sz="1800" dirty="0"/>
              <a:t>Для того, чтобы легко встать утром, лучше лечь не позже 20:30.    </a:t>
            </a:r>
          </a:p>
          <a:p>
            <a:pPr lvl="0"/>
            <a:r>
              <a:rPr lang="ru-RU" sz="1800" i="1" dirty="0"/>
              <a:t>К началу посещения детского сада прививайте ребёнку элементарные навыки самообслуживания. </a:t>
            </a:r>
            <a:endParaRPr lang="ru-RU" sz="1800" i="1" dirty="0" smtClean="0"/>
          </a:p>
          <a:p>
            <a:pPr marL="0" lvl="0" indent="0" algn="r">
              <a:buNone/>
            </a:pPr>
            <a:r>
              <a:rPr lang="ru-RU" sz="1800" dirty="0" smtClean="0"/>
              <a:t>Ребёнок </a:t>
            </a:r>
            <a:r>
              <a:rPr lang="ru-RU" sz="1800" dirty="0"/>
              <a:t>должен уметь самостоятельно: </a:t>
            </a:r>
          </a:p>
          <a:p>
            <a:pPr marL="0" indent="0" algn="r">
              <a:buNone/>
            </a:pPr>
            <a:r>
              <a:rPr lang="ru-RU" sz="1800" dirty="0" smtClean="0"/>
              <a:t>      -</a:t>
            </a:r>
            <a:r>
              <a:rPr lang="ru-RU" sz="1800" dirty="0"/>
              <a:t>мыть руки с мылом и вытирать их</a:t>
            </a:r>
            <a:r>
              <a:rPr lang="ru-RU" sz="1800" dirty="0" smtClean="0"/>
              <a:t>;</a:t>
            </a:r>
          </a:p>
          <a:p>
            <a:pPr marL="0" indent="0" algn="r">
              <a:buNone/>
            </a:pPr>
            <a:r>
              <a:rPr lang="ru-RU" sz="1800" dirty="0" smtClean="0"/>
              <a:t>      -ходить в туалет;</a:t>
            </a:r>
          </a:p>
          <a:p>
            <a:pPr marL="0" indent="0" algn="r">
              <a:buNone/>
            </a:pPr>
            <a:r>
              <a:rPr lang="ru-RU" sz="1800" dirty="0" smtClean="0"/>
              <a:t>      -</a:t>
            </a:r>
            <a:r>
              <a:rPr lang="ru-RU" sz="1800" dirty="0"/>
              <a:t>пользоваться ложкой и вилкой;</a:t>
            </a:r>
          </a:p>
          <a:p>
            <a:pPr marL="0" indent="0" algn="r">
              <a:buNone/>
            </a:pPr>
            <a:r>
              <a:rPr lang="ru-RU" sz="1800" dirty="0" smtClean="0"/>
              <a:t>      -</a:t>
            </a:r>
            <a:r>
              <a:rPr lang="ru-RU" sz="1800" dirty="0"/>
              <a:t>одеваться самостоятельно с небольшой помощью взрослого</a:t>
            </a:r>
            <a:r>
              <a:rPr lang="ru-RU" sz="1800" dirty="0" smtClean="0"/>
              <a:t>.</a:t>
            </a:r>
          </a:p>
          <a:p>
            <a:pPr marL="0" indent="0">
              <a:buNone/>
            </a:pPr>
            <a:r>
              <a:rPr lang="ru-RU" sz="1800" dirty="0"/>
              <a:t>Поговорите с ним о возможных трудностях, объясните, к кому он может обратиться за помощью и как он это должен сделать.  </a:t>
            </a:r>
          </a:p>
          <a:p>
            <a:pPr marL="0" indent="0" algn="r">
              <a:buNone/>
            </a:pPr>
            <a:endParaRPr lang="ru-RU" sz="1800" dirty="0" smtClean="0"/>
          </a:p>
          <a:p>
            <a:pPr marL="0" indent="0">
              <a:buNone/>
            </a:pPr>
            <a:endParaRPr lang="ru-RU" sz="1800" dirty="0"/>
          </a:p>
        </p:txBody>
      </p:sp>
      <p:pic>
        <p:nvPicPr>
          <p:cNvPr id="4" name="Рисунок 3" descr="C:\Documents and Settings\Admin\Рабочий стол\КАРТИНКИ\i.jpeg"/>
          <p:cNvPicPr/>
          <p:nvPr/>
        </p:nvPicPr>
        <p:blipFill>
          <a:blip r:embed="rId3" cstate="print"/>
          <a:srcRect/>
          <a:stretch>
            <a:fillRect/>
          </a:stretch>
        </p:blipFill>
        <p:spPr bwMode="auto">
          <a:xfrm>
            <a:off x="5724128" y="1097513"/>
            <a:ext cx="2016224" cy="1852414"/>
          </a:xfrm>
          <a:prstGeom prst="rect">
            <a:avLst/>
          </a:prstGeom>
          <a:noFill/>
          <a:ln w="9525">
            <a:noFill/>
            <a:miter lim="800000"/>
            <a:headEnd/>
            <a:tailEnd/>
          </a:ln>
        </p:spPr>
      </p:pic>
    </p:spTree>
    <p:extLst>
      <p:ext uri="{BB962C8B-B14F-4D97-AF65-F5344CB8AC3E}">
        <p14:creationId xmlns:p14="http://schemas.microsoft.com/office/powerpoint/2010/main" val="6218538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C:\Documents and Settings\Admin\Рабочий стол\КАРТИНКИ\Ч.jpeg"/>
          <p:cNvPicPr/>
          <p:nvPr/>
        </p:nvPicPr>
        <p:blipFill>
          <a:blip r:embed="rId2" cstate="print"/>
          <a:srcRect/>
          <a:stretch>
            <a:fillRect/>
          </a:stretch>
        </p:blipFill>
        <p:spPr bwMode="auto">
          <a:xfrm>
            <a:off x="4572000" y="5301208"/>
            <a:ext cx="3384376" cy="1224136"/>
          </a:xfrm>
          <a:prstGeom prst="rect">
            <a:avLst/>
          </a:prstGeom>
          <a:noFill/>
          <a:ln w="9525">
            <a:noFill/>
            <a:miter lim="800000"/>
            <a:headEnd/>
            <a:tailEnd/>
          </a:ln>
        </p:spPr>
      </p:pic>
      <p:sp>
        <p:nvSpPr>
          <p:cNvPr id="3" name="Объект 2"/>
          <p:cNvSpPr>
            <a:spLocks noGrp="1"/>
          </p:cNvSpPr>
          <p:nvPr>
            <p:ph sz="quarter" idx="4294967295"/>
          </p:nvPr>
        </p:nvSpPr>
        <p:spPr>
          <a:xfrm>
            <a:off x="179512" y="188640"/>
            <a:ext cx="8424936" cy="6069161"/>
          </a:xfrm>
        </p:spPr>
        <p:txBody>
          <a:bodyPr>
            <a:normAutofit lnSpcReduction="10000"/>
          </a:bodyPr>
          <a:lstStyle/>
          <a:p>
            <a:pPr lvl="0"/>
            <a:r>
              <a:rPr lang="ru-RU" sz="1800" i="1" dirty="0"/>
              <a:t>В присутствии ребёнка избегайте критических замечаний в адрес детского сада и его сотрудников. </a:t>
            </a:r>
            <a:r>
              <a:rPr lang="ru-RU" sz="1800" dirty="0"/>
              <a:t>Не пугайте ребёнка д/с, например: «Не хочешь есть сам, вот придёшь в д/с- там тебя научат» или «Учись есть сам, тогда тебя возьмут в д/с ».</a:t>
            </a:r>
          </a:p>
          <a:p>
            <a:pPr lvl="0"/>
            <a:r>
              <a:rPr lang="ru-RU" sz="1800" i="1" dirty="0"/>
              <a:t>Расширяйте круг общения ребёнка с другими детьми и взрослыми.</a:t>
            </a:r>
            <a:r>
              <a:rPr lang="ru-RU" sz="1800" dirty="0"/>
              <a:t> Поощряйте игры с другими детьми. Личным примером учите ребёнка общаться, знакомиться с другими детьми, обращаться к ним по имени, просить, а не отнимать игрушки, предлагать свои. Не пренебрегайте такими простыми фразами, как: «Если хочешь поиграть с девочкой (мальчиком), подойди и скажи: «Как тебя зовут?». В присутствии своего ребёнка называйте этих детей по имени. Говорите дома о новых знакомых</a:t>
            </a:r>
            <a:r>
              <a:rPr lang="ru-RU" sz="1800" dirty="0" smtClean="0"/>
              <a:t>.</a:t>
            </a:r>
          </a:p>
          <a:p>
            <a:pPr lvl="0"/>
            <a:r>
              <a:rPr lang="ru-RU" sz="1800" i="1" dirty="0"/>
              <a:t>Будьте спокойны и уравновешенны, так как дети очень легко перенимают тревожность от своих близких. </a:t>
            </a:r>
            <a:r>
              <a:rPr lang="ru-RU" sz="1800" dirty="0"/>
              <a:t>Личная тревожность матери часто является причиной беспокойства у ребёнка. Когда Вы уходите, расставайтесь с ребёнком быстро и легко, иначе у ребёнка появиться тревога.</a:t>
            </a:r>
          </a:p>
          <a:p>
            <a:pPr lvl="0"/>
            <a:r>
              <a:rPr lang="ru-RU" sz="1800" i="1" dirty="0"/>
              <a:t>При расставании с ребёнком в группе: будьте настойчивы и спокойны. </a:t>
            </a:r>
            <a:r>
              <a:rPr lang="ru-RU" sz="1800" dirty="0"/>
              <a:t>Даже, если ребёнок плачет и хватается за Вас, </a:t>
            </a:r>
            <a:r>
              <a:rPr lang="ru-RU" sz="1800" b="1" i="1" dirty="0"/>
              <a:t>улыбнитесь ему</a:t>
            </a:r>
            <a:r>
              <a:rPr lang="ru-RU" sz="1800" i="1" dirty="0"/>
              <a:t> </a:t>
            </a:r>
            <a:r>
              <a:rPr lang="ru-RU" sz="1800" dirty="0"/>
              <a:t>и скажите: </a:t>
            </a:r>
            <a:r>
              <a:rPr lang="ru-RU" sz="1800" b="1" dirty="0"/>
              <a:t>«</a:t>
            </a:r>
            <a:r>
              <a:rPr lang="ru-RU" sz="1800" b="1" i="1" dirty="0"/>
              <a:t>Всё будет хорошо, вечером я приду за тобой</a:t>
            </a:r>
            <a:r>
              <a:rPr lang="ru-RU" sz="1800" b="1" dirty="0"/>
              <a:t>»</a:t>
            </a:r>
            <a:r>
              <a:rPr lang="ru-RU" sz="1800" dirty="0"/>
              <a:t> и не оглядываясь, уходите. </a:t>
            </a:r>
          </a:p>
          <a:p>
            <a:pPr lvl="0"/>
            <a:endParaRPr lang="ru-RU" sz="1800" dirty="0"/>
          </a:p>
          <a:p>
            <a:endParaRPr lang="ru-RU" dirty="0"/>
          </a:p>
        </p:txBody>
      </p:sp>
    </p:spTree>
    <p:extLst>
      <p:ext uri="{BB962C8B-B14F-4D97-AF65-F5344CB8AC3E}">
        <p14:creationId xmlns:p14="http://schemas.microsoft.com/office/powerpoint/2010/main" val="11762498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931224" cy="1143000"/>
          </a:xfrm>
        </p:spPr>
        <p:txBody>
          <a:bodyPr/>
          <a:lstStyle/>
          <a:p>
            <a:pPr algn="ctr"/>
            <a:r>
              <a:rPr lang="ru-RU" dirty="0" smtClean="0"/>
              <a:t>СПАСИБО ЗА ВНИМАНИЕ!</a:t>
            </a:r>
            <a:endParaRPr lang="ru-RU" dirty="0"/>
          </a:p>
        </p:txBody>
      </p:sp>
      <p:pic>
        <p:nvPicPr>
          <p:cNvPr id="4" name="Объект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331640" y="1556792"/>
            <a:ext cx="5843675" cy="4873625"/>
          </a:xfrm>
        </p:spPr>
      </p:pic>
    </p:spTree>
    <p:extLst>
      <p:ext uri="{BB962C8B-B14F-4D97-AF65-F5344CB8AC3E}">
        <p14:creationId xmlns:p14="http://schemas.microsoft.com/office/powerpoint/2010/main" val="230379442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70</TotalTime>
  <Words>928</Words>
  <Application>Microsoft Office PowerPoint</Application>
  <PresentationFormat>Экран (4:3)</PresentationFormat>
  <Paragraphs>56</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Эркер</vt:lpstr>
      <vt:lpstr> Адаптация детей к детскому саду.</vt:lpstr>
      <vt:lpstr>Презентация PowerPoint</vt:lpstr>
      <vt:lpstr>3 фазы адаптационного процесса: </vt:lpstr>
      <vt:lpstr>Различают 3 степени тяжести прохождения острой фазы адаптационного периода: </vt:lpstr>
      <vt:lpstr>Чтобы малыш как можно легче и спокойнее прошёл этот нелёгкий, но очень важный период в жизни,  мы хотим предложить Вам несколько рекомендаций:</vt:lpstr>
      <vt:lpstr>Презентация PowerPoint</vt:lpstr>
      <vt:lpstr>Презентация PowerPoint</vt:lpstr>
      <vt:lpstr>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Адаптация детей к детскому саду.</dc:title>
  <dc:creator>доу</dc:creator>
  <cp:lastModifiedBy>доу</cp:lastModifiedBy>
  <cp:revision>14</cp:revision>
  <dcterms:created xsi:type="dcterms:W3CDTF">2017-06-02T10:13:07Z</dcterms:created>
  <dcterms:modified xsi:type="dcterms:W3CDTF">2017-06-02T11:30:08Z</dcterms:modified>
</cp:coreProperties>
</file>