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0" r:id="rId3"/>
    <p:sldId id="262" r:id="rId4"/>
    <p:sldId id="273" r:id="rId5"/>
    <p:sldId id="263" r:id="rId6"/>
    <p:sldId id="272" r:id="rId7"/>
    <p:sldId id="265" r:id="rId8"/>
    <p:sldId id="274" r:id="rId9"/>
    <p:sldId id="277" r:id="rId10"/>
    <p:sldId id="278" r:id="rId11"/>
    <p:sldId id="27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3455"/>
    <a:srgbClr val="80CAE5"/>
    <a:srgbClr val="21AD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1"/>
    <p:restoredTop sz="94621"/>
  </p:normalViewPr>
  <p:slideViewPr>
    <p:cSldViewPr>
      <p:cViewPr>
        <p:scale>
          <a:sx n="70" d="100"/>
          <a:sy n="70" d="100"/>
        </p:scale>
        <p:origin x="-984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C510D1F-0176-4C84-85E9-A5D6EB8F8C93}" type="datetimeFigureOut">
              <a:rPr lang="ru-RU"/>
              <a:pPr>
                <a:defRPr/>
              </a:pPr>
              <a:t>02.06.2017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AE75F5F-84F9-44CA-863A-221401FD0C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70B6F5C-98A4-4B81-BDB8-2E9072F33C39}" type="datetimeFigureOut">
              <a:rPr lang="ru-RU"/>
              <a:pPr>
                <a:defRPr/>
              </a:pPr>
              <a:t>02.06.2017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1D260BA-CAE0-499A-90E9-6E68829363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2DC6DF-F280-4BE3-88C7-FD11BCB26C2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/>
          </a:p>
        </p:txBody>
      </p:sp>
      <p:sp>
        <p:nvSpPr>
          <p:cNvPr id="16388" name="Верхний колонтитул 4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B5147-44D0-4D78-8876-3BC20F9D97B6}" type="datetime1">
              <a:rPr lang="ru-RU"/>
              <a:pPr>
                <a:defRPr/>
              </a:pPr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Название молодежного проекта. Ф.И.О.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72FF7-C0BC-4B26-BBAF-3FBF7E10BD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BFA2B-B882-48B9-A9AE-B82DDEDEC7EF}" type="datetime1">
              <a:rPr lang="ru-RU"/>
              <a:pPr>
                <a:defRPr/>
              </a:pPr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Название молодежного проекта. Ф.И.О.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2100E-A78B-47A1-89FF-68493C1674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011D5-F549-4C27-9A0E-66641C8F2974}" type="datetime1">
              <a:rPr lang="ru-RU"/>
              <a:pPr>
                <a:defRPr/>
              </a:pPr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Название молодежного проекта. Ф.И.О.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4F94A-FF2B-46A7-8EDA-CD4CEFD156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7A240-6B64-4BAE-A3FB-86509A23ABFC}" type="datetime1">
              <a:rPr lang="ru-RU"/>
              <a:pPr>
                <a:defRPr/>
              </a:pPr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Название молодежного проекта. Ф.И.О.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28689-8266-4215-8165-81FCDA7FCD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3FA14-4343-4DB3-92E3-546226D06DE2}" type="datetime1">
              <a:rPr lang="ru-RU"/>
              <a:pPr>
                <a:defRPr/>
              </a:pPr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Название молодежного проекта. Ф.И.О.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01C4D-1A4E-4E5E-8C94-36D9F241B9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B25FA-C4C3-4027-8E83-B4671BDD666E}" type="datetime1">
              <a:rPr lang="ru-RU"/>
              <a:pPr>
                <a:defRPr/>
              </a:pPr>
              <a:t>02.06.2017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Название молодежного проекта. Ф.И.О. 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1E988-A125-4BD3-B27E-2AC3B20CC4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331EA-083D-41DA-B9C2-7B719CE9DFA0}" type="datetime1">
              <a:rPr lang="ru-RU"/>
              <a:pPr>
                <a:defRPr/>
              </a:pPr>
              <a:t>02.06.2017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Название молодежного проекта. Ф.И.О. 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DEBA9-B1C7-43BC-8D56-FC1B52AF42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27E63-B152-4270-A20D-9AA34D2327AF}" type="datetime1">
              <a:rPr lang="ru-RU"/>
              <a:pPr>
                <a:defRPr/>
              </a:pPr>
              <a:t>02.06.2017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Название молодежного проекта. Ф.И.О. 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C5AC2-1F00-416C-8E69-9E2EF5766E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3DC7D-5959-4EF8-9A79-9ED06B27F36F}" type="datetime1">
              <a:rPr lang="ru-RU"/>
              <a:pPr>
                <a:defRPr/>
              </a:pPr>
              <a:t>02.06.2017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Название молодежного проекта. Ф.И.О. 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948A1-448D-4FE4-8DDE-4832B8A509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6F50E-5AA8-4236-913A-A876DCA539DE}" type="datetime1">
              <a:rPr lang="ru-RU"/>
              <a:pPr>
                <a:defRPr/>
              </a:pPr>
              <a:t>02.06.2017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Название молодежного проекта. Ф.И.О. 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639AA-4A9C-4863-A5B0-0F3E775B6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1CB77-EB7E-4E75-B968-C988F6ACA9B7}" type="datetime1">
              <a:rPr lang="ru-RU"/>
              <a:pPr>
                <a:defRPr/>
              </a:pPr>
              <a:t>02.06.2017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Название молодежного проекта. Ф.И.О. 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FAD5F-14CC-4ADD-8665-5A3D2AAF3B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7020D45-8AA4-4BDC-9C32-693A73F4404F}" type="datetime1">
              <a:rPr lang="ru-RU"/>
              <a:pPr>
                <a:defRPr/>
              </a:pPr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Название молодежного проекта. Ф.И.О.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96CCFE7-EC16-49EB-8B1A-0CC435A32C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4941888"/>
          </a:xfrm>
          <a:prstGeom prst="rect">
            <a:avLst/>
          </a:prstGeom>
          <a:solidFill>
            <a:srgbClr val="003455"/>
          </a:solidFill>
          <a:ln>
            <a:solidFill>
              <a:srgbClr val="0034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Содержимое 18"/>
          <p:cNvSpPr>
            <a:spLocks noGrp="1"/>
          </p:cNvSpPr>
          <p:nvPr>
            <p:ph sz="half" idx="1"/>
          </p:nvPr>
        </p:nvSpPr>
        <p:spPr>
          <a:xfrm>
            <a:off x="2163763" y="1081088"/>
            <a:ext cx="6624637" cy="3241675"/>
          </a:xfrm>
          <a:solidFill>
            <a:srgbClr val="003455"/>
          </a:solidFill>
          <a:ln>
            <a:solidFill>
              <a:srgbClr val="0034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indent="-255588" algn="ctr" eaLnBrk="1" hangingPunct="1">
              <a:buFont typeface="Arial" charset="0"/>
              <a:buNone/>
              <a:defRPr/>
            </a:pPr>
            <a:endParaRPr lang="ru-RU" b="1" smtClean="0">
              <a:solidFill>
                <a:srgbClr val="FFFFFF"/>
              </a:solidFill>
              <a:latin typeface="Arial Narrow" pitchFamily="34" charset="0"/>
            </a:endParaRPr>
          </a:p>
          <a:p>
            <a:pPr indent="-255588" algn="ctr" eaLnBrk="1" hangingPunct="1">
              <a:buFont typeface="Arial" charset="0"/>
              <a:buNone/>
              <a:defRPr/>
            </a:pPr>
            <a:endParaRPr lang="ru-RU" b="1" smtClean="0">
              <a:solidFill>
                <a:srgbClr val="FFFFFF"/>
              </a:solidFill>
              <a:latin typeface="Arial Narrow" pitchFamily="34" charset="0"/>
            </a:endParaRPr>
          </a:p>
          <a:p>
            <a:pPr indent="-255588" algn="ctr" eaLnBrk="1" hangingPunct="1">
              <a:buFont typeface="Arial" charset="0"/>
              <a:buNone/>
              <a:defRPr/>
            </a:pPr>
            <a:r>
              <a:rPr lang="ru-RU" sz="3600" b="1" smtClean="0">
                <a:solidFill>
                  <a:srgbClr val="FFFFFF"/>
                </a:solidFill>
                <a:latin typeface="Arial Narrow" pitchFamily="34" charset="0"/>
              </a:rPr>
              <a:t>ПРОЕКТ:</a:t>
            </a:r>
          </a:p>
          <a:p>
            <a:pPr indent="-255588" algn="ctr" eaLnBrk="1" hangingPunct="1">
              <a:buFont typeface="Arial" charset="0"/>
              <a:buNone/>
              <a:defRPr/>
            </a:pPr>
            <a:r>
              <a:rPr lang="ru-RU" sz="3600" b="1" smtClean="0">
                <a:solidFill>
                  <a:srgbClr val="FFFFFF"/>
                </a:solidFill>
              </a:rPr>
              <a:t> «Мы в ответе за тех,  кого приручили» </a:t>
            </a:r>
            <a:endParaRPr lang="ru-RU" sz="3600" smtClean="0">
              <a:solidFill>
                <a:srgbClr val="FFFFFF"/>
              </a:solidFill>
            </a:endParaRPr>
          </a:p>
        </p:txBody>
      </p:sp>
      <p:graphicFrame>
        <p:nvGraphicFramePr>
          <p:cNvPr id="15375" name="Group 15"/>
          <p:cNvGraphicFramePr>
            <a:graphicFrameLocks noGrp="1"/>
          </p:cNvGraphicFramePr>
          <p:nvPr/>
        </p:nvGraphicFramePr>
        <p:xfrm>
          <a:off x="0" y="5084763"/>
          <a:ext cx="9144000" cy="1660525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392113">
                <a:tc>
                  <a:txBody>
                    <a:bodyPr/>
                    <a:lstStyle/>
                    <a:p>
                      <a:pPr marL="920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455"/>
                          </a:solidFill>
                          <a:effectLst/>
                          <a:latin typeface="Arial Narrow" pitchFamily="34" charset="0"/>
                        </a:rPr>
                        <a:t>АВТОР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455"/>
                          </a:solidFill>
                          <a:effectLst/>
                          <a:latin typeface="Arial" charset="0"/>
                        </a:rPr>
                        <a:t>Ы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455"/>
                          </a:solidFill>
                          <a:effectLst/>
                          <a:latin typeface="Arial Narrow" pitchFamily="34" charset="0"/>
                        </a:rPr>
                        <a:t> ПРОЕКТА: Романова Светлана Борисовна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455"/>
                        </a:solidFill>
                        <a:effectLst/>
                        <a:latin typeface="Arial" charset="0"/>
                      </a:endParaRPr>
                    </a:p>
                    <a:p>
                      <a:pPr marL="920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455"/>
                          </a:solidFill>
                          <a:effectLst/>
                          <a:latin typeface="Arial" charset="0"/>
                        </a:rPr>
                        <a:t> Ерышова Ирина Александровна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CAE5"/>
                    </a:solidFill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455"/>
                          </a:solidFill>
                          <a:effectLst/>
                          <a:latin typeface="Calibri" pitchFamily="34" charset="0"/>
                        </a:rPr>
                        <a:t>Муниципальное бюджетное учреждение дополнительного образования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455"/>
                          </a:solidFill>
                          <a:effectLst/>
                          <a:latin typeface="Calibri" pitchFamily="34" charset="0"/>
                        </a:rPr>
                        <a:t> «Центр внешкольной работы» города Сарова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455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CAE5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920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455"/>
                          </a:solidFill>
                          <a:effectLst/>
                          <a:latin typeface="Arial Narrow" pitchFamily="34" charset="0"/>
                        </a:rPr>
                        <a:t>Саров, 2017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CAE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6" name="Содержимое 4" descr="zVv4zALWAxc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00250" y="-209550"/>
            <a:ext cx="4857750" cy="7132638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Название молодежного проекта. Ф.И.О.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-428625" y="0"/>
            <a:ext cx="10001250" cy="6858000"/>
          </a:xfrm>
          <a:prstGeom prst="rect">
            <a:avLst/>
          </a:prstGeom>
          <a:solidFill>
            <a:srgbClr val="003455"/>
          </a:solidFill>
          <a:ln>
            <a:solidFill>
              <a:srgbClr val="0034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54013" y="6237288"/>
            <a:ext cx="7747000" cy="484187"/>
          </a:xfrm>
        </p:spPr>
        <p:txBody>
          <a:bodyPr/>
          <a:lstStyle/>
          <a:p>
            <a:pPr>
              <a:defRPr/>
            </a:pPr>
            <a:r>
              <a:rPr lang="ru-RU" dirty="0">
                <a:latin typeface="Arial Narrow" pitchFamily="34" charset="0"/>
              </a:rPr>
              <a:t>.</a:t>
            </a:r>
          </a:p>
        </p:txBody>
      </p:sp>
      <p:sp>
        <p:nvSpPr>
          <p:cNvPr id="27651" name="TextBox 3"/>
          <p:cNvSpPr txBox="1">
            <a:spLocks noChangeArrowheads="1"/>
          </p:cNvSpPr>
          <p:nvPr/>
        </p:nvSpPr>
        <p:spPr bwMode="auto">
          <a:xfrm>
            <a:off x="1428750" y="2928938"/>
            <a:ext cx="63373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chemeClr val="bg1"/>
                </a:solidFill>
                <a:latin typeface="Calibri" pitchFamily="34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92150"/>
          </a:xfrm>
          <a:prstGeom prst="rect">
            <a:avLst/>
          </a:prstGeom>
          <a:solidFill>
            <a:srgbClr val="003455"/>
          </a:solidFill>
          <a:ln>
            <a:solidFill>
              <a:srgbClr val="0034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49213"/>
            <a:ext cx="8472487" cy="5715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Актуальность и новизна проекта</a:t>
            </a:r>
            <a:endParaRPr lang="ru-RU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54013" y="6237288"/>
            <a:ext cx="7747000" cy="484187"/>
          </a:xfrm>
        </p:spPr>
        <p:txBody>
          <a:bodyPr/>
          <a:lstStyle/>
          <a:p>
            <a:pPr>
              <a:defRPr/>
            </a:pPr>
            <a:r>
              <a:rPr lang="ru-RU" dirty="0">
                <a:latin typeface="Arial Narrow" pitchFamily="34" charset="0"/>
              </a:rPr>
              <a:t>.</a:t>
            </a:r>
          </a:p>
        </p:txBody>
      </p:sp>
      <p:sp>
        <p:nvSpPr>
          <p:cNvPr id="17412" name="Rectangle 1"/>
          <p:cNvSpPr>
            <a:spLocks noChangeArrowheads="1"/>
          </p:cNvSpPr>
          <p:nvPr/>
        </p:nvSpPr>
        <p:spPr bwMode="auto">
          <a:xfrm>
            <a:off x="0" y="785813"/>
            <a:ext cx="91440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Сарове традиционно наблюдается большое количество горожан - владельцев собак. Вечером на улицах, в парках, во дворах, на детских площадках   можно видеть  радостных  или спокойных  людей  с собакой на поводке. Встречные  с удовольствием наблюдают за ними и порой тянут руки, чтобы погладить собаку. Все довольны. </a:t>
            </a:r>
          </a:p>
          <a:p>
            <a:pPr algn="just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 так ли радостна и безмятежна ситуация по содержанию собак в нашем городе.</a:t>
            </a:r>
          </a:p>
          <a:p>
            <a:pPr algn="just" eaLnBrk="0" hangingPunct="0"/>
            <a:r>
              <a:rPr lang="ru-RU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Назовем основные проблемы :</a:t>
            </a:r>
          </a:p>
          <a:p>
            <a:pPr algn="just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1.На сегодняшний день в городе нет статистических данных по количеству и  месту проживания собак.</a:t>
            </a:r>
          </a:p>
          <a:p>
            <a:pPr algn="just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Большинство владельцев  собак не знают Правила содержания домашних животных утвержденных Правительством Нижегородской области в августе 2013 года.</a:t>
            </a:r>
          </a:p>
          <a:p>
            <a:pPr algn="just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Большинство владельцев нарушают Правила выгула собак.</a:t>
            </a:r>
          </a:p>
          <a:p>
            <a:pPr algn="just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Не соблюдают графики проведения профилактических мероприятий,  создавая угрозу  санитарно-эпидемиологического благополучия населения.</a:t>
            </a:r>
          </a:p>
          <a:p>
            <a:pPr algn="just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Наблюдаются конфликтные ситуации, вследствие нарушения правил безопасного общения с собаками.</a:t>
            </a:r>
          </a:p>
          <a:p>
            <a:pPr algn="just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 Имеются случаи  жестокого обращения с животными.</a:t>
            </a:r>
          </a:p>
          <a:p>
            <a:pPr algn="just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 решения всех вышеперечисленных проблем необходимо, прежде всего, создать городскую базу данных владельцев собак и места их проживания.  Организовать адресную просветительскую работу и кураторство по выполнению собственниками собак установленных санитарно-гигиенических и ветеринарных правил.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92150"/>
          </a:xfrm>
          <a:prstGeom prst="rect">
            <a:avLst/>
          </a:prstGeom>
          <a:solidFill>
            <a:srgbClr val="003455"/>
          </a:solidFill>
          <a:ln>
            <a:solidFill>
              <a:srgbClr val="0034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49213"/>
            <a:ext cx="8472487" cy="5715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Цель проекта</a:t>
            </a:r>
            <a:endParaRPr lang="ru-RU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1751013"/>
            <a:ext cx="8678862" cy="1509712"/>
          </a:xfrm>
        </p:spPr>
        <p:txBody>
          <a:bodyPr rtlCol="0"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latin typeface="Arial Narrow" panose="020B0606020202030204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 smtClean="0">
              <a:latin typeface="Arial Narrow" panose="020B0606020202030204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54013" y="6237288"/>
            <a:ext cx="7747000" cy="484187"/>
          </a:xfrm>
        </p:spPr>
        <p:txBody>
          <a:bodyPr/>
          <a:lstStyle/>
          <a:p>
            <a:pPr>
              <a:defRPr/>
            </a:pPr>
            <a:r>
              <a:rPr lang="ru-RU" dirty="0">
                <a:latin typeface="Arial Narrow" pitchFamily="34" charset="0"/>
              </a:rPr>
              <a:t>.</a:t>
            </a:r>
          </a:p>
        </p:txBody>
      </p:sp>
      <p:sp>
        <p:nvSpPr>
          <p:cNvPr id="18437" name="Прямоугольник 8"/>
          <p:cNvSpPr>
            <a:spLocks noChangeArrowheads="1"/>
          </p:cNvSpPr>
          <p:nvPr/>
        </p:nvSpPr>
        <p:spPr bwMode="auto">
          <a:xfrm>
            <a:off x="357188" y="1071563"/>
            <a:ext cx="8215312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latin typeface="Times New Roman" pitchFamily="18" charset="0"/>
                <a:cs typeface="Times New Roman" pitchFamily="18" charset="0"/>
              </a:rPr>
              <a:t>силами  волонтерского отряда  организовать  общественное кураторства  по выполнению  установленных  правил содержания собак, что приведет к улучшению санитарно-гигиенического состояния внутриквартальных территорий  города.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92150"/>
          </a:xfrm>
          <a:prstGeom prst="rect">
            <a:avLst/>
          </a:prstGeom>
          <a:solidFill>
            <a:srgbClr val="003455"/>
          </a:solidFill>
          <a:ln>
            <a:solidFill>
              <a:srgbClr val="0034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49213"/>
            <a:ext cx="8472487" cy="5715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latin typeface="Arial Narrow" pitchFamily="34" charset="0"/>
              </a:rPr>
              <a:t>З</a:t>
            </a: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адачи проекта</a:t>
            </a:r>
            <a:endParaRPr lang="ru-RU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071563"/>
            <a:ext cx="8678862" cy="5273675"/>
          </a:xfrm>
        </p:spPr>
        <p:txBody>
          <a:bodyPr rtlCol="0">
            <a:normAutofit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Создать базу данных о владельцах собак и местах их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проживания.  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Провести просветительскую работу среди владельцев собак по ознакомлению с Правилами содержания домашних животных, утвержденных Правительством Нижегородской области в августе 2013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Привлечь социальных партнеров для реализации проекта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Формировать городскую среду в рамках содействия выполнению правил  выгула собак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Организовать кураторство выгула домашних собак.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b="1" dirty="0">
              <a:latin typeface="Arial Narrow" pitchFamily="34" charset="0"/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54013" y="6237288"/>
            <a:ext cx="7747000" cy="484187"/>
          </a:xfrm>
        </p:spPr>
        <p:txBody>
          <a:bodyPr/>
          <a:lstStyle/>
          <a:p>
            <a:pPr>
              <a:defRPr/>
            </a:pPr>
            <a:endParaRPr lang="ru-RU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92150"/>
          </a:xfrm>
          <a:prstGeom prst="rect">
            <a:avLst/>
          </a:prstGeom>
          <a:solidFill>
            <a:srgbClr val="003455"/>
          </a:solidFill>
          <a:ln>
            <a:solidFill>
              <a:srgbClr val="0034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49213"/>
            <a:ext cx="8472487" cy="5715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План реализации проекта</a:t>
            </a:r>
            <a:endParaRPr lang="ru-RU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233363" y="1209675"/>
            <a:ext cx="8677275" cy="4451350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>
              <a:latin typeface="Arial Narrow" pitchFamily="34" charset="0"/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54013" y="6237288"/>
            <a:ext cx="7747000" cy="484187"/>
          </a:xfrm>
        </p:spPr>
        <p:txBody>
          <a:bodyPr/>
          <a:lstStyle/>
          <a:p>
            <a:pPr>
              <a:defRPr/>
            </a:pPr>
            <a:r>
              <a:rPr lang="ru-RU" dirty="0">
                <a:latin typeface="Arial Narrow" pitchFamily="34" charset="0"/>
              </a:rPr>
              <a:t>.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42875" y="785813"/>
          <a:ext cx="8929688" cy="6096000"/>
        </p:xfrm>
        <a:graphic>
          <a:graphicData uri="http://schemas.openxmlformats.org/drawingml/2006/table">
            <a:tbl>
              <a:tblPr/>
              <a:tblGrid>
                <a:gridCol w="3485957"/>
                <a:gridCol w="1747080"/>
                <a:gridCol w="3696713"/>
              </a:tblGrid>
              <a:tr h="2605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наименование и описание мероприятия</a:t>
                      </a:r>
                    </a:p>
                  </a:txBody>
                  <a:tcPr marL="32857" marR="32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сроки начала и окончания</a:t>
                      </a:r>
                    </a:p>
                  </a:txBody>
                  <a:tcPr marL="32857" marR="32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ожидаемые итоги</a:t>
                      </a:r>
                    </a:p>
                  </a:txBody>
                  <a:tcPr marL="32857" marR="32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</a:tr>
              <a:tr h="182405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Организационный этап: -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Проведение Круглого стола актива клуба «Акбар» по теме проекта , «Проблемы содержания и выгула собак в городе»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-Проведение социологического опроса среди населения « Знакомы ли Вам проблемы по содержанию и выгулу собак в нашем городе?» и  обработка результатов.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Разработка социального проекта «Мы в ответе за тех, кого приручили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Поиск  социальных партнёров </a:t>
                      </a:r>
                    </a:p>
                  </a:txBody>
                  <a:tcPr marL="32857" marR="32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01.10.16-30.11.2016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2857" marR="32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Формирование рабочей группы по реализации проекта;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-мониторинг ситуации в городе по данной проблеме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представление разработанного проекта на молодёжном Форуме «Время выбрало нас!»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взаимодействие с социальными партнёрами в рамках  реализации проекта</a:t>
                      </a:r>
                    </a:p>
                  </a:txBody>
                  <a:tcPr marL="32857" marR="32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FF"/>
                    </a:solidFill>
                  </a:tcPr>
                </a:tc>
              </a:tr>
              <a:tr h="304138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Основной этап :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-создание базы данных о собаках, проживающих в домах старой части города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-разработка листовок с информационно- просветительским содержанием  для владельцев собак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-изготовление знаков  о правилах выгула  для размещения их во дворах, улицах и парках  города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-приобретение урн для сбора экскрементов животных в популярных местах выгула собак.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-проведение акции «Мы в ответе за тех, кого приручили»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городской праздник «Собака +Я».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-информационно- рекламная работа по реализации проекта  в средствах массовой информации и на  сайтах и соц. сетях.</a:t>
                      </a:r>
                    </a:p>
                  </a:txBody>
                  <a:tcPr marL="32857" marR="32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Декабрь 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2016г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-  октябрь 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2017</a:t>
                      </a: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                                            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2857" marR="32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-изготовления карты дворов по улицам старой части города.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-установка  знаков о правилах выгула и урн   </a:t>
                      </a: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-распространение листовок: «Правила содержания собак» (В соответствии Правилами,  утвержденными  Правительством Нижегородской области в августе 2013),«Профилактика инфекционных заболеваний собак передающихся человеку»</a:t>
                      </a: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проведение цикла мероприятий для жителей города</a:t>
                      </a: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информирование общественности о ходе реализации проекта ( путём размещения информации)</a:t>
                      </a:r>
                    </a:p>
                  </a:txBody>
                  <a:tcPr marL="32857" marR="32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FF"/>
                    </a:solidFill>
                  </a:tcPr>
                </a:tc>
              </a:tr>
              <a:tr h="52115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Заключительный этап : 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218440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Круглый стол «Подведение итогов реализации проекта»</a:t>
                      </a:r>
                    </a:p>
                  </a:txBody>
                  <a:tcPr marL="32857" marR="32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октябрь 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2017-ноябрь 2017г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2857" marR="32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-мониторинг мнения всех участников реализации проекта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планирование дальнейшей деятельности</a:t>
                      </a:r>
                    </a:p>
                  </a:txBody>
                  <a:tcPr marL="32857" marR="32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92150"/>
          </a:xfrm>
          <a:prstGeom prst="rect">
            <a:avLst/>
          </a:prstGeom>
          <a:solidFill>
            <a:srgbClr val="003455"/>
          </a:solidFill>
          <a:ln>
            <a:solidFill>
              <a:srgbClr val="0034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49213"/>
            <a:ext cx="8472487" cy="5715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Апробация</a:t>
            </a:r>
            <a:endParaRPr lang="ru-RU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54013" y="6237288"/>
            <a:ext cx="7747000" cy="484187"/>
          </a:xfrm>
        </p:spPr>
        <p:txBody>
          <a:bodyPr/>
          <a:lstStyle/>
          <a:p>
            <a:pPr>
              <a:defRPr/>
            </a:pPr>
            <a:r>
              <a:rPr lang="ru-RU" dirty="0">
                <a:latin typeface="Arial Narrow" pitchFamily="34" charset="0"/>
              </a:rPr>
              <a:t>.</a:t>
            </a:r>
          </a:p>
        </p:txBody>
      </p:sp>
      <p:sp>
        <p:nvSpPr>
          <p:cNvPr id="21508" name="Прямоугольник 4"/>
          <p:cNvSpPr>
            <a:spLocks noChangeArrowheads="1"/>
          </p:cNvSpPr>
          <p:nvPr/>
        </p:nvSpPr>
        <p:spPr bwMode="auto">
          <a:xfrm>
            <a:off x="285750" y="857250"/>
            <a:ext cx="8358188" cy="581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Times New Roman" pitchFamily="18" charset="0"/>
                <a:cs typeface="Times New Roman" pitchFamily="18" charset="0"/>
              </a:rPr>
              <a:t>Информационное просвещение жителей города через распространение  буклетов и проведение социологического опроса среди населения  на темы «Правила содержания собак» (В соответствии Правилами,  утвержденными  Правительством Нижегородской области в августе 2013) и «Профилактика инфекционных заболеваний собак передающихся человеку». На основание этого , мы увидели большую заинтересованность людей на данные темы.</a:t>
            </a:r>
          </a:p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92150"/>
          </a:xfrm>
          <a:prstGeom prst="rect">
            <a:avLst/>
          </a:prstGeom>
          <a:solidFill>
            <a:srgbClr val="003455"/>
          </a:solidFill>
          <a:ln>
            <a:solidFill>
              <a:srgbClr val="0034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49213"/>
            <a:ext cx="8472487" cy="5715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Ожидаемые результаты</a:t>
            </a:r>
            <a:endParaRPr lang="ru-RU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4525963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700" b="1" smtClean="0">
                <a:latin typeface="Times New Roman" pitchFamily="18" charset="0"/>
                <a:cs typeface="Times New Roman" pitchFamily="18" charset="0"/>
              </a:rPr>
              <a:t>1.Наблюдается улучшение санитарного состояния городской территории за счет: 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-увеличения числа владельцев  собак, соблюдающих  Правил содержания домашних животных, утвержденных Правительством Нижегородской области в августе 2013;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- улучшения инфраструктуры  городской среды  для выгула собак в старой части города ( установка урн и предупреждающих знаков)</a:t>
            </a:r>
          </a:p>
          <a:p>
            <a:pPr algn="just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700" b="1" smtClean="0">
                <a:latin typeface="Times New Roman" pitchFamily="18" charset="0"/>
                <a:cs typeface="Times New Roman" pitchFamily="18" charset="0"/>
              </a:rPr>
              <a:t>2. Создана  база данных о собаках,  для работы с их владельцами различными службами города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92150"/>
          </a:xfrm>
          <a:prstGeom prst="rect">
            <a:avLst/>
          </a:prstGeom>
          <a:solidFill>
            <a:srgbClr val="003455"/>
          </a:solidFill>
          <a:ln>
            <a:solidFill>
              <a:srgbClr val="0034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4000" b="1">
                <a:solidFill>
                  <a:schemeClr val="bg1"/>
                </a:solidFill>
                <a:latin typeface="Arial Narrow" pitchFamily="34" charset="0"/>
              </a:rPr>
              <a:t>Промежуточные результаты проекта.</a:t>
            </a:r>
            <a:r>
              <a:rPr lang="ru-RU" sz="4000" b="1">
                <a:solidFill>
                  <a:srgbClr val="003455"/>
                </a:solidFill>
                <a:latin typeface="Arial Narrow" pitchFamily="34" charset="0"/>
              </a:rPr>
              <a:t>:</a:t>
            </a:r>
          </a:p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285875"/>
            <a:ext cx="8678862" cy="51450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 smtClean="0">
              <a:latin typeface="Arial Narrow" panose="020B0606020202030204" pitchFamily="34" charset="0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latin typeface="Arial Narrow" panose="020B0606020202030204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latin typeface="Arial Narrow" panose="020B0606020202030204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54013" y="6237288"/>
            <a:ext cx="7747000" cy="484187"/>
          </a:xfrm>
        </p:spPr>
        <p:txBody>
          <a:bodyPr/>
          <a:lstStyle/>
          <a:p>
            <a:pPr>
              <a:defRPr/>
            </a:pPr>
            <a:r>
              <a:rPr lang="ru-RU" dirty="0">
                <a:latin typeface="Arial Narrow" pitchFamily="34" charset="0"/>
              </a:rPr>
              <a:t>.</a:t>
            </a:r>
          </a:p>
        </p:txBody>
      </p:sp>
      <p:sp>
        <p:nvSpPr>
          <p:cNvPr id="24580" name="Прямоугольник 8"/>
          <p:cNvSpPr>
            <a:spLocks noChangeArrowheads="1"/>
          </p:cNvSpPr>
          <p:nvPr/>
        </p:nvSpPr>
        <p:spPr bwMode="auto">
          <a:xfrm>
            <a:off x="285750" y="928688"/>
            <a:ext cx="8501063" cy="55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Круглый стол актива клуба «Акбар» «Проблемы содержания и выгула собак в городе»;</a:t>
            </a:r>
          </a:p>
          <a:p>
            <a:pPr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Проведение социологического опроса среди населения « Знакомы ли Вам проблемы по содержанию и выгулу собак в нашем городе?» и  обработка результатов;</a:t>
            </a:r>
          </a:p>
          <a:p>
            <a:pPr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Разработка социального проекта «Мы в ответе за тех, кого приручили»;</a:t>
            </a:r>
          </a:p>
          <a:p>
            <a:pPr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Поиск и налаживание контактов со спонсорами и социальными партнёрами с целью привлечения их к сотрудничеству по реализации проекта;</a:t>
            </a:r>
          </a:p>
          <a:p>
            <a:pPr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Изготовления карты дворов по улицам старой части города;</a:t>
            </a:r>
          </a:p>
          <a:p>
            <a:pPr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Частичное создание базы данных о собаках, проживающих в домах старой части города;</a:t>
            </a:r>
          </a:p>
          <a:p>
            <a:pPr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Разработка листовок с информационно- просветительским содержанием  для владельцев собак;</a:t>
            </a:r>
          </a:p>
          <a:p>
            <a:pPr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Информационно- рекламная работа по реализации проекта  в средствах массовой информации и на  сайтах и соц. сетях.</a:t>
            </a:r>
          </a:p>
          <a:p>
            <a:pPr>
              <a:buFont typeface="Arial" charset="0"/>
              <a:buChar char="•"/>
            </a:pPr>
            <a:endParaRPr lang="ru-RU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2" name="Содержимое 4" descr="PpW2mOeXaM8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642938" y="0"/>
            <a:ext cx="10325101" cy="6858000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Название молодежного проекта. Ф.И.О.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5181</TotalTime>
  <Words>742</Words>
  <Application>Microsoft Office PowerPoint</Application>
  <PresentationFormat>Экран (4:3)</PresentationFormat>
  <Paragraphs>89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Arial Narrow</vt:lpstr>
      <vt:lpstr>Times New Roman</vt:lpstr>
      <vt:lpstr>Тема Office</vt:lpstr>
      <vt:lpstr>Слайд 1</vt:lpstr>
      <vt:lpstr>Актуальность и новизна проекта</vt:lpstr>
      <vt:lpstr>Цель проекта</vt:lpstr>
      <vt:lpstr>Задачи проекта</vt:lpstr>
      <vt:lpstr>План реализации проекта</vt:lpstr>
      <vt:lpstr>Апробация</vt:lpstr>
      <vt:lpstr>Ожидаемые результаты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Международный образовательный форум «АРКТИКА» 29 февраля – 5 марта</dc:title>
  <dc:creator>Пользователь Windows</dc:creator>
  <cp:lastModifiedBy>Your User Name</cp:lastModifiedBy>
  <cp:revision>180</cp:revision>
  <dcterms:created xsi:type="dcterms:W3CDTF">2016-02-17T15:46:27Z</dcterms:created>
  <dcterms:modified xsi:type="dcterms:W3CDTF">2017-06-02T13:56:37Z</dcterms:modified>
</cp:coreProperties>
</file>