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66" r:id="rId4"/>
    <p:sldId id="267" r:id="rId5"/>
    <p:sldId id="275" r:id="rId6"/>
    <p:sldId id="276" r:id="rId7"/>
    <p:sldId id="285" r:id="rId8"/>
    <p:sldId id="283" r:id="rId9"/>
    <p:sldId id="269" r:id="rId10"/>
    <p:sldId id="279" r:id="rId11"/>
    <p:sldId id="281" r:id="rId12"/>
    <p:sldId id="282" r:id="rId13"/>
    <p:sldId id="274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2" autoAdjust="0"/>
    <p:restoredTop sz="94660"/>
  </p:normalViewPr>
  <p:slideViewPr>
    <p:cSldViewPr>
      <p:cViewPr varScale="1">
        <p:scale>
          <a:sx n="110" d="100"/>
          <a:sy n="110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и сайты\ProPowerPoint\Шаблоны\В работе\Детский\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628800"/>
            <a:ext cx="734035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501008"/>
            <a:ext cx="6400800" cy="12961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7C93EC6-76E6-43CE-B15B-9ED00910E5FD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F1958E6-7DCD-42B7-8916-B8A9F31DC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E39F3D5-9B8F-4648-B016-3BB8B2D68FDD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5BDDE6-C98A-4C37-A1CB-AF72604C8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BB9E29C-9297-4893-B5F6-DEADB194D20F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C11BF70-93EC-4226-B2CA-14FA9BD44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D89500A-3CCF-407C-B5A4-77C1109BC878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7E8728C-A547-4F00-933D-7021FF291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8B12117-28E3-41EB-BF33-8CE621C16C5B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635BA5A-2CE2-46B0-B82A-4D9B423D6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DBE00E6-867E-4C26-A491-A55F04DA6842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51090-B2F4-4F01-8D50-1A0B66AC3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220C9EE-C5C5-45B8-923D-4FFDCD44E1DF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04CCA61-956D-476A-A600-C585525C1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76453D-6F1E-4D63-9566-FEA7CB2E0F06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9B78B8D-E62C-4AFD-B583-98D4B7B41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2B4663C-5A99-44BE-A385-F0D119DA8C06}" type="datetimeFigureOut">
              <a:rPr lang="ru-RU"/>
              <a:pPr>
                <a:defRPr/>
              </a:pPr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412F024-9571-466B-9643-474B821E1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6000">
    <p:wipe dir="d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сайты\ProPowerPoint\Шаблоны\В работе\Детский\Slide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404813"/>
            <a:ext cx="7416800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547813" y="1600200"/>
            <a:ext cx="74168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2"/>
          <p:cNvSpPr txBox="1">
            <a:spLocks noChangeArrowheads="1"/>
          </p:cNvSpPr>
          <p:nvPr/>
        </p:nvSpPr>
        <p:spPr bwMode="auto">
          <a:xfrm>
            <a:off x="0" y="6524625"/>
            <a:ext cx="1793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FFFF00"/>
                </a:solidFill>
                <a:latin typeface="Isadora Cyr " pitchFamily="2" charset="0"/>
              </a:rPr>
              <a:t>ProPowerPoint.Ru</a:t>
            </a:r>
            <a:endParaRPr lang="ru-RU" sz="1600" dirty="0">
              <a:solidFill>
                <a:srgbClr val="FFFF00"/>
              </a:solidFill>
              <a:latin typeface="Isadora Cyr 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slow" advTm="16000">
    <p:wipe dir="d"/>
    <p:sndAc>
      <p:stSnd>
        <p:snd r:embed="rId13" name="chimes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79;&#1074;&#1091;&#1082;&#1080;\1\record20170504203511.3gpp" TargetMode="External"/><Relationship Id="rId6" Type="http://schemas.openxmlformats.org/officeDocument/2006/relationships/image" Target="../media/image35.gif"/><Relationship Id="rId5" Type="http://schemas.openxmlformats.org/officeDocument/2006/relationships/slide" Target="slide1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1.wav"/><Relationship Id="rId7" Type="http://schemas.openxmlformats.org/officeDocument/2006/relationships/slide" Target="slide12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AppData\Local\Microsoft\Windows\INetCache\IE\0O796M4X\record20170427194627%5b1%5d.3gpp" TargetMode="External"/><Relationship Id="rId6" Type="http://schemas.openxmlformats.org/officeDocument/2006/relationships/image" Target="../media/image36.gif"/><Relationship Id="rId5" Type="http://schemas.openxmlformats.org/officeDocument/2006/relationships/image" Target="../media/image22.gif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audio" Target="../media/audio1.wav"/><Relationship Id="rId7" Type="http://schemas.openxmlformats.org/officeDocument/2006/relationships/slide" Target="slide13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79;&#1074;&#1091;&#1082;&#1080;\1\record20170504203805.3gpp" TargetMode="Externa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VID_20170516_183459.3gp" TargetMode="External"/><Relationship Id="rId6" Type="http://schemas.openxmlformats.org/officeDocument/2006/relationships/image" Target="../media/image39.png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79;&#1074;&#1091;&#1082;&#1080;\1\&#1053;&#1086;&#1074;&#1072;&#1103;%20&#1087;&#1072;&#1087;&#1082;&#1072;\record20170511194200.3gpp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AppData\Local\Microsoft\Windows\INetCache\IE\OGIC42ZT\record20170427220034%5b1%5d.3gpp" TargetMode="External"/><Relationship Id="rId6" Type="http://schemas.openxmlformats.org/officeDocument/2006/relationships/slide" Target="slide3.xml"/><Relationship Id="rId5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AppData\Local\Microsoft\Windows\INetCache\IE\OGIC42ZT\record20170427192806%5b1%5d.3gpp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audio" Target="../media/audio1.wav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AppData\Local\Microsoft\Windows\INetCache\IE\0O796M4X\record20170427192931%5b1%5d.3gpp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AppData\Local\Microsoft\Windows\INetCache\IE\O8W5X66T\record20170427193013%5b1%5d.3gpp" TargetMode="External"/><Relationship Id="rId6" Type="http://schemas.openxmlformats.org/officeDocument/2006/relationships/slide" Target="slide6.xml"/><Relationship Id="rId5" Type="http://schemas.openxmlformats.org/officeDocument/2006/relationships/image" Target="../media/image13.gi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slide" Target="slide7.xml"/><Relationship Id="rId3" Type="http://schemas.openxmlformats.org/officeDocument/2006/relationships/audio" Target="../media/audio1.wav"/><Relationship Id="rId7" Type="http://schemas.openxmlformats.org/officeDocument/2006/relationships/image" Target="../media/image16.gif"/><Relationship Id="rId12" Type="http://schemas.openxmlformats.org/officeDocument/2006/relationships/image" Target="../media/image21.gif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79;&#1074;&#1091;&#1082;&#1080;\1\&#1053;&#1086;&#1074;&#1072;&#1103;%20&#1087;&#1072;&#1087;&#1082;&#1072;\record20170511193043.3gpp" TargetMode="External"/><Relationship Id="rId6" Type="http://schemas.openxmlformats.org/officeDocument/2006/relationships/image" Target="../media/image15.gif"/><Relationship Id="rId11" Type="http://schemas.openxmlformats.org/officeDocument/2006/relationships/image" Target="../media/image20.gif"/><Relationship Id="rId5" Type="http://schemas.openxmlformats.org/officeDocument/2006/relationships/image" Target="../media/image14.gif"/><Relationship Id="rId10" Type="http://schemas.openxmlformats.org/officeDocument/2006/relationships/image" Target="../media/image19.gif"/><Relationship Id="rId4" Type="http://schemas.openxmlformats.org/officeDocument/2006/relationships/image" Target="../media/image3.png"/><Relationship Id="rId9" Type="http://schemas.openxmlformats.org/officeDocument/2006/relationships/image" Target="../media/image18.gif"/><Relationship Id="rId1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audio" Target="../media/audio1.wav"/><Relationship Id="rId7" Type="http://schemas.openxmlformats.org/officeDocument/2006/relationships/image" Target="../media/image23.gif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79;&#1074;&#1091;&#1082;&#1080;\1\&#1053;&#1086;&#1074;&#1072;&#1103;%20&#1087;&#1072;&#1087;&#1082;&#1072;\record20170511193542.3gpp" TargetMode="External"/><Relationship Id="rId6" Type="http://schemas.openxmlformats.org/officeDocument/2006/relationships/image" Target="../media/image22.gif"/><Relationship Id="rId5" Type="http://schemas.openxmlformats.org/officeDocument/2006/relationships/slide" Target="slide8.xm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2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audio" Target="../media/audio1.wav"/><Relationship Id="rId7" Type="http://schemas.openxmlformats.org/officeDocument/2006/relationships/image" Target="../media/image27.gif"/><Relationship Id="rId12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79;&#1074;&#1091;&#1082;&#1080;\1\&#1053;&#1086;&#1074;&#1072;&#1103;%20&#1087;&#1072;&#1087;&#1082;&#1072;\record20170511194012.3gpp" TargetMode="External"/><Relationship Id="rId6" Type="http://schemas.openxmlformats.org/officeDocument/2006/relationships/image" Target="../media/image26.gif"/><Relationship Id="rId11" Type="http://schemas.openxmlformats.org/officeDocument/2006/relationships/image" Target="../media/image31.gif"/><Relationship Id="rId5" Type="http://schemas.openxmlformats.org/officeDocument/2006/relationships/slide" Target="slide9.xml"/><Relationship Id="rId10" Type="http://schemas.openxmlformats.org/officeDocument/2006/relationships/image" Target="../media/image30.gif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audio" Target="../media/audio1.wav"/><Relationship Id="rId7" Type="http://schemas.openxmlformats.org/officeDocument/2006/relationships/slide" Target="slide10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79;&#1074;&#1091;&#1082;&#1080;\1\record20170504203328.3gpp" TargetMode="External"/><Relationship Id="rId6" Type="http://schemas.openxmlformats.org/officeDocument/2006/relationships/image" Target="../media/image22.gif"/><Relationship Id="rId5" Type="http://schemas.openxmlformats.org/officeDocument/2006/relationships/image" Target="../media/image33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3"/>
            <a:ext cx="8031189" cy="2643205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Презентация «Использование игровых приемов на логопедических занятиях по автоматизации звука» в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Microsoft PowerPoint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обучения детей с дефектным произношением звуков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143248"/>
            <a:ext cx="7500989" cy="3214710"/>
          </a:xfrm>
        </p:spPr>
        <p:txBody>
          <a:bodyPr rtlCol="0">
            <a:normAutofit/>
          </a:bodyPr>
          <a:lstStyle/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Ипулаева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К.О.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643966" y="6357958"/>
            <a:ext cx="214314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71438"/>
            <a:ext cx="714348" cy="71434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52" y="357166"/>
            <a:ext cx="7340352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Повтори(прочитай)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85918" y="1428736"/>
            <a:ext cx="6400800" cy="1867648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Молоко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Убежало молоко, убежало далеко!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Вниз по улице скатилось,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Вдоль по улице пустилось,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Через площадь потекло,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Постового обошло,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Вдоль по улице летело,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Вверх по лестнице пыхтело,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И в кастрюлю заползло,</a:t>
            </a:r>
          </a:p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Отдуваясь тяжело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7643834" y="6429396"/>
            <a:ext cx="1357322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молоко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4429132"/>
            <a:ext cx="1890723" cy="1614032"/>
          </a:xfrm>
          <a:prstGeom prst="rect">
            <a:avLst/>
          </a:prstGeom>
        </p:spPr>
      </p:pic>
      <p:pic>
        <p:nvPicPr>
          <p:cNvPr id="10" name="record20170504203511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42844" y="214290"/>
            <a:ext cx="190490" cy="142868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714347" cy="71434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4414" y="285728"/>
            <a:ext cx="7340352" cy="1470025"/>
          </a:xfrm>
        </p:spPr>
        <p:txBody>
          <a:bodyPr/>
          <a:lstStyle/>
          <a:p>
            <a:pPr lvl="0"/>
            <a:r>
              <a:rPr lang="ru-RU" sz="32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Чистоговорка на автоматизацию звука </a:t>
            </a:r>
            <a:r>
              <a:rPr lang="ru-RU" sz="32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[Л</a:t>
            </a:r>
            <a:r>
              <a:rPr lang="ru-RU" sz="36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kern="0" dirty="0" smtClean="0">
                <a:solidFill>
                  <a:srgbClr val="FF0000"/>
                </a:solidFill>
              </a:rPr>
              <a:t/>
            </a:r>
            <a:br>
              <a:rPr lang="ru-RU" b="1" kern="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1538" y="1785926"/>
            <a:ext cx="6400800" cy="378621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 – лу – лу – лу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Возле окон на полу.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Лу – лу – лу – лу 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Стол стоит в углу. 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Ло – ло – ло – ло   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улице тепло.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Лы – лы – лы – лы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Забивали мы голы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  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" name="Рисунок 5" descr="солнышко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857232"/>
            <a:ext cx="2117536" cy="2181221"/>
          </a:xfrm>
          <a:prstGeom prst="rect">
            <a:avLst/>
          </a:prstGeom>
        </p:spPr>
      </p:pic>
      <p:pic>
        <p:nvPicPr>
          <p:cNvPr id="7" name="Рисунок 6" descr="гол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29454" y="3857628"/>
            <a:ext cx="1792438" cy="2190758"/>
          </a:xfrm>
          <a:prstGeom prst="rect">
            <a:avLst/>
          </a:prstGeom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7643802" y="6429396"/>
            <a:ext cx="1500198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record20170427194627[1]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42844" y="285728"/>
            <a:ext cx="214314" cy="160736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785794" cy="78579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00166" y="642918"/>
            <a:ext cx="7340352" cy="1470025"/>
          </a:xfrm>
        </p:spPr>
        <p:txBody>
          <a:bodyPr/>
          <a:lstStyle/>
          <a:p>
            <a:pPr lvl="0"/>
            <a:r>
              <a:rPr lang="ru-RU" sz="3200" b="1" kern="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Скороговорки со звуком </a:t>
            </a:r>
            <a:r>
              <a:rPr lang="ru-RU" sz="36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[Л] </a:t>
            </a:r>
            <a:r>
              <a:rPr lang="ru-RU" sz="3600" b="1" kern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kern="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1571612"/>
            <a:ext cx="5643602" cy="271464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Еле-еле Лена ела,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Есть из лени не хотела</a:t>
            </a:r>
          </a:p>
          <a:p>
            <a:pPr algn="l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Над лугом летели белые лебеди.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девочка ест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3857628"/>
            <a:ext cx="2281502" cy="2796679"/>
          </a:xfrm>
          <a:prstGeom prst="rect">
            <a:avLst/>
          </a:prstGeom>
        </p:spPr>
      </p:pic>
      <p:pic>
        <p:nvPicPr>
          <p:cNvPr id="7" name="Рисунок 6" descr="лебеди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00760" y="3643314"/>
            <a:ext cx="2857520" cy="2857520"/>
          </a:xfrm>
          <a:prstGeom prst="rect">
            <a:avLst/>
          </a:prstGeom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7643834" y="6500834"/>
            <a:ext cx="1357322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record20170504203805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42844" y="285728"/>
            <a:ext cx="238116" cy="178587"/>
          </a:xfrm>
          <a:prstGeom prst="rect">
            <a:avLst/>
          </a:prstGeom>
        </p:spPr>
      </p:pic>
    </p:spTree>
  </p:cSld>
  <p:clrMapOvr>
    <a:masterClrMapping/>
  </p:clrMapOvr>
  <p:transition spd="slow" advTm="0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52" y="285728"/>
            <a:ext cx="7340352" cy="1470025"/>
          </a:xfrm>
        </p:spPr>
        <p:txBody>
          <a:bodyPr/>
          <a:lstStyle/>
          <a:p>
            <a:r>
              <a:rPr lang="ru-RU" sz="36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Чистоговорка</a:t>
            </a: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7358082" y="6215082"/>
            <a:ext cx="500066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8143900" y="6000768"/>
            <a:ext cx="792088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VID_20170516_183459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500298" y="1714488"/>
            <a:ext cx="5024462" cy="3768347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2285992"/>
            <a:ext cx="6400800" cy="186764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алют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285729"/>
            <a:ext cx="4357718" cy="2071702"/>
          </a:xfrm>
          <a:prstGeom prst="rect">
            <a:avLst/>
          </a:prstGeom>
        </p:spPr>
      </p:pic>
      <p:pic>
        <p:nvPicPr>
          <p:cNvPr id="8" name="Рисунок 7" descr="молодец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3306" y="3786190"/>
            <a:ext cx="2500330" cy="2103065"/>
          </a:xfrm>
          <a:prstGeom prst="rect">
            <a:avLst/>
          </a:prstGeom>
        </p:spPr>
      </p:pic>
      <p:pic>
        <p:nvPicPr>
          <p:cNvPr id="9" name="Рисунок 8" descr="звук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0"/>
            <a:ext cx="785794" cy="785794"/>
          </a:xfrm>
          <a:prstGeom prst="rect">
            <a:avLst/>
          </a:prstGeom>
        </p:spPr>
      </p:pic>
      <p:pic>
        <p:nvPicPr>
          <p:cNvPr id="7" name="record20170511194200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57158" y="285728"/>
            <a:ext cx="238116" cy="178587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14290"/>
            <a:ext cx="785842" cy="7858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571480"/>
            <a:ext cx="7340352" cy="1470025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143108" y="2143116"/>
            <a:ext cx="6400800" cy="3786214"/>
          </a:xfrm>
        </p:spPr>
        <p:txBody>
          <a:bodyPr/>
          <a:lstStyle/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Логопедические упражнения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Логопедические игры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5" action="ppaction://hlinksldjump"/>
          </p:cNvPr>
          <p:cNvSpPr/>
          <p:nvPr/>
        </p:nvSpPr>
        <p:spPr>
          <a:xfrm>
            <a:off x="7215206" y="4357694"/>
            <a:ext cx="100013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право 4">
            <a:hlinkClick r:id="rId6" action="ppaction://hlinksldjump"/>
          </p:cNvPr>
          <p:cNvSpPr/>
          <p:nvPr/>
        </p:nvSpPr>
        <p:spPr>
          <a:xfrm>
            <a:off x="7715272" y="2714620"/>
            <a:ext cx="92869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право 5">
            <a:hlinkClick r:id="rId6" action="ppaction://hlinksldjump"/>
          </p:cNvPr>
          <p:cNvSpPr/>
          <p:nvPr/>
        </p:nvSpPr>
        <p:spPr>
          <a:xfrm>
            <a:off x="7715272" y="6429396"/>
            <a:ext cx="1285884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узоррр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00232" y="357166"/>
            <a:ext cx="6143668" cy="690564"/>
          </a:xfrm>
          <a:prstGeom prst="rect">
            <a:avLst/>
          </a:prstGeom>
        </p:spPr>
      </p:pic>
      <p:pic>
        <p:nvPicPr>
          <p:cNvPr id="8" name="Рисунок 7" descr="с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58" y="4471720"/>
            <a:ext cx="2571768" cy="1805184"/>
          </a:xfrm>
          <a:prstGeom prst="rect">
            <a:avLst/>
          </a:prstGeom>
        </p:spPr>
      </p:pic>
      <p:pic>
        <p:nvPicPr>
          <p:cNvPr id="10" name="record20170427220034[1]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28596" y="553620"/>
            <a:ext cx="214314" cy="160736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768165" cy="76816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52" y="500042"/>
            <a:ext cx="7340352" cy="1470025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Логопедические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6400800" cy="485778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«Грибок»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улыбнуться, приоткрыть рот.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присосать язык и, не отпуская языка, надо стараться открыть рот все шире и дольше  удерживать язык верхнем положении.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«Качели»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рот открыт.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напряжённым языком тянуться к носу 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и подбородку, либо к верхним и нижним                                                        резцам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5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5960" y="2071678"/>
            <a:ext cx="2735164" cy="1620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78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643446"/>
            <a:ext cx="2682875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5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0"/>
            <a:ext cx="2193340" cy="2286016"/>
          </a:xfrm>
          <a:prstGeom prst="rect">
            <a:avLst/>
          </a:prstGeom>
        </p:spPr>
      </p:pic>
      <p:pic>
        <p:nvPicPr>
          <p:cNvPr id="7" name="Рисунок 6" descr="бабочки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7572396" y="-142900"/>
            <a:ext cx="1357322" cy="1619261"/>
          </a:xfrm>
          <a:prstGeom prst="rect">
            <a:avLst/>
          </a:prstGeom>
        </p:spPr>
      </p:pic>
      <p:sp>
        <p:nvSpPr>
          <p:cNvPr id="8" name="Стрелка вправо 7">
            <a:hlinkClick r:id="rId9" action="ppaction://hlinksldjump"/>
          </p:cNvPr>
          <p:cNvSpPr/>
          <p:nvPr/>
        </p:nvSpPr>
        <p:spPr>
          <a:xfrm>
            <a:off x="7715272" y="6500834"/>
            <a:ext cx="1285884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record20170427192806[1]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142844" y="285728"/>
            <a:ext cx="214314" cy="160735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0"/>
            <a:ext cx="669822" cy="669822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1071546"/>
            <a:ext cx="5500726" cy="478634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«Змейка»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рот широко открыт.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узкий язык сильно    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выдвинуть вперед и убрать                               глубь рта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«Лопатка»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улыбнуться, приоткрыть рот.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положить широкий передний край языка на нижнюю губу.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удерживать его в таком положении под счет от одного до пяти-десяти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4578" name="Picture 2" descr="0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1285860"/>
            <a:ext cx="2946400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0" descr="C:\Users\user\Desktop\Новая папка (2)\IMG_20170320_215412_2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000504"/>
            <a:ext cx="2928958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5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2910" y="0"/>
            <a:ext cx="1481146" cy="1543730"/>
          </a:xfrm>
          <a:prstGeom prst="rect">
            <a:avLst/>
          </a:prstGeom>
        </p:spPr>
      </p:pic>
      <p:pic>
        <p:nvPicPr>
          <p:cNvPr id="7" name="Рисунок 6" descr="бабочки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7358082" y="0"/>
            <a:ext cx="1500198" cy="1142984"/>
          </a:xfrm>
          <a:prstGeom prst="rect">
            <a:avLst/>
          </a:prstGeom>
        </p:spPr>
      </p:pic>
      <p:sp>
        <p:nvSpPr>
          <p:cNvPr id="8" name="Стрелка вправо 7">
            <a:hlinkClick r:id="rId9" action="ppaction://hlinksldjump"/>
          </p:cNvPr>
          <p:cNvSpPr/>
          <p:nvPr/>
        </p:nvSpPr>
        <p:spPr>
          <a:xfrm>
            <a:off x="7786678" y="6500834"/>
            <a:ext cx="1357322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record20170427192931[1]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214282" y="285728"/>
            <a:ext cx="214314" cy="160736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142852"/>
            <a:ext cx="696727" cy="6967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428604"/>
            <a:ext cx="7340352" cy="14700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Повторяйте стихотворение и разминайте пальчики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428728" y="2214554"/>
            <a:ext cx="7215238" cy="4286280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  <a:prstDash val="sysDash"/>
          </a:ln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пальчик маленький,       Загнуть мизинец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Этот пальчик слабенький,      Загнуть безымянный палец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Этот пальчик длинный,          Загнуть средний палец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Этот пальчик сильный,           Загнуть указательный палец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Ну а это толстячок,                 Загнуть большой палец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А все вместе - кулачок!          Покрутить кулачком</a:t>
            </a:r>
          </a:p>
        </p:txBody>
      </p:sp>
      <p:pic>
        <p:nvPicPr>
          <p:cNvPr id="4" name="Рисунок 3" descr="руки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4857760"/>
            <a:ext cx="3571900" cy="1071563"/>
          </a:xfrm>
          <a:prstGeom prst="rect">
            <a:avLst/>
          </a:prstGeom>
        </p:spPr>
      </p:pic>
      <p:sp>
        <p:nvSpPr>
          <p:cNvPr id="5" name="Стрелка вправо 4">
            <a:hlinkClick r:id="rId6" action="ppaction://hlinksldjump"/>
          </p:cNvPr>
          <p:cNvSpPr/>
          <p:nvPr/>
        </p:nvSpPr>
        <p:spPr>
          <a:xfrm>
            <a:off x="7715240" y="6429396"/>
            <a:ext cx="1428760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record20170427193013[1]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285720" y="428604"/>
            <a:ext cx="214314" cy="160736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714380" cy="71438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57290" y="714356"/>
            <a:ext cx="7340352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Логопедические игры</a:t>
            </a: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57356" y="2285992"/>
            <a:ext cx="6400800" cy="1296144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Произнеси правильно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Произношение звука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[Л]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словах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3857628"/>
            <a:ext cx="6576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Лампа, лыжи, лодка, пила, колос, акула, лейка, кукла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лодочк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4572008"/>
            <a:ext cx="1352550" cy="1609725"/>
          </a:xfrm>
          <a:prstGeom prst="rect">
            <a:avLst/>
          </a:prstGeom>
        </p:spPr>
      </p:pic>
      <p:pic>
        <p:nvPicPr>
          <p:cNvPr id="12" name="Рисунок 11" descr="лампа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8992" y="5072074"/>
            <a:ext cx="857250" cy="990600"/>
          </a:xfrm>
          <a:prstGeom prst="rect">
            <a:avLst/>
          </a:prstGeom>
        </p:spPr>
      </p:pic>
      <p:pic>
        <p:nvPicPr>
          <p:cNvPr id="13" name="Рисунок 12" descr="лейка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1608" y="4080915"/>
            <a:ext cx="1888822" cy="1888822"/>
          </a:xfrm>
          <a:prstGeom prst="rect">
            <a:avLst/>
          </a:prstGeom>
        </p:spPr>
      </p:pic>
      <p:pic>
        <p:nvPicPr>
          <p:cNvPr id="14" name="Рисунок 13" descr="колос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43768" y="4500570"/>
            <a:ext cx="1776411" cy="2124894"/>
          </a:xfrm>
          <a:prstGeom prst="rect">
            <a:avLst/>
          </a:prstGeom>
        </p:spPr>
      </p:pic>
      <p:pic>
        <p:nvPicPr>
          <p:cNvPr id="15" name="Рисунок 14" descr="лыжиии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9388" y="5000636"/>
            <a:ext cx="980752" cy="1052514"/>
          </a:xfrm>
          <a:prstGeom prst="rect">
            <a:avLst/>
          </a:prstGeom>
        </p:spPr>
      </p:pic>
      <p:pic>
        <p:nvPicPr>
          <p:cNvPr id="16" name="Рисунок 15" descr="акула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-214346" y="5143512"/>
            <a:ext cx="2071670" cy="1058353"/>
          </a:xfrm>
          <a:prstGeom prst="rect">
            <a:avLst/>
          </a:prstGeom>
        </p:spPr>
      </p:pic>
      <p:pic>
        <p:nvPicPr>
          <p:cNvPr id="17" name="Рисунок 16" descr="кукла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072462" y="3429000"/>
            <a:ext cx="714375" cy="1190625"/>
          </a:xfrm>
          <a:prstGeom prst="rect">
            <a:avLst/>
          </a:prstGeom>
        </p:spPr>
      </p:pic>
      <p:pic>
        <p:nvPicPr>
          <p:cNvPr id="18" name="Рисунок 17" descr="пила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71472" y="3429000"/>
            <a:ext cx="1148676" cy="1038226"/>
          </a:xfrm>
          <a:prstGeom prst="rect">
            <a:avLst/>
          </a:prstGeom>
        </p:spPr>
      </p:pic>
      <p:sp>
        <p:nvSpPr>
          <p:cNvPr id="19" name="Стрелка вправо 18">
            <a:hlinkClick r:id="rId13" action="ppaction://hlinksldjump"/>
          </p:cNvPr>
          <p:cNvSpPr/>
          <p:nvPr/>
        </p:nvSpPr>
        <p:spPr>
          <a:xfrm>
            <a:off x="7572396" y="6429396"/>
            <a:ext cx="1428760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" name="record20170511193043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142844" y="285728"/>
            <a:ext cx="214303" cy="160727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5" y="196635"/>
            <a:ext cx="714380" cy="71438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52" y="642918"/>
            <a:ext cx="7340352" cy="1300134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Произношение звука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[Л]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предложениях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2143116"/>
            <a:ext cx="8310246" cy="3357586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Мальчик сорвал большую яблоку.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Солнышко ласкает колокольчики.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Солнышко ласкает пчелу.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7572396" y="6429372"/>
            <a:ext cx="142876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солнышко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4572008"/>
            <a:ext cx="2000264" cy="2060422"/>
          </a:xfrm>
          <a:prstGeom prst="rect">
            <a:avLst/>
          </a:prstGeom>
        </p:spPr>
      </p:pic>
      <p:pic>
        <p:nvPicPr>
          <p:cNvPr id="9" name="Рисунок 8" descr="flower (771)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91500" y="3071810"/>
            <a:ext cx="952500" cy="952500"/>
          </a:xfrm>
          <a:prstGeom prst="rect">
            <a:avLst/>
          </a:prstGeom>
        </p:spPr>
      </p:pic>
      <p:pic>
        <p:nvPicPr>
          <p:cNvPr id="11" name="Рисунок 10" descr="мальчик ябл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285860"/>
            <a:ext cx="1428760" cy="1723351"/>
          </a:xfrm>
          <a:prstGeom prst="rect">
            <a:avLst/>
          </a:prstGeom>
        </p:spPr>
      </p:pic>
      <p:pic>
        <p:nvPicPr>
          <p:cNvPr id="12" name="Рисунок 11" descr="пчела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7000892" y="5072074"/>
            <a:ext cx="1143008" cy="669074"/>
          </a:xfrm>
          <a:prstGeom prst="rect">
            <a:avLst/>
          </a:prstGeom>
        </p:spPr>
      </p:pic>
      <p:pic>
        <p:nvPicPr>
          <p:cNvPr id="14" name="record20170511193542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285720" y="500042"/>
            <a:ext cx="214314" cy="160736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12699" cy="81269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4414" y="714356"/>
            <a:ext cx="7340352" cy="1470025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Игра «Чудное эхо» (повторить слово со звуком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Синица,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глобус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сердце,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коньки,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лебедь,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тучи, весна,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лилия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ежик ,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луна.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7500958" y="6429396"/>
            <a:ext cx="1428760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4" descr="C:\Users\123\Desktop\20163620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714752"/>
            <a:ext cx="142875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123\Desktop\krasnoe-serdechko_06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4857760"/>
            <a:ext cx="1071570" cy="97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глобус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214950"/>
            <a:ext cx="857256" cy="1214422"/>
          </a:xfrm>
          <a:prstGeom prst="rect">
            <a:avLst/>
          </a:prstGeom>
        </p:spPr>
      </p:pic>
      <p:pic>
        <p:nvPicPr>
          <p:cNvPr id="10" name="Рисунок 9" descr="лилия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643174" y="4786322"/>
            <a:ext cx="1357322" cy="1191729"/>
          </a:xfrm>
          <a:prstGeom prst="rect">
            <a:avLst/>
          </a:prstGeom>
        </p:spPr>
      </p:pic>
      <p:pic>
        <p:nvPicPr>
          <p:cNvPr id="13" name="Рисунок 12" descr="лук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572264" y="4714884"/>
            <a:ext cx="619125" cy="1590675"/>
          </a:xfrm>
          <a:prstGeom prst="rect">
            <a:avLst/>
          </a:prstGeom>
        </p:spPr>
      </p:pic>
      <p:pic>
        <p:nvPicPr>
          <p:cNvPr id="14" name="Рисунок 13" descr="тучик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572000" y="5072074"/>
            <a:ext cx="1643074" cy="1486982"/>
          </a:xfrm>
          <a:prstGeom prst="rect">
            <a:avLst/>
          </a:prstGeom>
        </p:spPr>
      </p:pic>
      <p:pic>
        <p:nvPicPr>
          <p:cNvPr id="15" name="record20170511194012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142844" y="357166"/>
            <a:ext cx="238116" cy="178587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зву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0"/>
            <a:ext cx="696727" cy="6967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340352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[Л]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связной речи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857224" y="1214422"/>
            <a:ext cx="6400800" cy="450059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 по небу гуляло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 тучку забежало.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Глянул заинька в окно,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Стало заиньке темно.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Плачет серый воробей;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«Выйди, солнышко, скорей,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Нам без солнышка обидно,</a:t>
            </a:r>
          </a:p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В поле зернышка не видно»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зайчик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2214554"/>
            <a:ext cx="3219450" cy="3714750"/>
          </a:xfrm>
          <a:prstGeom prst="rect">
            <a:avLst/>
          </a:prstGeom>
        </p:spPr>
      </p:pic>
      <p:pic>
        <p:nvPicPr>
          <p:cNvPr id="5" name="Рисунок 4" descr="солнышко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10350" y="0"/>
            <a:ext cx="2533650" cy="2609850"/>
          </a:xfrm>
          <a:prstGeom prst="rect">
            <a:avLst/>
          </a:prstGeom>
        </p:spPr>
      </p:pic>
      <p:sp>
        <p:nvSpPr>
          <p:cNvPr id="6" name="Стрелка вправо 5">
            <a:hlinkClick r:id="rId7" action="ppaction://hlinksldjump"/>
          </p:cNvPr>
          <p:cNvSpPr/>
          <p:nvPr/>
        </p:nvSpPr>
        <p:spPr>
          <a:xfrm>
            <a:off x="7715272" y="6429396"/>
            <a:ext cx="1428728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record20170504203328.3gp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214282" y="285728"/>
            <a:ext cx="190490" cy="142868"/>
          </a:xfrm>
          <a:prstGeom prst="rect">
            <a:avLst/>
          </a:prstGeom>
        </p:spPr>
      </p:pic>
    </p:spTree>
  </p:cSld>
  <p:clrMapOvr>
    <a:masterClrMapping/>
  </p:clrMapOvr>
  <p:transition spd="slow"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Fonari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Fonarik</Template>
  <TotalTime>1456</TotalTime>
  <Words>311</Words>
  <Application>Microsoft Office PowerPoint</Application>
  <PresentationFormat>Экран (4:3)</PresentationFormat>
  <Paragraphs>78</Paragraphs>
  <Slides>14</Slides>
  <Notes>0</Notes>
  <HiddenSlides>0</HiddenSlides>
  <MMClips>13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Fonarik</vt:lpstr>
      <vt:lpstr>  Презентация «Использование игровых приемов на логопедических занятиях по автоматизации звука» в Microsoft PowerPoint для обучения детей с дефектным произношением звуков</vt:lpstr>
      <vt:lpstr>Содержание</vt:lpstr>
      <vt:lpstr>Логопедические упражнения</vt:lpstr>
      <vt:lpstr>Презентация PowerPoint</vt:lpstr>
      <vt:lpstr>Повторяйте стихотворение и разминайте пальчики</vt:lpstr>
      <vt:lpstr>    Логопедические игры </vt:lpstr>
      <vt:lpstr>Произношение звука [Л] в предложениях</vt:lpstr>
      <vt:lpstr>    Игра «Чудное эхо» (повторить слово со звуком Л)</vt:lpstr>
      <vt:lpstr>Звук [Л] в связной речи</vt:lpstr>
      <vt:lpstr>Повтори(прочитай)</vt:lpstr>
      <vt:lpstr>Чистоговорка на автоматизацию звука [Л] </vt:lpstr>
      <vt:lpstr>Скороговорки со звуком [Л]  </vt:lpstr>
      <vt:lpstr>Чистоговорка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№ 7 Создание презентации «Использование игровых приемов на логопедических занятиях по автоматизации звука» в Microsoft PowerPoint для обучения детей с дефектным произношением звуков</dc:title>
  <dc:subject>Фонарик</dc:subject>
  <dc:creator>user</dc:creator>
  <dc:description>http://propowerpoint.ru - Бесплатные шаблоны для презентаций. Полезные советы и уроки PowerPoint .</dc:description>
  <cp:lastModifiedBy>Тестирование</cp:lastModifiedBy>
  <cp:revision>139</cp:revision>
  <dcterms:created xsi:type="dcterms:W3CDTF">2017-04-09T09:59:00Z</dcterms:created>
  <dcterms:modified xsi:type="dcterms:W3CDTF">2017-06-01T18:40:33Z</dcterms:modified>
</cp:coreProperties>
</file>