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1" r:id="rId5"/>
    <p:sldId id="262" r:id="rId6"/>
    <p:sldId id="263" r:id="rId7"/>
    <p:sldId id="264" r:id="rId8"/>
    <p:sldId id="265" r:id="rId9"/>
    <p:sldId id="266" r:id="rId10"/>
    <p:sldId id="267" r:id="rId11"/>
    <p:sldId id="268" r:id="rId12"/>
    <p:sldId id="269" r:id="rId13"/>
    <p:sldId id="270" r:id="rId14"/>
    <p:sldId id="271" r:id="rId15"/>
    <p:sldId id="272"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8" y="-7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B4C71EC6-210F-42DE-9C53-41977AD35B3D}" type="datetimeFigureOut">
              <a:rPr lang="ru-RU" smtClean="0"/>
              <a:t>22.01.2016</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22.01.2016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22.01.2016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22.01.2016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4C71EC6-210F-42DE-9C53-41977AD35B3D}" type="datetimeFigureOut">
              <a:rPr lang="ru-RU" smtClean="0"/>
              <a:t>22.01.2016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Объект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22.01.2016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t>22.01.2016</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B4C71EC6-210F-42DE-9C53-41977AD35B3D}" type="datetimeFigureOut">
              <a:rPr lang="ru-RU" smtClean="0"/>
              <a:t>22.01.2016</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B4C71EC6-210F-42DE-9C53-41977AD35B3D}" type="datetimeFigureOut">
              <a:rPr lang="ru-RU" smtClean="0"/>
              <a:t>22.01.2016</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B4C71EC6-210F-42DE-9C53-41977AD35B3D}" type="datetimeFigureOut">
              <a:rPr lang="ru-RU" smtClean="0"/>
              <a:t>22.01.2016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B4C71EC6-210F-42DE-9C53-41977AD35B3D}" type="datetimeFigureOut">
              <a:rPr lang="ru-RU" smtClean="0"/>
              <a:t>22.01.2016</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B19B0651-EE4F-4900-A07F-96A6BFA9D0F0}" type="slidenum">
              <a:rPr lang="ru-RU" smtClean="0"/>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4C71EC6-210F-42DE-9C53-41977AD35B3D}" type="datetimeFigureOut">
              <a:rPr lang="ru-RU" smtClean="0"/>
              <a:t>22.01.2016</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fizkult-ura.ru/node/965"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fizkult-ura.ru/node/950"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style>
          <a:lnRef idx="1">
            <a:schemeClr val="accent1"/>
          </a:lnRef>
          <a:fillRef idx="2">
            <a:schemeClr val="accent1"/>
          </a:fillRef>
          <a:effectRef idx="1">
            <a:schemeClr val="accent1"/>
          </a:effectRef>
          <a:fontRef idx="minor">
            <a:schemeClr val="dk1"/>
          </a:fontRef>
        </p:style>
        <p:txBody>
          <a:bodyPr/>
          <a:lstStyle/>
          <a:p>
            <a:pPr algn="ctr"/>
            <a:r>
              <a:rPr lang="ru-RU" dirty="0" smtClean="0">
                <a:latin typeface="Arial Black" panose="020B0A04020102020204" pitchFamily="34" charset="0"/>
              </a:rPr>
              <a:t>Игры и эстафеты на лыжах.</a:t>
            </a:r>
            <a:endParaRPr lang="ru-RU" dirty="0">
              <a:latin typeface="Arial Black" panose="020B0A04020102020204" pitchFamily="34" charset="0"/>
            </a:endParaRPr>
          </a:p>
        </p:txBody>
      </p:sp>
      <p:sp>
        <p:nvSpPr>
          <p:cNvPr id="3" name="Подзаголовок 2"/>
          <p:cNvSpPr>
            <a:spLocks noGrp="1"/>
          </p:cNvSpPr>
          <p:nvPr>
            <p:ph type="subTitle" idx="1"/>
          </p:nvPr>
        </p:nvSpPr>
        <p:spPr>
          <a:xfrm>
            <a:off x="683568" y="3717032"/>
            <a:ext cx="7772400" cy="1199704"/>
          </a:xfrm>
        </p:spPr>
        <p:txBody>
          <a:bodyPr/>
          <a:lstStyle/>
          <a:p>
            <a:pPr algn="ctr"/>
            <a:r>
              <a:rPr lang="ru-RU" dirty="0" smtClean="0">
                <a:latin typeface="Arial Black" panose="020B0A04020102020204" pitchFamily="34" charset="0"/>
              </a:rPr>
              <a:t>Презентация Яниной Екатерины         7 «Б» класс</a:t>
            </a:r>
            <a:endParaRPr lang="ru-RU" dirty="0">
              <a:latin typeface="Arial Black" panose="020B0A04020102020204" pitchFamily="34" charset="0"/>
            </a:endParaRPr>
          </a:p>
        </p:txBody>
      </p:sp>
    </p:spTree>
    <p:extLst>
      <p:ext uri="{BB962C8B-B14F-4D97-AF65-F5344CB8AC3E}">
        <p14:creationId xmlns:p14="http://schemas.microsoft.com/office/powerpoint/2010/main" val="30018569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pPr algn="ctr"/>
            <a:r>
              <a:rPr lang="ru-RU" sz="3600" dirty="0"/>
              <a:t>Спуск</a:t>
            </a:r>
            <a:r>
              <a:rPr lang="ru-RU" dirty="0"/>
              <a:t> </a:t>
            </a:r>
            <a:r>
              <a:rPr lang="ru-RU" sz="3600" dirty="0" smtClean="0"/>
              <a:t>шеренгами.</a:t>
            </a:r>
            <a:endParaRPr lang="ru-RU" sz="3600"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51512" y="1340768"/>
            <a:ext cx="3924944" cy="3024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179512" y="1340768"/>
            <a:ext cx="4572000" cy="3693319"/>
          </a:xfrm>
          <a:prstGeom prst="rect">
            <a:avLst/>
          </a:prstGeom>
        </p:spPr>
        <p:txBody>
          <a:bodyPr>
            <a:spAutoFit/>
          </a:bodyPr>
          <a:lstStyle/>
          <a:p>
            <a:r>
              <a:rPr lang="ru-RU" u="sng" dirty="0"/>
              <a:t>Место проведения:</a:t>
            </a:r>
            <a:r>
              <a:rPr lang="ru-RU" dirty="0"/>
              <a:t> снежная горка с пологим спуском на школьном стадионе или в парке с линией старта за 3–4 м до склона. Расстояние между линиями старта и финиша – 15–25 м, ширина – не менее 15 м.</a:t>
            </a:r>
          </a:p>
          <a:p>
            <a:r>
              <a:rPr lang="ru-RU" u="sng" dirty="0"/>
              <a:t>Инвентарь</a:t>
            </a:r>
            <a:r>
              <a:rPr lang="ru-RU" dirty="0"/>
              <a:t>: по 4 пары лыж и по 1 паре лыжных палок на каждую команду-четверку; 4 флажка для разметки линий старта и финиша; 8–10 флажков другого цвета для разметки дистанции трассы.</a:t>
            </a:r>
          </a:p>
        </p:txBody>
      </p:sp>
    </p:spTree>
    <p:extLst>
      <p:ext uri="{BB962C8B-B14F-4D97-AF65-F5344CB8AC3E}">
        <p14:creationId xmlns:p14="http://schemas.microsoft.com/office/powerpoint/2010/main" val="24851820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67544" y="404664"/>
            <a:ext cx="8229600" cy="5904656"/>
          </a:xfrm>
        </p:spPr>
        <p:txBody>
          <a:bodyPr>
            <a:normAutofit fontScale="85000" lnSpcReduction="20000"/>
          </a:bodyPr>
          <a:lstStyle/>
          <a:p>
            <a:r>
              <a:rPr lang="ru-RU" u="sng" dirty="0"/>
              <a:t>Содержание и ход игры.</a:t>
            </a:r>
            <a:r>
              <a:rPr lang="ru-RU" dirty="0"/>
              <a:t> Класс делится на команды по четыре человека в каждой по желанию учащихся или по расчету. Команды могут формироваться из мальчиков и девочек отдельно или быть смешанными. Ученики располагаются произвольно вокруг спуска, размеченного флажками, наблюдают за спуском других команд и участвуют в обсуждении техники исполнения.</a:t>
            </a:r>
            <a:br>
              <a:rPr lang="ru-RU" dirty="0"/>
            </a:br>
            <a:r>
              <a:rPr lang="ru-RU" dirty="0"/>
              <a:t>На старте четыре участника берутся за руки, у крайних игроков в руках по палке. По сигналу команды выполняют три–четыре шага разбега и спускаются с горки, стараясь как можно быстрее пересечь линию финиша. Скорость спуска поддерживается крайними лыжниками с помощью палок. Спуск считается выполненным, когда все четыре участника пересекут линию финиша, взявшись за руки. Затем подводятся итоги, после чего лыжники меняются местами: крайние встают в середину. Каждая команда выполняет по два или по четыре спуска.</a:t>
            </a:r>
          </a:p>
        </p:txBody>
      </p:sp>
    </p:spTree>
    <p:extLst>
      <p:ext uri="{BB962C8B-B14F-4D97-AF65-F5344CB8AC3E}">
        <p14:creationId xmlns:p14="http://schemas.microsoft.com/office/powerpoint/2010/main" val="4375637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67544" y="548680"/>
            <a:ext cx="8229600" cy="6120680"/>
          </a:xfrm>
        </p:spPr>
        <p:txBody>
          <a:bodyPr>
            <a:normAutofit fontScale="62500" lnSpcReduction="20000"/>
          </a:bodyPr>
          <a:lstStyle/>
          <a:p>
            <a:r>
              <a:rPr lang="ru-RU" u="sng" dirty="0"/>
              <a:t>Правила игры</a:t>
            </a:r>
            <a:r>
              <a:rPr lang="ru-RU" dirty="0"/>
              <a:t/>
            </a:r>
            <a:br>
              <a:rPr lang="ru-RU" dirty="0"/>
            </a:br>
            <a:r>
              <a:rPr lang="ru-RU" dirty="0"/>
              <a:t>1. Во время спуска команд нельзя находиться на трассе.</a:t>
            </a:r>
            <a:br>
              <a:rPr lang="ru-RU" dirty="0"/>
            </a:br>
            <a:r>
              <a:rPr lang="ru-RU" dirty="0"/>
              <a:t>2. Во время спуска в шеренге нельзя разрывать сцепление.</a:t>
            </a:r>
            <a:br>
              <a:rPr lang="ru-RU" dirty="0"/>
            </a:br>
            <a:r>
              <a:rPr lang="ru-RU" dirty="0"/>
              <a:t>3. Если сцепление было разорвано, а затем восстановлено без остановки движения, команда лишается 1 балла.</a:t>
            </a:r>
            <a:br>
              <a:rPr lang="ru-RU" dirty="0"/>
            </a:br>
            <a:r>
              <a:rPr lang="ru-RU" dirty="0"/>
              <a:t>4. Если при спуске было допущено грубое нарушение равновесия, но участник не упал, с команды также снимается 1 балл.</a:t>
            </a:r>
            <a:br>
              <a:rPr lang="ru-RU" dirty="0"/>
            </a:br>
            <a:r>
              <a:rPr lang="ru-RU" dirty="0"/>
              <a:t>5. Если команда остановилась во время движения, она лишается 3 баллов.</a:t>
            </a:r>
            <a:br>
              <a:rPr lang="ru-RU" dirty="0"/>
            </a:br>
            <a:r>
              <a:rPr lang="ru-RU" dirty="0"/>
              <a:t>6. Если на трассе спуска было разорвано сцепление, которое привело к падению хотя бы одного из игроков, команда теряет 10 баллов.</a:t>
            </a:r>
            <a:br>
              <a:rPr lang="ru-RU" dirty="0"/>
            </a:br>
            <a:r>
              <a:rPr lang="ru-RU" u="sng" dirty="0"/>
              <a:t>Подведение итогов</a:t>
            </a:r>
            <a:r>
              <a:rPr lang="ru-RU" dirty="0"/>
              <a:t>. Побеждает команда, которая набрала больше баллов за два или четыре спуска. Максимальное число баллов за один спуск – 10.</a:t>
            </a:r>
            <a:br>
              <a:rPr lang="ru-RU" dirty="0"/>
            </a:br>
            <a:r>
              <a:rPr lang="ru-RU" u="sng" dirty="0"/>
              <a:t>Методические указания.</a:t>
            </a:r>
            <a:r>
              <a:rPr lang="ru-RU" dirty="0"/>
              <a:t> Назначаются судьи: на старте, на финише и на трассе. Лучше, если обязанности судей команды-четверки будут выполнять по очереди. Однако этот способ лучше всего применять на втором занятии, когда все дети уже имеют достаточно четкое представление об особенностях спуска, возможных ошибках в технике выполнения задания и его оценивании. На первом занятии вся игра может пройти как пробный вариант, тогда уже при повторном ее проведении это получится лучше.</a:t>
            </a:r>
          </a:p>
          <a:p>
            <a:r>
              <a:rPr lang="ru-RU" dirty="0"/>
              <a:t> </a:t>
            </a:r>
          </a:p>
          <a:p>
            <a:endParaRPr lang="ru-RU" dirty="0"/>
          </a:p>
        </p:txBody>
      </p:sp>
    </p:spTree>
    <p:extLst>
      <p:ext uri="{BB962C8B-B14F-4D97-AF65-F5344CB8AC3E}">
        <p14:creationId xmlns:p14="http://schemas.microsoft.com/office/powerpoint/2010/main" val="4207117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67544" y="142222"/>
            <a:ext cx="8229600" cy="1143000"/>
          </a:xfrm>
        </p:spPr>
        <p:txBody>
          <a:bodyPr/>
          <a:lstStyle/>
          <a:p>
            <a:pPr algn="ctr"/>
            <a:r>
              <a:rPr lang="ru-RU" dirty="0"/>
              <a:t>Догонялки по </a:t>
            </a:r>
            <a:r>
              <a:rPr lang="ru-RU" dirty="0" smtClean="0"/>
              <a:t>кругу.</a:t>
            </a:r>
            <a:endParaRPr lang="ru-RU"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528" y="4065699"/>
            <a:ext cx="4176464" cy="24406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179512" y="1340768"/>
            <a:ext cx="4572000" cy="2585323"/>
          </a:xfrm>
          <a:prstGeom prst="rect">
            <a:avLst/>
          </a:prstGeom>
        </p:spPr>
        <p:txBody>
          <a:bodyPr>
            <a:spAutoFit/>
          </a:bodyPr>
          <a:lstStyle/>
          <a:p>
            <a:r>
              <a:rPr lang="ru-RU" u="sng" dirty="0"/>
              <a:t>Место проведения:</a:t>
            </a:r>
            <a:r>
              <a:rPr lang="ru-RU" dirty="0"/>
              <a:t> снежная площадка размером 200×200 м, на которой проложена лыжня по кругу диаметром 100–150 м, разделенная на четыре части, границы которых отмечены флажками.</a:t>
            </a:r>
            <a:br>
              <a:rPr lang="ru-RU" dirty="0"/>
            </a:br>
            <a:r>
              <a:rPr lang="ru-RU" u="sng" dirty="0"/>
              <a:t>Инвентарь:</a:t>
            </a:r>
            <a:r>
              <a:rPr lang="ru-RU" dirty="0"/>
              <a:t> лыжи для каждого игрока; измерительная лента и флажки для разметки дистанции.</a:t>
            </a:r>
          </a:p>
        </p:txBody>
      </p:sp>
      <p:cxnSp>
        <p:nvCxnSpPr>
          <p:cNvPr id="6" name="Прямая соединительная линия 5"/>
          <p:cNvCxnSpPr/>
          <p:nvPr/>
        </p:nvCxnSpPr>
        <p:spPr>
          <a:xfrm>
            <a:off x="5076056" y="980728"/>
            <a:ext cx="0" cy="5653216"/>
          </a:xfrm>
          <a:prstGeom prst="line">
            <a:avLst/>
          </a:prstGeom>
        </p:spPr>
        <p:style>
          <a:lnRef idx="1">
            <a:schemeClr val="accent1"/>
          </a:lnRef>
          <a:fillRef idx="0">
            <a:schemeClr val="accent1"/>
          </a:fillRef>
          <a:effectRef idx="0">
            <a:schemeClr val="accent1"/>
          </a:effectRef>
          <a:fontRef idx="minor">
            <a:schemeClr val="tx1"/>
          </a:fontRef>
        </p:style>
      </p:cxnSp>
      <p:sp>
        <p:nvSpPr>
          <p:cNvPr id="9" name="Прямоугольник 8"/>
          <p:cNvSpPr/>
          <p:nvPr/>
        </p:nvSpPr>
        <p:spPr>
          <a:xfrm>
            <a:off x="5220072" y="1124744"/>
            <a:ext cx="3707904" cy="5509200"/>
          </a:xfrm>
          <a:prstGeom prst="rect">
            <a:avLst/>
          </a:prstGeom>
        </p:spPr>
        <p:txBody>
          <a:bodyPr wrap="square">
            <a:spAutoFit/>
          </a:bodyPr>
          <a:lstStyle/>
          <a:p>
            <a:r>
              <a:rPr lang="ru-RU" sz="1600" u="sng" dirty="0"/>
              <a:t>Содержание и ход игры</a:t>
            </a:r>
            <a:r>
              <a:rPr lang="ru-RU" sz="1600" dirty="0"/>
              <a:t>. Класс делится на пять команд по 4 участника в каждой. Пятая команда выступает в роли судей. Первые номера выстраиваются на лыжне у флажков напротив своих команд.</a:t>
            </a:r>
            <a:br>
              <a:rPr lang="ru-RU" sz="1600" dirty="0"/>
            </a:br>
            <a:r>
              <a:rPr lang="ru-RU" sz="1600" dirty="0"/>
              <a:t>По сигналу лыжники начинают бег по кругу, стараясь догнать идущего впереди. Участник, догнавший его, должен наступить на его лыжу и крикнуть: «Есть!». Лыжник, которому наступили на лыжу, выбывает из круга, и так до тех пор, пока не останется один лыжник. Игрок, выбывший первым, очков не получает, выбывший вторым получает 1 очко, третьим – 2 очка; победитель получает 3 очка. Затем стартуют вторые номера, и т.д.</a:t>
            </a:r>
          </a:p>
        </p:txBody>
      </p:sp>
    </p:spTree>
    <p:extLst>
      <p:ext uri="{BB962C8B-B14F-4D97-AF65-F5344CB8AC3E}">
        <p14:creationId xmlns:p14="http://schemas.microsoft.com/office/powerpoint/2010/main" val="7446807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95536" y="476672"/>
            <a:ext cx="8291264" cy="5832648"/>
          </a:xfrm>
        </p:spPr>
        <p:txBody>
          <a:bodyPr>
            <a:normAutofit fontScale="70000" lnSpcReduction="20000"/>
          </a:bodyPr>
          <a:lstStyle/>
          <a:p>
            <a:r>
              <a:rPr lang="ru-RU" u="sng" dirty="0"/>
              <a:t>Правила игры</a:t>
            </a:r>
            <a:r>
              <a:rPr lang="ru-RU" dirty="0"/>
              <a:t/>
            </a:r>
            <a:br>
              <a:rPr lang="ru-RU" dirty="0"/>
            </a:br>
            <a:r>
              <a:rPr lang="ru-RU" dirty="0"/>
              <a:t>1. Нельзя начинать бег до сигнала учителя.</a:t>
            </a:r>
            <a:br>
              <a:rPr lang="ru-RU" dirty="0"/>
            </a:br>
            <a:r>
              <a:rPr lang="ru-RU" dirty="0"/>
              <a:t>2. Нельзя сходить с лыжни и сокращать дистанцию.</a:t>
            </a:r>
            <a:br>
              <a:rPr lang="ru-RU" dirty="0"/>
            </a:br>
            <a:r>
              <a:rPr lang="ru-RU" u="sng" dirty="0"/>
              <a:t>Подведение итогов. </a:t>
            </a:r>
            <a:r>
              <a:rPr lang="ru-RU" dirty="0"/>
              <a:t>Выигрывает команда, которая набрала больше победных очков.</a:t>
            </a:r>
            <a:br>
              <a:rPr lang="ru-RU" dirty="0"/>
            </a:br>
            <a:r>
              <a:rPr lang="ru-RU" u="sng" dirty="0"/>
              <a:t>Методические указания.</a:t>
            </a:r>
            <a:r>
              <a:rPr lang="ru-RU" dirty="0"/>
              <a:t> Если класс по количеству учащихся можно разделить только на три команды, то и круг делится на три части. В ожидании своей очереди дети не должны стоять. Можно предложить им свободно покататься на заранее определенной площадке. При большом количестве учащихся можно подготовить два круга и состязание проводить одновременно в двух местах. Лучше, если учитель сам будет формировать команды так, чтобы участники оказались равными по силам, иначе более слабые во время игры начнут протестовать. Такие ошибки надо устранять немедленно. Если команды смешанные, то на дистанцию одновременно должны выходить только девочки или только мальчики. </a:t>
            </a:r>
            <a:br>
              <a:rPr lang="ru-RU" dirty="0"/>
            </a:br>
            <a:r>
              <a:rPr lang="ru-RU" dirty="0"/>
              <a:t>Учитель вместе с детьми должен анализировать игровые ситуации, внимательно наблюдать за их поведением, стараясь использовать в интересах коллектива взаимное влияние учащихся друг на друга.</a:t>
            </a:r>
          </a:p>
        </p:txBody>
      </p:sp>
    </p:spTree>
    <p:extLst>
      <p:ext uri="{BB962C8B-B14F-4D97-AF65-F5344CB8AC3E}">
        <p14:creationId xmlns:p14="http://schemas.microsoft.com/office/powerpoint/2010/main" val="971324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95536" y="1556792"/>
            <a:ext cx="8229600" cy="1143000"/>
          </a:xfrm>
        </p:spPr>
        <p:txBody>
          <a:bodyPr>
            <a:noAutofit/>
          </a:bodyPr>
          <a:lstStyle/>
          <a:p>
            <a:pPr algn="ctr"/>
            <a:r>
              <a:rPr lang="ru-RU" sz="7200" dirty="0" smtClean="0"/>
              <a:t>СПАСИБО!!!)))</a:t>
            </a:r>
            <a:endParaRPr lang="ru-RU" sz="7200" dirty="0"/>
          </a:p>
        </p:txBody>
      </p:sp>
      <p:sp>
        <p:nvSpPr>
          <p:cNvPr id="4" name="Улыбающееся лицо 3"/>
          <p:cNvSpPr/>
          <p:nvPr/>
        </p:nvSpPr>
        <p:spPr>
          <a:xfrm rot="20261469" flipH="1">
            <a:off x="611560" y="3573016"/>
            <a:ext cx="864096" cy="828092"/>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лыбающееся лицо 4"/>
          <p:cNvSpPr/>
          <p:nvPr/>
        </p:nvSpPr>
        <p:spPr>
          <a:xfrm rot="1200688">
            <a:off x="7020272" y="3440001"/>
            <a:ext cx="936104" cy="925103"/>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лыбающееся лицо 5"/>
          <p:cNvSpPr/>
          <p:nvPr/>
        </p:nvSpPr>
        <p:spPr>
          <a:xfrm rot="20956514">
            <a:off x="3623164" y="3288029"/>
            <a:ext cx="1728192" cy="1573175"/>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лыбающееся лицо 6"/>
          <p:cNvSpPr/>
          <p:nvPr/>
        </p:nvSpPr>
        <p:spPr>
          <a:xfrm rot="1705161">
            <a:off x="1682006" y="4974858"/>
            <a:ext cx="1224136" cy="1177131"/>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Улыбающееся лицо 7"/>
          <p:cNvSpPr/>
          <p:nvPr/>
        </p:nvSpPr>
        <p:spPr>
          <a:xfrm rot="19978035">
            <a:off x="6493177" y="5789769"/>
            <a:ext cx="504056" cy="495084"/>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0458495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1412776"/>
            <a:ext cx="8075240" cy="4594515"/>
          </a:xfrm>
        </p:spPr>
        <p:txBody>
          <a:bodyPr>
            <a:normAutofit fontScale="92500"/>
          </a:bodyPr>
          <a:lstStyle/>
          <a:p>
            <a:r>
              <a:rPr lang="ru-RU" dirty="0"/>
              <a:t>Применение </a:t>
            </a:r>
            <a:r>
              <a:rPr lang="ru-RU" dirty="0">
                <a:hlinkClick r:id="rId2" tooltip="Подвижные игры"/>
              </a:rPr>
              <a:t>игр</a:t>
            </a:r>
            <a:r>
              <a:rPr lang="ru-RU" dirty="0"/>
              <a:t> на лыжах очень разнообразно. На уроках лыжной подготовки и в школьной секции лыжного спорта игры и игровые задания применяются при обучении и совершенствовании техники способов передвижения на лыжах, и при развитии физических качеств. Вместе с тем игры на лыжах необходимо широко включать в различные физкультурно-массовые мероприятия на лыжах - в программу зимних праздников, вылазок и прогулок на лыжах.</a:t>
            </a:r>
          </a:p>
        </p:txBody>
      </p:sp>
      <p:sp>
        <p:nvSpPr>
          <p:cNvPr id="3" name="Заголовок 2"/>
          <p:cNvSpPr>
            <a:spLocks noGrp="1"/>
          </p:cNvSpPr>
          <p:nvPr>
            <p:ph type="title"/>
          </p:nvPr>
        </p:nvSpPr>
        <p:spPr>
          <a:xfrm>
            <a:off x="457200" y="274638"/>
            <a:ext cx="8291264" cy="994122"/>
          </a:xfrm>
        </p:spPr>
        <p:txBody>
          <a:bodyPr>
            <a:normAutofit/>
          </a:bodyPr>
          <a:lstStyle/>
          <a:p>
            <a:pPr algn="ctr"/>
            <a:r>
              <a:rPr lang="ru-RU" dirty="0"/>
              <a:t>Игры на </a:t>
            </a:r>
            <a:r>
              <a:rPr lang="ru-RU" dirty="0" smtClean="0"/>
              <a:t>лыжах.</a:t>
            </a:r>
            <a:endParaRPr lang="ru-RU" dirty="0"/>
          </a:p>
        </p:txBody>
      </p:sp>
    </p:spTree>
    <p:extLst>
      <p:ext uri="{BB962C8B-B14F-4D97-AF65-F5344CB8AC3E}">
        <p14:creationId xmlns:p14="http://schemas.microsoft.com/office/powerpoint/2010/main" val="7387988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620688"/>
            <a:ext cx="8229600" cy="5386603"/>
          </a:xfrm>
        </p:spPr>
        <p:txBody>
          <a:bodyPr>
            <a:normAutofit fontScale="92500" lnSpcReduction="10000"/>
          </a:bodyPr>
          <a:lstStyle/>
          <a:p>
            <a:r>
              <a:rPr lang="ru-RU" dirty="0"/>
              <a:t>Все игры и игровые задания на лыжах в зависимости от поставленных задач можно условно разделить на две группы: игры для обучения и совершенствования техники способов передвижения на лыжах; игры на развитие физических качеств. Однако игры и упражнения из первой группы после их прочного освоения могут быть использованы и для развития физических </a:t>
            </a:r>
            <a:r>
              <a:rPr lang="ru-RU" dirty="0" smtClean="0"/>
              <a:t>качеств. При </a:t>
            </a:r>
            <a:r>
              <a:rPr lang="ru-RU" dirty="0"/>
              <a:t>изучении и закреплении навыков в </a:t>
            </a:r>
            <a:r>
              <a:rPr lang="ru-RU" dirty="0">
                <a:hlinkClick r:id="rId2" tooltip="Основные элементы техники передвижения на лыжах"/>
              </a:rPr>
              <a:t>технике лыжных ходов</a:t>
            </a:r>
            <a:r>
              <a:rPr lang="ru-RU" dirty="0"/>
              <a:t> или отдельных элементов и для развития равновесия в младших классах (особенно при первоначальном обучении) можно использовать разнообразные игровые упражнения (задания).</a:t>
            </a:r>
          </a:p>
        </p:txBody>
      </p:sp>
    </p:spTree>
    <p:extLst>
      <p:ext uri="{BB962C8B-B14F-4D97-AF65-F5344CB8AC3E}">
        <p14:creationId xmlns:p14="http://schemas.microsoft.com/office/powerpoint/2010/main" val="41411783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dirty="0"/>
              <a:t>Сороконожка на лыжах</a:t>
            </a:r>
            <a:br>
              <a:rPr lang="ru-RU" dirty="0"/>
            </a:br>
            <a:endParaRPr lang="ru-RU" dirty="0"/>
          </a:p>
        </p:txBody>
      </p:sp>
      <p:sp>
        <p:nvSpPr>
          <p:cNvPr id="4" name="Объект 3"/>
          <p:cNvSpPr>
            <a:spLocks noGrp="1"/>
          </p:cNvSpPr>
          <p:nvPr>
            <p:ph idx="1"/>
          </p:nvPr>
        </p:nvSpPr>
        <p:spPr/>
        <p:txBody>
          <a:bodyPr/>
          <a:lstStyle/>
          <a:p>
            <a:r>
              <a:rPr lang="ru-RU" dirty="0"/>
              <a:t>Для данной эстафеты потребуется участие более десяти игроков, а также спортивный инвентарь: лыжи для каждого участника (лыжные палки для игры не нужны), а также две длинные верёвки. Следить за соблюдением правил должен взрослый ведущий, который заранее выбирает ровную площадку для её проведения.</a:t>
            </a:r>
          </a:p>
        </p:txBody>
      </p:sp>
    </p:spTree>
    <p:extLst>
      <p:ext uri="{BB962C8B-B14F-4D97-AF65-F5344CB8AC3E}">
        <p14:creationId xmlns:p14="http://schemas.microsoft.com/office/powerpoint/2010/main" val="38525268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620688"/>
            <a:ext cx="8229600" cy="5688632"/>
          </a:xfrm>
        </p:spPr>
        <p:txBody>
          <a:bodyPr>
            <a:normAutofit fontScale="70000" lnSpcReduction="20000"/>
          </a:bodyPr>
          <a:lstStyle/>
          <a:p>
            <a:r>
              <a:rPr lang="ru-RU" b="1" dirty="0"/>
              <a:t>Правила игры</a:t>
            </a:r>
            <a:endParaRPr lang="ru-RU" dirty="0"/>
          </a:p>
          <a:p>
            <a:r>
              <a:rPr lang="ru-RU" dirty="0"/>
              <a:t>Ведущий формирует из участников две команды с равным количеством игроков в каждой из них. Команды строятся в две колонны так, чтобы расстояние между игроками в каждой колонне было два-три метра, а расстояние между самими колоннами – три метра. Каждой команде выдаётся по одной длинной верёвке. Участники команд должны крепко взять в руки эти верёвки так, чтобы игроки, которые становятся справа от неё, чередовались с игроками, которые берут верёвку с левой стороны.</a:t>
            </a:r>
          </a:p>
          <a:p>
            <a:r>
              <a:rPr lang="ru-RU" dirty="0"/>
              <a:t>Перед стоящими впереди колонн игроками отмечается стартовая линия (её можно прочертить на снегу, отметить флажками или брошенными на землю ветками). На расстоянии 100 м от стартовой линии таким же образом отмечается финишная черта,  единственное различие: напротив каждой колонны в снег втыкается палка или флажок.</a:t>
            </a:r>
          </a:p>
          <a:p>
            <a:r>
              <a:rPr lang="ru-RU" dirty="0"/>
              <a:t>По сигналу ведущего участники обеих команд, крепко держа верёвку в руках, бегут в сторону финишной линии. Побеждает та команда, которая в полном составе быстрее соперницы добралась до финиша со своей стороны, отмеченной веткой или флажком.</a:t>
            </a:r>
          </a:p>
        </p:txBody>
      </p:sp>
    </p:spTree>
    <p:extLst>
      <p:ext uri="{BB962C8B-B14F-4D97-AF65-F5344CB8AC3E}">
        <p14:creationId xmlns:p14="http://schemas.microsoft.com/office/powerpoint/2010/main" val="34324331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95536" y="476672"/>
            <a:ext cx="8229600" cy="4525963"/>
          </a:xfrm>
        </p:spPr>
        <p:txBody>
          <a:bodyPr>
            <a:normAutofit fontScale="92500"/>
          </a:bodyPr>
          <a:lstStyle/>
          <a:p>
            <a:r>
              <a:rPr lang="ru-RU" b="1" dirty="0"/>
              <a:t>Примечания</a:t>
            </a:r>
            <a:endParaRPr lang="ru-RU" dirty="0"/>
          </a:p>
          <a:p>
            <a:r>
              <a:rPr lang="ru-RU" dirty="0"/>
              <a:t>В том случае, если один из участников одной из команд случайно отпустил верёвку, то он должен догнать колонну, встать на своё место и схватить верёвку снова.</a:t>
            </a:r>
          </a:p>
          <a:p>
            <a:r>
              <a:rPr lang="ru-RU" dirty="0"/>
              <a:t>Команда выигрывает в том случае, если последний участник, стоящий в колонне,  пересёк финишную черту.</a:t>
            </a:r>
          </a:p>
          <a:p>
            <a:r>
              <a:rPr lang="ru-RU" b="1" dirty="0"/>
              <a:t>Количество игроков</a:t>
            </a:r>
            <a:r>
              <a:rPr lang="ru-RU" dirty="0"/>
              <a:t>: любое от 10 человек</a:t>
            </a:r>
          </a:p>
          <a:p>
            <a:r>
              <a:rPr lang="ru-RU" b="1" dirty="0"/>
              <a:t>Дополнительно</a:t>
            </a:r>
            <a:r>
              <a:rPr lang="ru-RU" dirty="0"/>
              <a:t>: лыжи, длинные веревки  для каждой команды</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4797152"/>
            <a:ext cx="4762500" cy="1581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702244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07704" y="3140968"/>
            <a:ext cx="5538090" cy="25290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a:spLocks noChangeArrowheads="1"/>
          </p:cNvSpPr>
          <p:nvPr/>
        </p:nvSpPr>
        <p:spPr bwMode="auto">
          <a:xfrm>
            <a:off x="192546" y="243325"/>
            <a:ext cx="8712968"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3600" b="1" i="0" u="none" strike="noStrike" cap="none" normalizeH="0" baseline="0" dirty="0" smtClean="0">
                <a:ln>
                  <a:noFill/>
                </a:ln>
                <a:solidFill>
                  <a:schemeClr val="tx1"/>
                </a:solidFill>
                <a:effectLst/>
                <a:latin typeface="Arial" charset="0"/>
                <a:cs typeface="Arial" charset="0"/>
              </a:rPr>
              <a:t>Гуськом на лыжах.</a:t>
            </a:r>
            <a:endParaRPr kumimoji="0" lang="ru-RU" altLang="ru-RU" sz="36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600" b="0" i="0" u="none" strike="noStrike" cap="none" normalizeH="0" baseline="0" dirty="0" smtClean="0">
                <a:ln>
                  <a:noFill/>
                </a:ln>
                <a:solidFill>
                  <a:schemeClr val="tx1"/>
                </a:solidFill>
                <a:effectLst/>
                <a:latin typeface="Arial" charset="0"/>
                <a:cs typeface="Arial" charset="0"/>
              </a:rPr>
              <a:t>  </a:t>
            </a:r>
          </a:p>
        </p:txBody>
      </p:sp>
      <p:sp>
        <p:nvSpPr>
          <p:cNvPr id="5" name="Прямоугольник 4"/>
          <p:cNvSpPr/>
          <p:nvPr/>
        </p:nvSpPr>
        <p:spPr>
          <a:xfrm>
            <a:off x="179512" y="1121871"/>
            <a:ext cx="8496944" cy="1477328"/>
          </a:xfrm>
          <a:prstGeom prst="rect">
            <a:avLst/>
          </a:prstGeom>
        </p:spPr>
        <p:txBody>
          <a:bodyPr wrap="square">
            <a:spAutoFit/>
          </a:bodyPr>
          <a:lstStyle/>
          <a:p>
            <a:r>
              <a:rPr lang="ru-RU" u="sng" dirty="0"/>
              <a:t>Место проведения</a:t>
            </a:r>
            <a:r>
              <a:rPr lang="ru-RU" dirty="0"/>
              <a:t>: ровная снежная площадка размером 50×200 м, на которой проложены две лыжни длиной по 150 м. Место поворота отмечено флажком.</a:t>
            </a:r>
          </a:p>
          <a:p>
            <a:r>
              <a:rPr lang="ru-RU" u="sng" dirty="0"/>
              <a:t>Инвентарь</a:t>
            </a:r>
            <a:r>
              <a:rPr lang="ru-RU" dirty="0"/>
              <a:t>: по 4 пары лыж и по 5 лыжных палок на команду; флажки для разметки дистанции и для судей.</a:t>
            </a:r>
          </a:p>
        </p:txBody>
      </p:sp>
    </p:spTree>
    <p:extLst>
      <p:ext uri="{BB962C8B-B14F-4D97-AF65-F5344CB8AC3E}">
        <p14:creationId xmlns:p14="http://schemas.microsoft.com/office/powerpoint/2010/main" val="30815926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548680"/>
            <a:ext cx="8229600" cy="5976664"/>
          </a:xfrm>
        </p:spPr>
        <p:txBody>
          <a:bodyPr>
            <a:normAutofit fontScale="77500" lnSpcReduction="20000"/>
          </a:bodyPr>
          <a:lstStyle/>
          <a:p>
            <a:r>
              <a:rPr lang="ru-RU" u="sng" dirty="0"/>
              <a:t>Содержание и ход игры.</a:t>
            </a:r>
            <a:r>
              <a:rPr lang="ru-RU" dirty="0"/>
              <a:t> Класс делится на команды по 4 человека в каждой. На дистанцию приглашаются одновременно две команды, которые выстраиваются у линии старта в колонну по одному в связке с помощью лыжных палок: три лыжника удерживают в горизонтальном положении, соединяя первого с последним, как и в предыдущей игре. Первый и последний игроки в команде используют еще по одной палке для отталкивания. Судейская бригада, состоящая из четырех человек, и остальные игроки наблюдают за ходом соревнования и техникой скольжения в связке.</a:t>
            </a:r>
            <a:br>
              <a:rPr lang="ru-RU" dirty="0"/>
            </a:br>
            <a:r>
              <a:rPr lang="ru-RU" dirty="0"/>
              <a:t>По сигналу лыжники продвигаются к флажку, обходят его и возвращаются за линию старта – финиша. Подводятся итоги первого забега, на старт приглашаются следующие команды, и т.д. Затем подводятся итоги первого тура, после чего участники команд меняются местами: первый встает на место четвертого, а все остальные передвигаются на одно место вперед. Игра повторяется еще три раза, чтобы каждый участник команды успел побывать во всех ролях.</a:t>
            </a:r>
          </a:p>
        </p:txBody>
      </p:sp>
    </p:spTree>
    <p:extLst>
      <p:ext uri="{BB962C8B-B14F-4D97-AF65-F5344CB8AC3E}">
        <p14:creationId xmlns:p14="http://schemas.microsoft.com/office/powerpoint/2010/main" val="5090152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95536" y="332656"/>
            <a:ext cx="8291264" cy="6264696"/>
          </a:xfrm>
        </p:spPr>
        <p:txBody>
          <a:bodyPr>
            <a:normAutofit fontScale="70000" lnSpcReduction="20000"/>
          </a:bodyPr>
          <a:lstStyle/>
          <a:p>
            <a:r>
              <a:rPr lang="ru-RU" u="sng" dirty="0"/>
              <a:t>Правила игры</a:t>
            </a:r>
            <a:r>
              <a:rPr lang="ru-RU" dirty="0"/>
              <a:t/>
            </a:r>
            <a:br>
              <a:rPr lang="ru-RU" dirty="0"/>
            </a:br>
            <a:r>
              <a:rPr lang="ru-RU" dirty="0"/>
              <a:t>1. Во время прохождения дистанции нельзя разрывать сцепление между участниками.</a:t>
            </a:r>
            <a:br>
              <a:rPr lang="ru-RU" dirty="0"/>
            </a:br>
            <a:r>
              <a:rPr lang="ru-RU" dirty="0"/>
              <a:t>2. Движение участников по лыжне должно быть синхронным.</a:t>
            </a:r>
            <a:br>
              <a:rPr lang="ru-RU" dirty="0"/>
            </a:br>
            <a:r>
              <a:rPr lang="ru-RU" dirty="0"/>
              <a:t>3. Начинать передвижение следует только после сигнала.</a:t>
            </a:r>
            <a:br>
              <a:rPr lang="ru-RU" dirty="0"/>
            </a:br>
            <a:r>
              <a:rPr lang="ru-RU" dirty="0"/>
              <a:t>4. Максимальная оценка прохождения дистанции – 10 баллов. Максимально возможное количество баллов за четыре заезда – 40.</a:t>
            </a:r>
            <a:br>
              <a:rPr lang="ru-RU" dirty="0"/>
            </a:br>
            <a:r>
              <a:rPr lang="ru-RU" dirty="0"/>
              <a:t>5. За каждую техническую ошибку команда лишается баллов. Цена каждой ошибки оговаривается заранее.</a:t>
            </a:r>
            <a:br>
              <a:rPr lang="ru-RU" dirty="0"/>
            </a:br>
            <a:r>
              <a:rPr lang="ru-RU" u="sng" dirty="0"/>
              <a:t>Подведение итогов</a:t>
            </a:r>
            <a:r>
              <a:rPr lang="ru-RU" dirty="0"/>
              <a:t>. Выигрывает команда, которая набрала больше баллов.</a:t>
            </a:r>
            <a:br>
              <a:rPr lang="ru-RU" dirty="0"/>
            </a:br>
            <a:r>
              <a:rPr lang="ru-RU" u="sng" dirty="0"/>
              <a:t>Методические указания</a:t>
            </a:r>
            <a:r>
              <a:rPr lang="ru-RU" dirty="0"/>
              <a:t>. До проведения игры на результат команды должны опробовать дистанцию, а судьи – попрактиковаться в судействе, уточнить правила.</a:t>
            </a:r>
            <a:br>
              <a:rPr lang="ru-RU" dirty="0"/>
            </a:br>
            <a:r>
              <a:rPr lang="ru-RU" u="sng" dirty="0"/>
              <a:t>Задачи игры. </a:t>
            </a:r>
            <a:r>
              <a:rPr lang="ru-RU" dirty="0"/>
              <a:t>Обучение анализу синхронного движения в сцеплении по лыжне. Вначале предоставляется слово команде, которая выполняла задание, а затем судьям и остальным участникам игры. Для того чтобы повысить заинтересованность учащихся в успешном выполнении этой задачи и помочь им контролировать себя в условиях соревнований, учитель объявляет, что за те ошибки, которые игроки обнаружили сами, баллы не снимаются. Воспитание сдержанности, внимания к  другим участникам игры.</a:t>
            </a:r>
          </a:p>
          <a:p>
            <a:r>
              <a:rPr lang="ru-RU" dirty="0"/>
              <a:t> </a:t>
            </a:r>
          </a:p>
          <a:p>
            <a:endParaRPr lang="ru-RU" dirty="0"/>
          </a:p>
        </p:txBody>
      </p:sp>
    </p:spTree>
    <p:extLst>
      <p:ext uri="{BB962C8B-B14F-4D97-AF65-F5344CB8AC3E}">
        <p14:creationId xmlns:p14="http://schemas.microsoft.com/office/powerpoint/2010/main" val="75779894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43</TotalTime>
  <Words>738</Words>
  <Application>Microsoft Office PowerPoint</Application>
  <PresentationFormat>Экран (4:3)</PresentationFormat>
  <Paragraphs>34</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Открытая</vt:lpstr>
      <vt:lpstr>Игры и эстафеты на лыжах.</vt:lpstr>
      <vt:lpstr>Игры на лыжах.</vt:lpstr>
      <vt:lpstr>Презентация PowerPoint</vt:lpstr>
      <vt:lpstr>Сороконожка на лыжах </vt:lpstr>
      <vt:lpstr>Презентация PowerPoint</vt:lpstr>
      <vt:lpstr>Презентация PowerPoint</vt:lpstr>
      <vt:lpstr>Презентация PowerPoint</vt:lpstr>
      <vt:lpstr>Презентация PowerPoint</vt:lpstr>
      <vt:lpstr>Презентация PowerPoint</vt:lpstr>
      <vt:lpstr>Спуск шеренгами.</vt:lpstr>
      <vt:lpstr>Презентация PowerPoint</vt:lpstr>
      <vt:lpstr>Презентация PowerPoint</vt:lpstr>
      <vt:lpstr>Догонялки по кругу.</vt:lpstr>
      <vt:lpstr>Презентация PowerPoint</vt:lpstr>
      <vt:lpstr>СПАСИБО!!!)))</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Игры и эстафеты на лыжах.</dc:title>
  <dc:creator>Алексей Янин</dc:creator>
  <cp:lastModifiedBy>Алексей Янин</cp:lastModifiedBy>
  <cp:revision>5</cp:revision>
  <dcterms:created xsi:type="dcterms:W3CDTF">2016-01-22T15:01:18Z</dcterms:created>
  <dcterms:modified xsi:type="dcterms:W3CDTF">2016-01-22T16:03:43Z</dcterms:modified>
</cp:coreProperties>
</file>