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10.01.2017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itchFamily="18" charset="0"/>
                <a:cs typeface="Adobe Arabic" pitchFamily="18" charset="-78"/>
              </a:rPr>
              <a:t>ОТ ЗНАЧКА ГТО К ОЛИМПИЙСКОЙ МЕДАЛИ</a:t>
            </a:r>
            <a:endParaRPr lang="ru-RU" dirty="0">
              <a:latin typeface="Times New Roman" pitchFamily="18" charset="0"/>
              <a:cs typeface="Adobe Arabic" pitchFamily="18" charset="-78"/>
            </a:endParaRPr>
          </a:p>
        </p:txBody>
      </p:sp>
    </p:spTree>
    <p:extLst>
      <p:ext uri="{BB962C8B-B14F-4D97-AF65-F5344CB8AC3E}">
        <p14:creationId xmlns:p14="http://schemas.microsoft.com/office/powerpoint/2010/main" val="2676267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5. Какое количество ступеней имеет ВФСК ГТО?</a:t>
            </a:r>
            <a:endParaRPr lang="ru-RU" sz="3100" dirty="0"/>
          </a:p>
        </p:txBody>
      </p:sp>
      <p:sp>
        <p:nvSpPr>
          <p:cNvPr id="3" name="Объект 2"/>
          <p:cNvSpPr>
            <a:spLocks noGrp="1"/>
          </p:cNvSpPr>
          <p:nvPr>
            <p:ph idx="1"/>
          </p:nvPr>
        </p:nvSpPr>
        <p:spPr/>
        <p:txBody>
          <a:bodyPr/>
          <a:lstStyle/>
          <a:p>
            <a:pPr marL="0" indent="0" algn="just">
              <a:buNone/>
            </a:pPr>
            <a:r>
              <a:rPr lang="ru-RU" i="1" dirty="0" smtClean="0">
                <a:latin typeface="SchoolBookCTT"/>
              </a:rPr>
              <a:t>А</a:t>
            </a:r>
            <a:r>
              <a:rPr lang="ru-RU" i="1" dirty="0">
                <a:latin typeface="SchoolBookCTT"/>
              </a:rPr>
              <a:t>) 11: </a:t>
            </a:r>
            <a:endParaRPr lang="ru-RU" dirty="0">
              <a:latin typeface="SchoolBookCTT"/>
            </a:endParaRPr>
          </a:p>
          <a:p>
            <a:pPr marL="0" indent="0" algn="just">
              <a:buNone/>
            </a:pPr>
            <a:r>
              <a:rPr lang="ru-RU" i="1" dirty="0">
                <a:latin typeface="SchoolBookCTT"/>
              </a:rPr>
              <a:t>Б) 12: </a:t>
            </a:r>
            <a:endParaRPr lang="ru-RU" dirty="0">
              <a:latin typeface="SchoolBookCTT"/>
            </a:endParaRPr>
          </a:p>
          <a:p>
            <a:pPr marL="0" indent="0" algn="just">
              <a:buNone/>
            </a:pPr>
            <a:r>
              <a:rPr lang="ru-RU" i="1" dirty="0">
                <a:latin typeface="SchoolBookCTT"/>
              </a:rPr>
              <a:t>В) 88; </a:t>
            </a:r>
            <a:endParaRPr lang="ru-RU" dirty="0">
              <a:latin typeface="SchoolBookCTT"/>
            </a:endParaRPr>
          </a:p>
          <a:p>
            <a:pPr marL="0" indent="0" algn="just">
              <a:buNone/>
            </a:pPr>
            <a:r>
              <a:rPr lang="ru-RU" i="1" dirty="0">
                <a:latin typeface="SchoolBookCTT"/>
              </a:rPr>
              <a:t>Г) 21.</a:t>
            </a:r>
            <a:endParaRPr lang="ru-RU" dirty="0"/>
          </a:p>
        </p:txBody>
      </p:sp>
    </p:spTree>
    <p:extLst>
      <p:ext uri="{BB962C8B-B14F-4D97-AF65-F5344CB8AC3E}">
        <p14:creationId xmlns:p14="http://schemas.microsoft.com/office/powerpoint/2010/main" val="1100123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dirty="0">
                <a:latin typeface="SchoolBookCTT"/>
              </a:rPr>
              <a:t>ВФСК ГТО имеет 11 ступеней по возрасту испытуемых.</a:t>
            </a:r>
            <a:endParaRPr lang="ru-RU" sz="31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45229" y="1601278"/>
            <a:ext cx="6956801" cy="4348002"/>
          </a:xfrm>
        </p:spPr>
      </p:pic>
    </p:spTree>
    <p:extLst>
      <p:ext uri="{BB962C8B-B14F-4D97-AF65-F5344CB8AC3E}">
        <p14:creationId xmlns:p14="http://schemas.microsoft.com/office/powerpoint/2010/main" val="3648203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6. Сколько степеней имеет знак отличия ВФСК ГТО?</a:t>
            </a:r>
            <a:endParaRPr lang="ru-RU" sz="3100" dirty="0"/>
          </a:p>
        </p:txBody>
      </p:sp>
      <p:sp>
        <p:nvSpPr>
          <p:cNvPr id="3" name="Объект 2"/>
          <p:cNvSpPr>
            <a:spLocks noGrp="1"/>
          </p:cNvSpPr>
          <p:nvPr>
            <p:ph idx="1"/>
          </p:nvPr>
        </p:nvSpPr>
        <p:spPr/>
        <p:txBody>
          <a:bodyPr/>
          <a:lstStyle/>
          <a:p>
            <a:pPr marL="0" indent="0" algn="just">
              <a:buNone/>
            </a:pPr>
            <a:r>
              <a:rPr lang="ru-RU" i="1" dirty="0" smtClean="0">
                <a:latin typeface="SchoolBookCTT"/>
              </a:rPr>
              <a:t>А</a:t>
            </a:r>
            <a:r>
              <a:rPr lang="ru-RU" i="1" dirty="0">
                <a:latin typeface="SchoolBookCTT"/>
              </a:rPr>
              <a:t>) 2.; </a:t>
            </a:r>
            <a:endParaRPr lang="ru-RU" dirty="0">
              <a:latin typeface="SchoolBookCTT"/>
            </a:endParaRPr>
          </a:p>
          <a:p>
            <a:pPr marL="0" indent="0" algn="just">
              <a:buNone/>
            </a:pPr>
            <a:r>
              <a:rPr lang="ru-RU" i="1" dirty="0">
                <a:latin typeface="SchoolBookCTT"/>
              </a:rPr>
              <a:t>Б) 3; </a:t>
            </a:r>
            <a:endParaRPr lang="ru-RU" dirty="0">
              <a:latin typeface="SchoolBookCTT"/>
            </a:endParaRPr>
          </a:p>
          <a:p>
            <a:pPr marL="0" indent="0" algn="just">
              <a:buNone/>
            </a:pPr>
            <a:r>
              <a:rPr lang="ru-RU" i="1" dirty="0">
                <a:latin typeface="SchoolBookCTT"/>
              </a:rPr>
              <a:t>В) 5; </a:t>
            </a:r>
            <a:endParaRPr lang="ru-RU" dirty="0">
              <a:latin typeface="SchoolBookCTT"/>
            </a:endParaRPr>
          </a:p>
          <a:p>
            <a:pPr marL="0" indent="0" algn="just">
              <a:buNone/>
            </a:pPr>
            <a:r>
              <a:rPr lang="ru-RU" i="1" dirty="0">
                <a:latin typeface="SchoolBookCTT"/>
              </a:rPr>
              <a:t>Г) 11.</a:t>
            </a:r>
            <a:endParaRPr lang="ru-RU" dirty="0"/>
          </a:p>
        </p:txBody>
      </p:sp>
    </p:spTree>
    <p:extLst>
      <p:ext uri="{BB962C8B-B14F-4D97-AF65-F5344CB8AC3E}">
        <p14:creationId xmlns:p14="http://schemas.microsoft.com/office/powerpoint/2010/main" val="3029245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221088"/>
            <a:ext cx="7416824" cy="792088"/>
          </a:xfrm>
        </p:spPr>
        <p:txBody>
          <a:bodyPr>
            <a:normAutofit fontScale="90000"/>
          </a:bodyPr>
          <a:lstStyle/>
          <a:p>
            <a:r>
              <a:rPr lang="ru-RU" sz="2400" b="0" dirty="0">
                <a:solidFill>
                  <a:srgbClr val="000000"/>
                </a:solidFill>
                <a:latin typeface="SchoolBookCTT"/>
              </a:rPr>
              <a:t/>
            </a:r>
            <a:br>
              <a:rPr lang="ru-RU" sz="2400" b="0" dirty="0">
                <a:solidFill>
                  <a:srgbClr val="000000"/>
                </a:solidFill>
                <a:latin typeface="SchoolBookCTT"/>
              </a:rPr>
            </a:br>
            <a:r>
              <a:rPr lang="ru-RU" b="0" dirty="0">
                <a:latin typeface="SchoolBookCTT"/>
              </a:rPr>
              <a:t>Знак отличия ВФСК ГТО имеет три степени золотой, серебряный и бронзовый.</a:t>
            </a:r>
            <a:endParaRPr lang="ru-RU" dirty="0"/>
          </a:p>
        </p:txBody>
      </p:sp>
      <p:pic>
        <p:nvPicPr>
          <p:cNvPr id="7" name="Рисунок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8116" r="8116"/>
          <a:stretch>
            <a:fillRect/>
          </a:stretch>
        </p:blipFill>
        <p:spPr>
          <a:xfrm>
            <a:off x="1792288" y="612775"/>
            <a:ext cx="5486400" cy="3464297"/>
          </a:xfrm>
        </p:spPr>
      </p:pic>
      <p:sp>
        <p:nvSpPr>
          <p:cNvPr id="4" name="Текст 3"/>
          <p:cNvSpPr>
            <a:spLocks noGrp="1"/>
          </p:cNvSpPr>
          <p:nvPr>
            <p:ph type="body" sz="half" idx="2"/>
          </p:nvPr>
        </p:nvSpPr>
        <p:spPr>
          <a:xfrm>
            <a:off x="899592" y="4941168"/>
            <a:ext cx="7488832" cy="1231032"/>
          </a:xfrm>
        </p:spPr>
        <p:txBody>
          <a:bodyPr>
            <a:normAutofit fontScale="55000" lnSpcReduction="20000"/>
          </a:bodyPr>
          <a:lstStyle/>
          <a:p>
            <a:endParaRPr lang="ru-RU" sz="1600" dirty="0">
              <a:solidFill>
                <a:srgbClr val="000000"/>
              </a:solidFill>
              <a:latin typeface="SchoolBookCTT"/>
            </a:endParaRPr>
          </a:p>
          <a:p>
            <a:pPr algn="just"/>
            <a:r>
              <a:rPr lang="ru-RU" sz="2900" dirty="0">
                <a:latin typeface="SchoolBookCTT"/>
              </a:rPr>
              <a:t>Присвоение знака отличия осуществляется по «нижней планке». Если хотя бы один из видов испытаний был выполнен на бронзовый знак отличия, то будет присвоен бронзовый знак, несмотря на то, что все остальные испытания были выполнены на «золото» или «серебро».</a:t>
            </a:r>
            <a:endParaRPr lang="ru-RU" sz="2900" dirty="0"/>
          </a:p>
        </p:txBody>
      </p:sp>
    </p:spTree>
    <p:extLst>
      <p:ext uri="{BB962C8B-B14F-4D97-AF65-F5344CB8AC3E}">
        <p14:creationId xmlns:p14="http://schemas.microsoft.com/office/powerpoint/2010/main" val="56313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7. Для какого возраста третья ступень ВФСК ГТО?</a:t>
            </a:r>
            <a:endParaRPr lang="ru-RU" sz="3100" dirty="0"/>
          </a:p>
        </p:txBody>
      </p:sp>
      <p:sp>
        <p:nvSpPr>
          <p:cNvPr id="3" name="Объект 2"/>
          <p:cNvSpPr>
            <a:spLocks noGrp="1"/>
          </p:cNvSpPr>
          <p:nvPr>
            <p:ph idx="1"/>
          </p:nvPr>
        </p:nvSpPr>
        <p:spPr/>
        <p:txBody>
          <a:bodyPr/>
          <a:lstStyle/>
          <a:p>
            <a:pPr marL="0" indent="0" algn="just">
              <a:buNone/>
            </a:pPr>
            <a:r>
              <a:rPr lang="ru-RU" i="1" dirty="0" smtClean="0">
                <a:latin typeface="SchoolBookCTT"/>
              </a:rPr>
              <a:t>А</a:t>
            </a:r>
            <a:r>
              <a:rPr lang="ru-RU" i="1" dirty="0">
                <a:latin typeface="SchoolBookCTT"/>
              </a:rPr>
              <a:t>) 6 – 8 лет; </a:t>
            </a:r>
            <a:endParaRPr lang="ru-RU" dirty="0">
              <a:latin typeface="SchoolBookCTT"/>
            </a:endParaRPr>
          </a:p>
          <a:p>
            <a:pPr marL="0" indent="0" algn="just">
              <a:buNone/>
            </a:pPr>
            <a:r>
              <a:rPr lang="ru-RU" i="1" dirty="0">
                <a:latin typeface="SchoolBookCTT"/>
              </a:rPr>
              <a:t>Б) 11 – 12 лет; </a:t>
            </a:r>
            <a:endParaRPr lang="ru-RU" dirty="0">
              <a:latin typeface="SchoolBookCTT"/>
            </a:endParaRPr>
          </a:p>
          <a:p>
            <a:pPr marL="0" indent="0" algn="just">
              <a:buNone/>
            </a:pPr>
            <a:r>
              <a:rPr lang="ru-RU" i="1" dirty="0">
                <a:latin typeface="SchoolBookCTT"/>
              </a:rPr>
              <a:t>В) 13 – 15 лет; </a:t>
            </a:r>
            <a:endParaRPr lang="ru-RU" dirty="0">
              <a:latin typeface="SchoolBookCTT"/>
            </a:endParaRPr>
          </a:p>
          <a:p>
            <a:pPr marL="0" indent="0" algn="just">
              <a:buNone/>
            </a:pPr>
            <a:r>
              <a:rPr lang="ru-RU" i="1" dirty="0">
                <a:latin typeface="SchoolBookCTT"/>
              </a:rPr>
              <a:t>Г) 11 – 13 лет.</a:t>
            </a:r>
            <a:endParaRPr lang="ru-RU" dirty="0"/>
          </a:p>
        </p:txBody>
      </p:sp>
    </p:spTree>
    <p:extLst>
      <p:ext uri="{BB962C8B-B14F-4D97-AF65-F5344CB8AC3E}">
        <p14:creationId xmlns:p14="http://schemas.microsoft.com/office/powerpoint/2010/main" val="4044890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just"/>
            <a:r>
              <a:rPr lang="ru-RU" sz="4800" dirty="0">
                <a:solidFill>
                  <a:srgbClr val="000000"/>
                </a:solidFill>
                <a:latin typeface="SchoolBookCTT"/>
              </a:rPr>
              <a:t/>
            </a:r>
            <a:br>
              <a:rPr lang="ru-RU" sz="4800" dirty="0">
                <a:solidFill>
                  <a:srgbClr val="000000"/>
                </a:solidFill>
                <a:latin typeface="SchoolBookCTT"/>
              </a:rPr>
            </a:br>
            <a:r>
              <a:rPr lang="ru-RU" sz="3100" dirty="0">
                <a:latin typeface="SchoolBookCTT"/>
              </a:rPr>
              <a:t>Третья ступень предназначена для сдачи испытаний (тестов) ВФСК ГТО школьников 11 – 12 лет.</a:t>
            </a:r>
            <a:endParaRPr lang="ru-RU" sz="31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5734" y="1844824"/>
            <a:ext cx="6392532" cy="4281339"/>
          </a:xfrm>
        </p:spPr>
      </p:pic>
    </p:spTree>
    <p:extLst>
      <p:ext uri="{BB962C8B-B14F-4D97-AF65-F5344CB8AC3E}">
        <p14:creationId xmlns:p14="http://schemas.microsoft.com/office/powerpoint/2010/main" val="1921551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8. С какого возраста возможно сдавать испытания (тесты) ВФСК ГТО?</a:t>
            </a:r>
            <a:endParaRPr lang="ru-RU" sz="3100" dirty="0"/>
          </a:p>
        </p:txBody>
      </p:sp>
      <p:sp>
        <p:nvSpPr>
          <p:cNvPr id="3" name="Объект 2"/>
          <p:cNvSpPr>
            <a:spLocks noGrp="1"/>
          </p:cNvSpPr>
          <p:nvPr>
            <p:ph idx="1"/>
          </p:nvPr>
        </p:nvSpPr>
        <p:spPr/>
        <p:txBody>
          <a:bodyPr/>
          <a:lstStyle/>
          <a:p>
            <a:pPr marL="0" indent="0" algn="just">
              <a:buNone/>
            </a:pPr>
            <a:r>
              <a:rPr lang="ru-RU" i="1" dirty="0" smtClean="0">
                <a:latin typeface="SchoolBookCTT"/>
              </a:rPr>
              <a:t>А</a:t>
            </a:r>
            <a:r>
              <a:rPr lang="ru-RU" i="1" dirty="0">
                <a:latin typeface="SchoolBookCTT"/>
              </a:rPr>
              <a:t>) С 6 лет; </a:t>
            </a:r>
            <a:endParaRPr lang="ru-RU" dirty="0">
              <a:latin typeface="SchoolBookCTT"/>
            </a:endParaRPr>
          </a:p>
          <a:p>
            <a:pPr marL="0" indent="0" algn="just">
              <a:buNone/>
            </a:pPr>
            <a:r>
              <a:rPr lang="ru-RU" i="1" dirty="0">
                <a:latin typeface="SchoolBookCTT"/>
              </a:rPr>
              <a:t>Б) С 7 лет; </a:t>
            </a:r>
            <a:endParaRPr lang="ru-RU" dirty="0">
              <a:latin typeface="SchoolBookCTT"/>
            </a:endParaRPr>
          </a:p>
          <a:p>
            <a:pPr marL="0" indent="0" algn="just">
              <a:buNone/>
            </a:pPr>
            <a:r>
              <a:rPr lang="ru-RU" i="1" dirty="0">
                <a:latin typeface="SchoolBookCTT"/>
              </a:rPr>
              <a:t>В) С 18 лет; </a:t>
            </a:r>
            <a:endParaRPr lang="ru-RU" dirty="0">
              <a:latin typeface="SchoolBookCTT"/>
            </a:endParaRPr>
          </a:p>
          <a:p>
            <a:pPr marL="0" indent="0" algn="just">
              <a:buNone/>
            </a:pPr>
            <a:r>
              <a:rPr lang="ru-RU" i="1" dirty="0">
                <a:latin typeface="SchoolBookCTT"/>
              </a:rPr>
              <a:t>Г) С 21 года.</a:t>
            </a:r>
            <a:endParaRPr lang="ru-RU" dirty="0"/>
          </a:p>
        </p:txBody>
      </p:sp>
    </p:spTree>
    <p:extLst>
      <p:ext uri="{BB962C8B-B14F-4D97-AF65-F5344CB8AC3E}">
        <p14:creationId xmlns:p14="http://schemas.microsoft.com/office/powerpoint/2010/main" val="1235783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dirty="0">
                <a:latin typeface="SchoolBookCTT"/>
              </a:rPr>
              <a:t>Сдача испытаний (тестов) ВФСК ГТО разрешена с 6 летнего возраста.</a:t>
            </a:r>
            <a:endParaRPr lang="ru-RU" sz="31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700808"/>
            <a:ext cx="8046156" cy="4425355"/>
          </a:xfrm>
        </p:spPr>
      </p:pic>
    </p:spTree>
    <p:extLst>
      <p:ext uri="{BB962C8B-B14F-4D97-AF65-F5344CB8AC3E}">
        <p14:creationId xmlns:p14="http://schemas.microsoft.com/office/powerpoint/2010/main" val="22793218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9. Какое количество испытаний (тестов) надо выполнить на золотой знак отличия для его получения?</a:t>
            </a:r>
            <a:endParaRPr lang="ru-RU" sz="3100" dirty="0"/>
          </a:p>
        </p:txBody>
      </p:sp>
      <p:sp>
        <p:nvSpPr>
          <p:cNvPr id="3" name="Объект 2"/>
          <p:cNvSpPr>
            <a:spLocks noGrp="1"/>
          </p:cNvSpPr>
          <p:nvPr>
            <p:ph idx="1"/>
          </p:nvPr>
        </p:nvSpPr>
        <p:spPr/>
        <p:txBody>
          <a:bodyPr/>
          <a:lstStyle/>
          <a:p>
            <a:endParaRPr lang="ru-RU" sz="3600" dirty="0">
              <a:solidFill>
                <a:srgbClr val="000000"/>
              </a:solidFill>
              <a:latin typeface="SchoolBookCTT"/>
            </a:endParaRPr>
          </a:p>
          <a:p>
            <a:pPr marL="0" indent="0" algn="just">
              <a:buNone/>
            </a:pPr>
            <a:r>
              <a:rPr lang="ru-RU" i="1" dirty="0">
                <a:latin typeface="SchoolBookCTT"/>
              </a:rPr>
              <a:t>А) 6; </a:t>
            </a:r>
            <a:endParaRPr lang="ru-RU" dirty="0">
              <a:latin typeface="SchoolBookCTT"/>
            </a:endParaRPr>
          </a:p>
          <a:p>
            <a:pPr marL="0" indent="0" algn="just">
              <a:buNone/>
            </a:pPr>
            <a:r>
              <a:rPr lang="ru-RU" i="1" dirty="0">
                <a:latin typeface="SchoolBookCTT"/>
              </a:rPr>
              <a:t>Б) 11; </a:t>
            </a:r>
            <a:endParaRPr lang="ru-RU" dirty="0">
              <a:latin typeface="SchoolBookCTT"/>
            </a:endParaRPr>
          </a:p>
          <a:p>
            <a:pPr marL="0" indent="0" algn="just">
              <a:buNone/>
            </a:pPr>
            <a:r>
              <a:rPr lang="ru-RU" i="1" dirty="0">
                <a:latin typeface="SchoolBookCTT"/>
              </a:rPr>
              <a:t>В) 5; </a:t>
            </a:r>
            <a:endParaRPr lang="ru-RU" dirty="0">
              <a:latin typeface="SchoolBookCTT"/>
            </a:endParaRPr>
          </a:p>
          <a:p>
            <a:pPr marL="0" indent="0" algn="just">
              <a:buNone/>
            </a:pPr>
            <a:r>
              <a:rPr lang="ru-RU" i="1" dirty="0">
                <a:latin typeface="SchoolBookCTT"/>
              </a:rPr>
              <a:t>Г) 7.</a:t>
            </a:r>
            <a:endParaRPr lang="ru-RU" dirty="0"/>
          </a:p>
        </p:txBody>
      </p:sp>
    </p:spTree>
    <p:extLst>
      <p:ext uri="{BB962C8B-B14F-4D97-AF65-F5344CB8AC3E}">
        <p14:creationId xmlns:p14="http://schemas.microsoft.com/office/powerpoint/2010/main" val="3795984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dirty="0">
                <a:latin typeface="SchoolBookCTT"/>
              </a:rPr>
              <a:t>Для получения золотого знака отличия необходимо выполнить 7 видов испытаний (тестов) в соответствии с золотой степенью в таблице норм ВФСК ГТО.</a:t>
            </a:r>
            <a:endParaRPr lang="ru-RU" sz="3100" dirty="0"/>
          </a:p>
        </p:txBody>
      </p:sp>
      <p:sp>
        <p:nvSpPr>
          <p:cNvPr id="5" name="Объект 4"/>
          <p:cNvSpPr>
            <a:spLocks noGrp="1"/>
          </p:cNvSpPr>
          <p:nvPr>
            <p:ph idx="1"/>
          </p:nvPr>
        </p:nvSpPr>
        <p:spPr/>
        <p:txBody>
          <a:bodyPr>
            <a:normAutofit fontScale="85000" lnSpcReduction="20000"/>
          </a:bodyPr>
          <a:lstStyle/>
          <a:p>
            <a:endParaRPr lang="ru-RU" sz="3600" dirty="0">
              <a:solidFill>
                <a:srgbClr val="000000"/>
              </a:solidFill>
              <a:latin typeface="SchoolBookCTT"/>
            </a:endParaRPr>
          </a:p>
          <a:p>
            <a:pPr marL="0" indent="0" algn="just">
              <a:buNone/>
            </a:pPr>
            <a:r>
              <a:rPr lang="ru-RU" dirty="0">
                <a:latin typeface="SchoolBookCTT"/>
              </a:rPr>
              <a:t>По сравнению с советским вариантом сейчас скорректирована структура комплекса, испытания разделены на «обязательные» и «по выбору», введена вариативность тестов (можно выбрать бег на лыжах 3 или 5 км, кросс), включены новые разделы (рекомендации к недельному двигательному режиму) и виды испытаний (туристский поход, силовая гимнастика, для юношей и девушек мини-футбол или мини-баскетбол + бег или лыжи), введена новая ступень — от 70 лет и старше, возможность проявить себя в национальных видах спорта.</a:t>
            </a:r>
            <a:endParaRPr lang="ru-RU" dirty="0"/>
          </a:p>
        </p:txBody>
      </p:sp>
    </p:spTree>
    <p:extLst>
      <p:ext uri="{BB962C8B-B14F-4D97-AF65-F5344CB8AC3E}">
        <p14:creationId xmlns:p14="http://schemas.microsoft.com/office/powerpoint/2010/main" val="2840731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611560" y="332656"/>
            <a:ext cx="7560840" cy="1080120"/>
          </a:xfrm>
        </p:spPr>
        <p:txBody>
          <a:bodyPr>
            <a:normAutofit fontScale="90000"/>
          </a:bodyPr>
          <a:lstStyle/>
          <a:p>
            <a:pPr algn="l"/>
            <a:r>
              <a:rPr lang="ru-RU" sz="3200" b="1" dirty="0">
                <a:solidFill>
                  <a:prstClr val="black"/>
                </a:solidFill>
                <a:latin typeface="SchoolBookCTT"/>
                <a:ea typeface="+mn-ea"/>
                <a:cs typeface="+mn-cs"/>
              </a:rPr>
              <a:t>1.Кто является автором идеи олимпийского образования молодежи</a:t>
            </a:r>
            <a:endParaRPr lang="ru-RU" dirty="0"/>
          </a:p>
        </p:txBody>
      </p:sp>
      <p:sp>
        <p:nvSpPr>
          <p:cNvPr id="3" name="Объект 2"/>
          <p:cNvSpPr>
            <a:spLocks noGrp="1"/>
          </p:cNvSpPr>
          <p:nvPr>
            <p:ph idx="1"/>
          </p:nvPr>
        </p:nvSpPr>
        <p:spPr>
          <a:xfrm>
            <a:off x="457200" y="1412776"/>
            <a:ext cx="8229600" cy="4713387"/>
          </a:xfrm>
        </p:spPr>
        <p:txBody>
          <a:bodyPr>
            <a:normAutofit/>
          </a:bodyPr>
          <a:lstStyle/>
          <a:p>
            <a:pPr marL="0" indent="0" algn="just">
              <a:buNone/>
            </a:pPr>
            <a:r>
              <a:rPr lang="ru-RU" sz="3600" dirty="0" smtClean="0">
                <a:latin typeface="SchoolBookCTT"/>
              </a:rPr>
              <a:t> </a:t>
            </a:r>
            <a:endParaRPr lang="ru-RU" dirty="0">
              <a:latin typeface="SchoolBookCTT"/>
            </a:endParaRPr>
          </a:p>
          <a:p>
            <a:pPr marL="0" indent="0" algn="just">
              <a:buNone/>
            </a:pPr>
            <a:r>
              <a:rPr lang="ru-RU" i="1" dirty="0">
                <a:latin typeface="SchoolBookCTT"/>
              </a:rPr>
              <a:t>А) Пьер де Кубертен; </a:t>
            </a:r>
            <a:endParaRPr lang="ru-RU" dirty="0">
              <a:latin typeface="SchoolBookCTT"/>
            </a:endParaRPr>
          </a:p>
          <a:p>
            <a:pPr marL="0" indent="0" algn="just">
              <a:buNone/>
            </a:pPr>
            <a:r>
              <a:rPr lang="ru-RU" i="1" dirty="0">
                <a:latin typeface="SchoolBookCTT"/>
              </a:rPr>
              <a:t>Б) Философ Сорокин; </a:t>
            </a:r>
            <a:endParaRPr lang="ru-RU" dirty="0">
              <a:latin typeface="SchoolBookCTT"/>
            </a:endParaRPr>
          </a:p>
          <a:p>
            <a:pPr marL="0" indent="0" algn="just">
              <a:buNone/>
            </a:pPr>
            <a:r>
              <a:rPr lang="ru-RU" i="1" dirty="0">
                <a:latin typeface="SchoolBookCTT"/>
              </a:rPr>
              <a:t>В) Президент Франции Де Голль; </a:t>
            </a:r>
            <a:endParaRPr lang="ru-RU" dirty="0">
              <a:latin typeface="SchoolBookCTT"/>
            </a:endParaRPr>
          </a:p>
          <a:p>
            <a:pPr marL="0" indent="0" algn="just">
              <a:buNone/>
            </a:pPr>
            <a:r>
              <a:rPr lang="ru-RU" i="1" dirty="0">
                <a:latin typeface="SchoolBookCTT"/>
              </a:rPr>
              <a:t>Г) </a:t>
            </a:r>
            <a:r>
              <a:rPr lang="ru-RU" i="1" dirty="0" smtClean="0">
                <a:latin typeface="SchoolBookCTT"/>
              </a:rPr>
              <a:t>Владимир Владимирович Путин.</a:t>
            </a:r>
            <a:endParaRPr lang="ru-RU" dirty="0"/>
          </a:p>
        </p:txBody>
      </p:sp>
    </p:spTree>
    <p:extLst>
      <p:ext uri="{BB962C8B-B14F-4D97-AF65-F5344CB8AC3E}">
        <p14:creationId xmlns:p14="http://schemas.microsoft.com/office/powerpoint/2010/main" val="1688486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10. Каким видом испытания (теста) ВФСК ГТО можно заменить бег на лыжах для бесснежных районов страны?</a:t>
            </a:r>
            <a:endParaRPr lang="ru-RU" sz="3100" dirty="0"/>
          </a:p>
        </p:txBody>
      </p:sp>
      <p:sp>
        <p:nvSpPr>
          <p:cNvPr id="3" name="Объект 2"/>
          <p:cNvSpPr>
            <a:spLocks noGrp="1"/>
          </p:cNvSpPr>
          <p:nvPr>
            <p:ph idx="1"/>
          </p:nvPr>
        </p:nvSpPr>
        <p:spPr/>
        <p:txBody>
          <a:bodyPr/>
          <a:lstStyle/>
          <a:p>
            <a:endParaRPr lang="ru-RU" sz="3600" dirty="0">
              <a:solidFill>
                <a:srgbClr val="000000"/>
              </a:solidFill>
              <a:latin typeface="SchoolBookCTT"/>
            </a:endParaRPr>
          </a:p>
          <a:p>
            <a:pPr marL="0" indent="0" algn="just">
              <a:buNone/>
            </a:pPr>
            <a:r>
              <a:rPr lang="ru-RU" i="1" dirty="0">
                <a:latin typeface="SchoolBookCTT"/>
              </a:rPr>
              <a:t>А) Кроссом по пересеченной местности; </a:t>
            </a:r>
            <a:endParaRPr lang="ru-RU" dirty="0">
              <a:latin typeface="SchoolBookCTT"/>
            </a:endParaRPr>
          </a:p>
          <a:p>
            <a:pPr marL="0" indent="0" algn="just">
              <a:buNone/>
            </a:pPr>
            <a:r>
              <a:rPr lang="ru-RU" i="1" dirty="0">
                <a:latin typeface="SchoolBookCTT"/>
              </a:rPr>
              <a:t>Б) Велогонкой; </a:t>
            </a:r>
            <a:endParaRPr lang="ru-RU" dirty="0">
              <a:latin typeface="SchoolBookCTT"/>
            </a:endParaRPr>
          </a:p>
          <a:p>
            <a:pPr marL="0" indent="0" algn="just">
              <a:buNone/>
            </a:pPr>
            <a:r>
              <a:rPr lang="ru-RU" i="1" dirty="0">
                <a:latin typeface="SchoolBookCTT"/>
              </a:rPr>
              <a:t>В) Плаванием; </a:t>
            </a:r>
            <a:endParaRPr lang="ru-RU" dirty="0">
              <a:latin typeface="SchoolBookCTT"/>
            </a:endParaRPr>
          </a:p>
          <a:p>
            <a:pPr marL="0" indent="0" algn="just">
              <a:buNone/>
            </a:pPr>
            <a:r>
              <a:rPr lang="ru-RU" i="1" dirty="0">
                <a:latin typeface="SchoolBookCTT"/>
              </a:rPr>
              <a:t>Г) Марафоном.</a:t>
            </a:r>
            <a:endParaRPr lang="ru-RU" dirty="0"/>
          </a:p>
        </p:txBody>
      </p:sp>
    </p:spTree>
    <p:extLst>
      <p:ext uri="{BB962C8B-B14F-4D97-AF65-F5344CB8AC3E}">
        <p14:creationId xmlns:p14="http://schemas.microsoft.com/office/powerpoint/2010/main" val="4207106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b="0" dirty="0">
                <a:solidFill>
                  <a:srgbClr val="000000"/>
                </a:solidFill>
                <a:latin typeface="SchoolBookCTT"/>
              </a:rPr>
              <a:t/>
            </a:r>
            <a:br>
              <a:rPr lang="ru-RU" sz="2400" b="0" dirty="0">
                <a:solidFill>
                  <a:srgbClr val="000000"/>
                </a:solidFill>
                <a:latin typeface="SchoolBookCTT"/>
              </a:rPr>
            </a:br>
            <a:r>
              <a:rPr lang="ru-RU" b="0" i="1" dirty="0">
                <a:latin typeface="SchoolBookCTT"/>
              </a:rPr>
              <a:t>Кроссом по пересеченной </a:t>
            </a:r>
            <a:r>
              <a:rPr lang="ru-RU" b="0" i="1" dirty="0" smtClean="0">
                <a:latin typeface="SchoolBookCTT"/>
              </a:rPr>
              <a:t>местности</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5625" r="5625"/>
          <a:stretch>
            <a:fillRect/>
          </a:stretch>
        </p:blipFill>
        <p:spPr/>
      </p:pic>
      <p:sp>
        <p:nvSpPr>
          <p:cNvPr id="4" name="Текст 3"/>
          <p:cNvSpPr>
            <a:spLocks noGrp="1"/>
          </p:cNvSpPr>
          <p:nvPr>
            <p:ph type="body" sz="half" idx="2"/>
          </p:nvPr>
        </p:nvSpPr>
        <p:spPr>
          <a:xfrm>
            <a:off x="611560" y="5367338"/>
            <a:ext cx="8064896" cy="804862"/>
          </a:xfrm>
        </p:spPr>
        <p:txBody>
          <a:bodyPr>
            <a:noAutofit/>
          </a:bodyPr>
          <a:lstStyle/>
          <a:p>
            <a:pPr algn="just"/>
            <a:r>
              <a:rPr lang="ru-RU" sz="1600" dirty="0" smtClean="0">
                <a:latin typeface="SchoolBookCTT"/>
              </a:rPr>
              <a:t>Для </a:t>
            </a:r>
            <a:r>
              <a:rPr lang="ru-RU" sz="1600" dirty="0">
                <a:latin typeface="SchoolBookCTT"/>
              </a:rPr>
              <a:t>бесснежных районов страны бег на лыжах можно заменить кроссом по пересеченной местности. Дистанция для кросса прокладывается по территории парка, леса или на любом открытом пространстве.</a:t>
            </a:r>
            <a:endParaRPr lang="ru-RU" sz="1600" dirty="0"/>
          </a:p>
        </p:txBody>
      </p:sp>
    </p:spTree>
    <p:extLst>
      <p:ext uri="{BB962C8B-B14F-4D97-AF65-F5344CB8AC3E}">
        <p14:creationId xmlns:p14="http://schemas.microsoft.com/office/powerpoint/2010/main" val="1486453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УДАЧИ РЕБЯТА</a:t>
            </a:r>
            <a:endParaRPr lang="ru-RU"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0364" y="1600200"/>
            <a:ext cx="7543271" cy="4525963"/>
          </a:xfrm>
        </p:spPr>
      </p:pic>
    </p:spTree>
    <p:extLst>
      <p:ext uri="{BB962C8B-B14F-4D97-AF65-F5344CB8AC3E}">
        <p14:creationId xmlns:p14="http://schemas.microsoft.com/office/powerpoint/2010/main" val="1755490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347638"/>
          </a:xfrm>
        </p:spPr>
        <p:txBody>
          <a:bodyPr>
            <a:normAutofit fontScale="90000"/>
          </a:bodyPr>
          <a:lstStyle/>
          <a:p>
            <a:r>
              <a:rPr lang="ru-RU" sz="2400" b="0" dirty="0" smtClean="0">
                <a:latin typeface="SchoolBookCTT"/>
              </a:rPr>
              <a:t> </a:t>
            </a:r>
            <a:r>
              <a:rPr lang="ru-RU" sz="2200" b="0" dirty="0">
                <a:latin typeface="Times New Roman" pitchFamily="18" charset="0"/>
                <a:cs typeface="Times New Roman" pitchFamily="18" charset="0"/>
              </a:rPr>
              <a:t>Пьер де Кубертен </a:t>
            </a:r>
            <a:endParaRPr lang="ru-RU" sz="2200" dirty="0">
              <a:latin typeface="Times New Roman" pitchFamily="18" charset="0"/>
              <a:cs typeface="Times New Roman" pitchFamily="18"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7944" y="462718"/>
            <a:ext cx="4104456" cy="5445245"/>
          </a:xfrm>
        </p:spPr>
      </p:pic>
      <p:sp>
        <p:nvSpPr>
          <p:cNvPr id="4" name="Текст 3"/>
          <p:cNvSpPr>
            <a:spLocks noGrp="1"/>
          </p:cNvSpPr>
          <p:nvPr>
            <p:ph type="body" sz="half" idx="2"/>
          </p:nvPr>
        </p:nvSpPr>
        <p:spPr>
          <a:xfrm>
            <a:off x="457200" y="620688"/>
            <a:ext cx="3008313" cy="5505475"/>
          </a:xfrm>
        </p:spPr>
        <p:txBody>
          <a:bodyPr>
            <a:noAutofit/>
          </a:bodyPr>
          <a:lstStyle/>
          <a:p>
            <a:r>
              <a:rPr lang="ru-RU" dirty="0" smtClean="0">
                <a:latin typeface="Times New Roman" pitchFamily="18" charset="0"/>
                <a:cs typeface="Times New Roman" pitchFamily="18" charset="0"/>
              </a:rPr>
              <a:t>отводил </a:t>
            </a:r>
            <a:r>
              <a:rPr lang="ru-RU" dirty="0">
                <a:latin typeface="Times New Roman" pitchFamily="18" charset="0"/>
                <a:cs typeface="Times New Roman" pitchFamily="18" charset="0"/>
              </a:rPr>
              <a:t>спорту важную роль в образовании и воспитании. Им была разработана концепция спортивной педагогики, в которой обосновывается огромное социально-педагогическое, воспитательное значение спорта. Спорт, спортивные соревнования и подготовка к ним рассматриваются как наиболее эффективный путь совершенствования человека и человечества. В своих работах Кубертен подчеркивал многостороннюю социальную значимость спорта: как с точки зрения отдельной личности, так и в плане взаимоотношений людей, наций, народов, стран. Это подтверждается многочисленными работами, которые он посвятил этой теме, — такими, в частности, как «Утилитарная гимнастика» (1905 г.), «Универсальный анализ» (1907 г.) о проблеме интеллектуального воспитания, «Взаимное уважение» (1915 г.) о проблеме морального воспитания, «Спортивная педагогика» (1919 г.) и др. </a:t>
            </a:r>
          </a:p>
        </p:txBody>
      </p:sp>
    </p:spTree>
    <p:extLst>
      <p:ext uri="{BB962C8B-B14F-4D97-AF65-F5344CB8AC3E}">
        <p14:creationId xmlns:p14="http://schemas.microsoft.com/office/powerpoint/2010/main" val="4267867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Times New Roman" pitchFamily="18" charset="0"/>
                <a:cs typeface="Times New Roman" pitchFamily="18" charset="0"/>
              </a:rPr>
              <a:t>2. Сколько в РФ Олимпийских академий?</a:t>
            </a:r>
            <a:endParaRPr lang="ru-RU" sz="3100"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pPr marL="0" indent="0" algn="just">
              <a:buNone/>
            </a:pPr>
            <a:r>
              <a:rPr lang="ru-RU" i="1" dirty="0" smtClean="0">
                <a:latin typeface="SchoolBookCTT"/>
              </a:rPr>
              <a:t>А</a:t>
            </a:r>
            <a:r>
              <a:rPr lang="ru-RU" i="1" dirty="0">
                <a:latin typeface="SchoolBookCTT"/>
              </a:rPr>
              <a:t>) 13; </a:t>
            </a:r>
            <a:endParaRPr lang="ru-RU" dirty="0">
              <a:latin typeface="SchoolBookCTT"/>
            </a:endParaRPr>
          </a:p>
          <a:p>
            <a:pPr marL="0" indent="0" algn="just">
              <a:buNone/>
            </a:pPr>
            <a:r>
              <a:rPr lang="ru-RU" i="1" dirty="0">
                <a:latin typeface="SchoolBookCTT"/>
              </a:rPr>
              <a:t>Б) 1; </a:t>
            </a:r>
            <a:endParaRPr lang="ru-RU" dirty="0">
              <a:latin typeface="SchoolBookCTT"/>
            </a:endParaRPr>
          </a:p>
          <a:p>
            <a:pPr marL="0" indent="0" algn="just">
              <a:buNone/>
            </a:pPr>
            <a:r>
              <a:rPr lang="ru-RU" i="1" dirty="0">
                <a:latin typeface="SchoolBookCTT"/>
              </a:rPr>
              <a:t>В) 8; </a:t>
            </a:r>
            <a:endParaRPr lang="ru-RU" dirty="0">
              <a:latin typeface="SchoolBookCTT"/>
            </a:endParaRPr>
          </a:p>
          <a:p>
            <a:pPr marL="0" indent="0" algn="just">
              <a:buNone/>
            </a:pPr>
            <a:r>
              <a:rPr lang="ru-RU" i="1" dirty="0">
                <a:latin typeface="SchoolBookCTT"/>
              </a:rPr>
              <a:t>Г) 85.</a:t>
            </a:r>
            <a:endParaRPr lang="ru-RU" dirty="0"/>
          </a:p>
        </p:txBody>
      </p:sp>
    </p:spTree>
    <p:extLst>
      <p:ext uri="{BB962C8B-B14F-4D97-AF65-F5344CB8AC3E}">
        <p14:creationId xmlns:p14="http://schemas.microsoft.com/office/powerpoint/2010/main" val="4199778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0" dirty="0">
                <a:solidFill>
                  <a:srgbClr val="000000"/>
                </a:solidFill>
                <a:latin typeface="SchoolBookCTT"/>
              </a:rPr>
              <a:t/>
            </a:r>
            <a:br>
              <a:rPr lang="ru-RU" sz="2400" b="0" dirty="0">
                <a:solidFill>
                  <a:srgbClr val="000000"/>
                </a:solidFill>
                <a:latin typeface="SchoolBookCTT"/>
              </a:rPr>
            </a:br>
            <a:r>
              <a:rPr lang="ru-RU" b="0" dirty="0">
                <a:latin typeface="SchoolBookCTT"/>
              </a:rPr>
              <a:t>В РФ созданы 13 региональных олимпийских </a:t>
            </a:r>
            <a:r>
              <a:rPr lang="ru-RU" b="0" dirty="0" smtClean="0">
                <a:latin typeface="SchoolBookCTT"/>
              </a:rPr>
              <a:t>академий</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0238" b="20238"/>
          <a:stretch>
            <a:fillRect/>
          </a:stretch>
        </p:blipFill>
        <p:spPr>
          <a:xfrm>
            <a:off x="1792288" y="612775"/>
            <a:ext cx="5483159" cy="41123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Текст 3"/>
          <p:cNvSpPr>
            <a:spLocks noGrp="1"/>
          </p:cNvSpPr>
          <p:nvPr>
            <p:ph type="body" sz="half" idx="2"/>
          </p:nvPr>
        </p:nvSpPr>
        <p:spPr>
          <a:xfrm>
            <a:off x="1792288" y="5373216"/>
            <a:ext cx="5486400" cy="798984"/>
          </a:xfrm>
        </p:spPr>
        <p:txBody>
          <a:bodyPr>
            <a:noAutofit/>
          </a:bodyPr>
          <a:lstStyle/>
          <a:p>
            <a:pPr algn="ctr"/>
            <a:r>
              <a:rPr lang="ru-RU" sz="2000" dirty="0" smtClean="0"/>
              <a:t>Одна из них находится в нашем городе </a:t>
            </a:r>
          </a:p>
          <a:p>
            <a:pPr algn="ctr"/>
            <a:r>
              <a:rPr lang="ru-RU" sz="2000" dirty="0" smtClean="0"/>
              <a:t>Санкт - </a:t>
            </a:r>
            <a:r>
              <a:rPr lang="ru-RU" sz="2000" dirty="0"/>
              <a:t>П</a:t>
            </a:r>
            <a:r>
              <a:rPr lang="ru-RU" sz="2000" dirty="0" smtClean="0"/>
              <a:t>етербурге</a:t>
            </a:r>
            <a:endParaRPr lang="ru-RU" sz="2000" dirty="0"/>
          </a:p>
        </p:txBody>
      </p:sp>
    </p:spTree>
    <p:extLst>
      <p:ext uri="{BB962C8B-B14F-4D97-AF65-F5344CB8AC3E}">
        <p14:creationId xmlns:p14="http://schemas.microsoft.com/office/powerpoint/2010/main" val="150296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3. Кто из великих художников первым прославлял идеал гармонически развитой личности?</a:t>
            </a:r>
            <a:endParaRPr lang="ru-RU" sz="3100" dirty="0"/>
          </a:p>
        </p:txBody>
      </p:sp>
      <p:sp>
        <p:nvSpPr>
          <p:cNvPr id="3" name="Объект 2"/>
          <p:cNvSpPr>
            <a:spLocks noGrp="1"/>
          </p:cNvSpPr>
          <p:nvPr>
            <p:ph idx="1"/>
          </p:nvPr>
        </p:nvSpPr>
        <p:spPr/>
        <p:txBody>
          <a:bodyPr/>
          <a:lstStyle/>
          <a:p>
            <a:pPr marL="0" indent="0" algn="just">
              <a:buNone/>
            </a:pPr>
            <a:endParaRPr lang="ru-RU" sz="3600" dirty="0" smtClean="0">
              <a:solidFill>
                <a:srgbClr val="000000"/>
              </a:solidFill>
              <a:latin typeface="SchoolBookCTT"/>
            </a:endParaRPr>
          </a:p>
          <a:p>
            <a:pPr marL="0" indent="0" algn="just">
              <a:buNone/>
            </a:pPr>
            <a:r>
              <a:rPr lang="ru-RU" i="1" dirty="0" smtClean="0">
                <a:latin typeface="SchoolBookCTT"/>
              </a:rPr>
              <a:t>А</a:t>
            </a:r>
            <a:r>
              <a:rPr lang="ru-RU" i="1" dirty="0">
                <a:latin typeface="SchoolBookCTT"/>
              </a:rPr>
              <a:t>) Леонардо до Винчи; </a:t>
            </a:r>
            <a:endParaRPr lang="ru-RU" dirty="0">
              <a:latin typeface="SchoolBookCTT"/>
            </a:endParaRPr>
          </a:p>
          <a:p>
            <a:pPr marL="0" indent="0" algn="just">
              <a:buNone/>
            </a:pPr>
            <a:r>
              <a:rPr lang="ru-RU" i="1" dirty="0">
                <a:latin typeface="SchoolBookCTT"/>
              </a:rPr>
              <a:t>Б) Суриков; </a:t>
            </a:r>
            <a:endParaRPr lang="ru-RU" dirty="0">
              <a:latin typeface="SchoolBookCTT"/>
            </a:endParaRPr>
          </a:p>
          <a:p>
            <a:pPr marL="0" indent="0" algn="just">
              <a:buNone/>
            </a:pPr>
            <a:r>
              <a:rPr lang="ru-RU" i="1" dirty="0">
                <a:latin typeface="SchoolBookCTT"/>
              </a:rPr>
              <a:t>В) </a:t>
            </a:r>
            <a:r>
              <a:rPr lang="ru-RU" i="1" dirty="0" err="1">
                <a:latin typeface="SchoolBookCTT"/>
              </a:rPr>
              <a:t>Рембрант</a:t>
            </a:r>
            <a:r>
              <a:rPr lang="ru-RU" i="1" dirty="0">
                <a:latin typeface="SchoolBookCTT"/>
              </a:rPr>
              <a:t>; </a:t>
            </a:r>
            <a:endParaRPr lang="ru-RU" dirty="0">
              <a:latin typeface="SchoolBookCTT"/>
            </a:endParaRPr>
          </a:p>
          <a:p>
            <a:pPr marL="0" indent="0" algn="just">
              <a:buNone/>
            </a:pPr>
            <a:r>
              <a:rPr lang="ru-RU" i="1" dirty="0">
                <a:latin typeface="SchoolBookCTT"/>
              </a:rPr>
              <a:t>Г) Петров-Водкин.</a:t>
            </a:r>
            <a:endParaRPr lang="ru-RU" dirty="0"/>
          </a:p>
        </p:txBody>
      </p:sp>
    </p:spTree>
    <p:extLst>
      <p:ext uri="{BB962C8B-B14F-4D97-AF65-F5344CB8AC3E}">
        <p14:creationId xmlns:p14="http://schemas.microsoft.com/office/powerpoint/2010/main" val="1170917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63662"/>
          </a:xfrm>
        </p:spPr>
        <p:txBody>
          <a:bodyPr>
            <a:normAutofit fontScale="90000"/>
          </a:bodyPr>
          <a:lstStyle/>
          <a:p>
            <a:r>
              <a:rPr lang="ru-RU" sz="2400" b="0" dirty="0">
                <a:solidFill>
                  <a:srgbClr val="000000"/>
                </a:solidFill>
                <a:latin typeface="SchoolBookCTT"/>
              </a:rPr>
              <a:t/>
            </a:r>
            <a:br>
              <a:rPr lang="ru-RU" sz="2400" b="0" dirty="0">
                <a:solidFill>
                  <a:srgbClr val="000000"/>
                </a:solidFill>
                <a:latin typeface="SchoolBookCTT"/>
              </a:rPr>
            </a:br>
            <a:r>
              <a:rPr lang="ru-RU" b="0" dirty="0">
                <a:latin typeface="SchoolBookCTT"/>
              </a:rPr>
              <a:t>Леонардо да Винчи</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878872"/>
            <a:ext cx="5111750" cy="4641469"/>
          </a:xfrm>
        </p:spPr>
      </p:pic>
      <p:sp>
        <p:nvSpPr>
          <p:cNvPr id="4" name="Текст 3"/>
          <p:cNvSpPr>
            <a:spLocks noGrp="1"/>
          </p:cNvSpPr>
          <p:nvPr>
            <p:ph type="body" sz="half" idx="2"/>
          </p:nvPr>
        </p:nvSpPr>
        <p:spPr>
          <a:xfrm>
            <a:off x="457200" y="1052736"/>
            <a:ext cx="3008313" cy="5073427"/>
          </a:xfrm>
        </p:spPr>
        <p:txBody>
          <a:bodyPr/>
          <a:lstStyle/>
          <a:p>
            <a:pPr algn="just"/>
            <a:r>
              <a:rPr lang="ru-RU" dirty="0" smtClean="0">
                <a:latin typeface="SchoolBookCTT"/>
              </a:rPr>
              <a:t>Мечта </a:t>
            </a:r>
            <a:r>
              <a:rPr lang="ru-RU" dirty="0">
                <a:latin typeface="SchoolBookCTT"/>
              </a:rPr>
              <a:t>итальянских гуманистов об универсальной личности — гармонически развитой, прекрасной душой и телом, о человеке- творце воплотилась в Леонардо да Винчи (1452—1519) — одном из величайших мастеров итальянского Возрождения. Леонардо великолепно изучил анатомию, поэтому человек на его картинах изображен безукоризненно точно, а его движения выглядят естественными.</a:t>
            </a:r>
            <a:endParaRPr lang="ru-RU" dirty="0"/>
          </a:p>
        </p:txBody>
      </p:sp>
    </p:spTree>
    <p:extLst>
      <p:ext uri="{BB962C8B-B14F-4D97-AF65-F5344CB8AC3E}">
        <p14:creationId xmlns:p14="http://schemas.microsoft.com/office/powerpoint/2010/main" val="2527254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3100" b="1" dirty="0">
                <a:latin typeface="SchoolBookCTT"/>
              </a:rPr>
              <a:t>4. Что такое ВФСК ГТО?</a:t>
            </a:r>
            <a:endParaRPr lang="ru-RU" sz="3100" dirty="0"/>
          </a:p>
        </p:txBody>
      </p:sp>
      <p:sp>
        <p:nvSpPr>
          <p:cNvPr id="3" name="Объект 2"/>
          <p:cNvSpPr>
            <a:spLocks noGrp="1"/>
          </p:cNvSpPr>
          <p:nvPr>
            <p:ph idx="1"/>
          </p:nvPr>
        </p:nvSpPr>
        <p:spPr/>
        <p:txBody>
          <a:bodyPr>
            <a:normAutofit fontScale="92500" lnSpcReduction="20000"/>
          </a:bodyPr>
          <a:lstStyle/>
          <a:p>
            <a:pPr marL="0" indent="0" algn="just">
              <a:buNone/>
            </a:pPr>
            <a:r>
              <a:rPr lang="ru-RU" i="1" dirty="0" smtClean="0">
                <a:latin typeface="SchoolBookCTT"/>
              </a:rPr>
              <a:t>А</a:t>
            </a:r>
            <a:r>
              <a:rPr lang="ru-RU" i="1" dirty="0">
                <a:latin typeface="SchoolBookCTT"/>
              </a:rPr>
              <a:t>) Всемирная федерация спортивных комитетов «Готов к труду в Отечестве»; </a:t>
            </a:r>
            <a:endParaRPr lang="ru-RU" dirty="0">
              <a:latin typeface="SchoolBookCTT"/>
            </a:endParaRPr>
          </a:p>
          <a:p>
            <a:pPr marL="0" indent="0" algn="just">
              <a:buNone/>
            </a:pPr>
            <a:r>
              <a:rPr lang="ru-RU" i="1" dirty="0">
                <a:latin typeface="SchoolBookCTT"/>
              </a:rPr>
              <a:t>Б) Всероссийский </a:t>
            </a:r>
            <a:r>
              <a:rPr lang="ru-RU" i="1" dirty="0" err="1">
                <a:latin typeface="SchoolBookCTT"/>
              </a:rPr>
              <a:t>физкультурно</a:t>
            </a:r>
            <a:r>
              <a:rPr lang="ru-RU" i="1" dirty="0">
                <a:latin typeface="SchoolBookCTT"/>
              </a:rPr>
              <a:t> – спортивный комплекс «Готов к труду и обороне»; </a:t>
            </a:r>
            <a:endParaRPr lang="ru-RU" dirty="0">
              <a:latin typeface="SchoolBookCTT"/>
            </a:endParaRPr>
          </a:p>
          <a:p>
            <a:pPr marL="0" indent="0" algn="just">
              <a:buNone/>
            </a:pPr>
            <a:r>
              <a:rPr lang="ru-RU" i="1" dirty="0">
                <a:latin typeface="SchoolBookCTT"/>
              </a:rPr>
              <a:t>В) Всероссийская </a:t>
            </a:r>
            <a:r>
              <a:rPr lang="ru-RU" i="1" dirty="0" err="1">
                <a:latin typeface="SchoolBookCTT"/>
              </a:rPr>
              <a:t>физкультурно</a:t>
            </a:r>
            <a:r>
              <a:rPr lang="ru-RU" i="1" dirty="0">
                <a:latin typeface="SchoolBookCTT"/>
              </a:rPr>
              <a:t> – спортивная команда «Будь готов к труду и обороне СССР»; </a:t>
            </a:r>
            <a:endParaRPr lang="ru-RU" dirty="0">
              <a:latin typeface="SchoolBookCTT"/>
            </a:endParaRPr>
          </a:p>
          <a:p>
            <a:pPr marL="0" indent="0" algn="just">
              <a:buNone/>
            </a:pPr>
            <a:r>
              <a:rPr lang="ru-RU" i="1" dirty="0">
                <a:latin typeface="SchoolBookCTT"/>
              </a:rPr>
              <a:t>Г) Всероссийский </a:t>
            </a:r>
            <a:r>
              <a:rPr lang="ru-RU" i="1" dirty="0" err="1">
                <a:latin typeface="SchoolBookCTT"/>
              </a:rPr>
              <a:t>физкультурно</a:t>
            </a:r>
            <a:r>
              <a:rPr lang="ru-RU" i="1" dirty="0">
                <a:latin typeface="SchoolBookCTT"/>
              </a:rPr>
              <a:t> – спортивный комплекс «Готовимся к трудной обороне».</a:t>
            </a:r>
            <a:endParaRPr lang="ru-RU" dirty="0"/>
          </a:p>
        </p:txBody>
      </p:sp>
    </p:spTree>
    <p:extLst>
      <p:ext uri="{BB962C8B-B14F-4D97-AF65-F5344CB8AC3E}">
        <p14:creationId xmlns:p14="http://schemas.microsoft.com/office/powerpoint/2010/main" val="693490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dirty="0">
                <a:solidFill>
                  <a:srgbClr val="000000"/>
                </a:solidFill>
                <a:latin typeface="SchoolBookCTT"/>
              </a:rPr>
              <a:t/>
            </a:r>
            <a:br>
              <a:rPr lang="ru-RU" sz="4800" dirty="0">
                <a:solidFill>
                  <a:srgbClr val="000000"/>
                </a:solidFill>
                <a:latin typeface="SchoolBookCTT"/>
              </a:rPr>
            </a:br>
            <a:r>
              <a:rPr lang="ru-RU" sz="2200" dirty="0">
                <a:latin typeface="SchoolBookCTT"/>
              </a:rPr>
              <a:t>Всероссийский физкультурно-спортивный комплекс «Готов к труду и обороне» (ГТО) — полноценная программная и нормативная основа </a:t>
            </a:r>
            <a:r>
              <a:rPr lang="ru-RU" sz="2200" dirty="0" smtClean="0">
                <a:latin typeface="SchoolBookCTT"/>
              </a:rPr>
              <a:t>физического</a:t>
            </a:r>
            <a:r>
              <a:rPr lang="ru-RU" sz="2800" dirty="0">
                <a:solidFill>
                  <a:srgbClr val="000000"/>
                </a:solidFill>
                <a:latin typeface="SchoolBookCTT"/>
              </a:rPr>
              <a:t/>
            </a:r>
            <a:br>
              <a:rPr lang="ru-RU" sz="2800" dirty="0">
                <a:solidFill>
                  <a:srgbClr val="000000"/>
                </a:solidFill>
                <a:latin typeface="SchoolBookCTT"/>
              </a:rPr>
            </a:br>
            <a:r>
              <a:rPr lang="ru-RU" sz="2400" dirty="0">
                <a:latin typeface="SchoolBookCTT"/>
              </a:rPr>
              <a:t>воспитания населения страны, нацеленная на развитие массового спорта и оздоровление нации.</a:t>
            </a:r>
            <a:endParaRPr lang="ru-RU" sz="2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6325" y="2067719"/>
            <a:ext cx="6991350" cy="3590925"/>
          </a:xfrm>
        </p:spPr>
      </p:pic>
    </p:spTree>
    <p:extLst>
      <p:ext uri="{BB962C8B-B14F-4D97-AF65-F5344CB8AC3E}">
        <p14:creationId xmlns:p14="http://schemas.microsoft.com/office/powerpoint/2010/main" val="210050845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617</Words>
  <Application>Microsoft Office PowerPoint</Application>
  <PresentationFormat>Экран (4:3)</PresentationFormat>
  <Paragraphs>75</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ОТ ЗНАЧКА ГТО К ОЛИМПИЙСКОЙ МЕДАЛИ</vt:lpstr>
      <vt:lpstr>1.Кто является автором идеи олимпийского образования молодежи</vt:lpstr>
      <vt:lpstr> Пьер де Кубертен </vt:lpstr>
      <vt:lpstr> 2. Сколько в РФ Олимпийских академий?</vt:lpstr>
      <vt:lpstr> В РФ созданы 13 региональных олимпийских академий</vt:lpstr>
      <vt:lpstr> 3. Кто из великих художников первым прославлял идеал гармонически развитой личности?</vt:lpstr>
      <vt:lpstr> Леонардо да Винчи</vt:lpstr>
      <vt:lpstr> 4. Что такое ВФСК ГТО?</vt:lpstr>
      <vt:lpstr> Всероссийский физкультурно-спортивный комплекс «Готов к труду и обороне» (ГТО) — полноценная программная и нормативная основа физического воспитания населения страны, нацеленная на развитие массового спорта и оздоровление нации.</vt:lpstr>
      <vt:lpstr> 5. Какое количество ступеней имеет ВФСК ГТО?</vt:lpstr>
      <vt:lpstr> ВФСК ГТО имеет 11 ступеней по возрасту испытуемых.</vt:lpstr>
      <vt:lpstr> 6. Сколько степеней имеет знак отличия ВФСК ГТО?</vt:lpstr>
      <vt:lpstr> Знак отличия ВФСК ГТО имеет три степени золотой, серебряный и бронзовый.</vt:lpstr>
      <vt:lpstr> 7. Для какого возраста третья ступень ВФСК ГТО?</vt:lpstr>
      <vt:lpstr> Третья ступень предназначена для сдачи испытаний (тестов) ВФСК ГТО школьников 11 – 12 лет.</vt:lpstr>
      <vt:lpstr> 8. С какого возраста возможно сдавать испытания (тесты) ВФСК ГТО?</vt:lpstr>
      <vt:lpstr> Сдача испытаний (тестов) ВФСК ГТО разрешена с 6 летнего возраста.</vt:lpstr>
      <vt:lpstr> 9. Какое количество испытаний (тестов) надо выполнить на золотой знак отличия для его получения?</vt:lpstr>
      <vt:lpstr> Для получения золотого знака отличия необходимо выполнить 7 видов испытаний (тестов) в соответствии с золотой степенью в таблице норм ВФСК ГТО.</vt:lpstr>
      <vt:lpstr> 10. Каким видом испытания (теста) ВФСК ГТО можно заменить бег на лыжах для бесснежных районов страны?</vt:lpstr>
      <vt:lpstr> Кроссом по пересеченной местности</vt:lpstr>
      <vt:lpstr>УДАЧИ РЕБЯТА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 ЗНАЧКА ГТО К ОЛИМПИЙСКОЙ МЕДАЛИ</dc:title>
  <dc:creator>Полина</dc:creator>
  <cp:lastModifiedBy>sd</cp:lastModifiedBy>
  <cp:revision>7</cp:revision>
  <dcterms:created xsi:type="dcterms:W3CDTF">2016-04-07T06:29:01Z</dcterms:created>
  <dcterms:modified xsi:type="dcterms:W3CDTF">2017-01-10T07:02:34Z</dcterms:modified>
</cp:coreProperties>
</file>