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3" r:id="rId8"/>
    <p:sldId id="261" r:id="rId9"/>
    <p:sldId id="260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666D1-76D5-4A51-B4FD-39A0712BBBFF}" type="datetimeFigureOut">
              <a:rPr lang="en-US"/>
              <a:pPr>
                <a:defRPr/>
              </a:pPr>
              <a:t>5/28/2017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03ACB-34C3-4AD9-AC6E-73E8D184D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603FE-0131-4852-A5FF-C3A9A6C2A872}" type="datetimeFigureOut">
              <a:rPr lang="en-US"/>
              <a:pPr>
                <a:defRPr/>
              </a:pPr>
              <a:t>5/28/2017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0B7FE-E833-41C7-8B60-38EA523ED0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4EA3-2580-4509-A50A-F74536273229}" type="datetimeFigureOut">
              <a:rPr lang="en-US"/>
              <a:pPr>
                <a:defRPr/>
              </a:pPr>
              <a:t>5/28/2017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B8A92-8E0F-42B7-BF26-58654B65F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8CFAB-B3CB-4B25-8565-347523847585}" type="datetimeFigureOut">
              <a:rPr lang="en-US"/>
              <a:pPr>
                <a:defRPr/>
              </a:pPr>
              <a:t>5/28/2017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FCDA8-1F2D-4D36-984D-1BE59883B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8BFD2-B69D-4F7F-BB7C-A8719A34B5BD}" type="datetimeFigureOut">
              <a:rPr lang="en-US"/>
              <a:pPr>
                <a:defRPr/>
              </a:pPr>
              <a:t>5/28/2017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2CB66-6F40-419B-BD1D-60F814CD2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BA1F8-6EE0-4BF4-8A66-308A1CEE16B5}" type="datetimeFigureOut">
              <a:rPr lang="en-US"/>
              <a:pPr>
                <a:defRPr/>
              </a:pPr>
              <a:t>5/28/2017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342E1-007D-427A-9A10-BAFDD379CB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1F71A-F119-4843-8654-0E73AF2B41D7}" type="datetimeFigureOut">
              <a:rPr lang="en-US"/>
              <a:pPr>
                <a:defRPr/>
              </a:pPr>
              <a:t>5/28/2017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AEFC0-7665-4D6C-8706-F165E02C2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52796-EF85-406F-B9A9-4D9157ED8544}" type="datetimeFigureOut">
              <a:rPr lang="en-US"/>
              <a:pPr>
                <a:defRPr/>
              </a:pPr>
              <a:t>5/28/2017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96C90-0DBB-4541-82D1-91AC852345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2BA23-FA90-415E-AEBE-9F26E4C44EFE}" type="datetimeFigureOut">
              <a:rPr lang="en-US"/>
              <a:pPr>
                <a:defRPr/>
              </a:pPr>
              <a:t>5/28/2017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9AB9F-98DE-457C-BA97-B342425C0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0C87E-5161-43E0-BED0-0863A1D6B19B}" type="datetimeFigureOut">
              <a:rPr lang="en-US"/>
              <a:pPr>
                <a:defRPr/>
              </a:pPr>
              <a:t>5/28/2017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3C32D-436E-41B2-85D5-407296F24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A0025-F082-43A9-9767-8EBB74E19F79}" type="datetimeFigureOut">
              <a:rPr lang="en-US"/>
              <a:pPr>
                <a:defRPr/>
              </a:pPr>
              <a:t>5/28/2017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8D06D-3B28-4FE6-A17B-C93C4E5C8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03997-D162-4E56-90AE-4F9AB276E822}" type="datetimeFigureOut">
              <a:rPr lang="en-US"/>
              <a:pPr>
                <a:defRPr/>
              </a:pPr>
              <a:t>5/28/2017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341AD-55D8-4A29-A413-31D903BDB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62B038-428B-48BE-B036-50933FFB52EE}" type="datetimeFigureOut">
              <a:rPr lang="en-US"/>
              <a:pPr>
                <a:defRPr/>
              </a:pPr>
              <a:t>5/28/2017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7E45A1-30D9-4A2B-99A1-0923F21FA2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Users\&#1095;&#1080;&#1085;&#1072;&#1088;&#1077;\Desktop\&#1052;&#1099;%20&#1079;&#1072;%20&#1080;&#1085;&#1082;&#1083;&#1102;&#1079;&#1080;&#1074;&#1085;&#1086;&#1077;%20&#1086;&#1073;&#1088;&#1072;&#1079;&#1086;&#1074;&#1072;&#1085;&#1080;&#1077;.mp4%20(1).mp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077200" cy="5257800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chemeClr val="hlink"/>
                </a:solidFill>
                <a:latin typeface="Times New Roman" pitchFamily="18" charset="0"/>
              </a:rPr>
              <a:t>Адаптация детей с ОВЗ в общеобразовательной школе: помощь и поддержка.</a:t>
            </a:r>
          </a:p>
        </p:txBody>
      </p:sp>
      <p:pic>
        <p:nvPicPr>
          <p:cNvPr id="14338" name="Picture 4" descr="kak-stroyatsya-klassy-v-shkolah-dlya-slaboslyshaschih-detey-11560-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429000"/>
            <a:ext cx="55626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36416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i="1" u="sng" smtClean="0">
                <a:solidFill>
                  <a:schemeClr val="hlink"/>
                </a:solidFill>
              </a:rPr>
              <a:t>Адаптивные возможности ребёнка-инвалида ослабляются следующими обстоятельствами: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 smtClean="0"/>
              <a:t>характером ОВЗ;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 smtClean="0"/>
              <a:t>психофизиологическими особенностями;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 smtClean="0"/>
              <a:t>недостатком физического здоровья;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 smtClean="0"/>
              <a:t>недостатком психологических возможностей для общения;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 smtClean="0"/>
              <a:t>недостатком материальных средств для удовлетворения специфических потребностей детей с ОВЗ;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 smtClean="0"/>
              <a:t>ограниченностью возможностей детей с ОВЗ участвовать в деятельности, соответствующей их возрасту;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 smtClean="0"/>
              <a:t>разнообразными психологическими нарушениями и расстройствами;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 smtClean="0"/>
              <a:t>нахождением ребёнка с ОВЗ в незнакомой среде.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5400" b="1" i="1" u="sng" smtClean="0">
                <a:solidFill>
                  <a:schemeClr val="hlink"/>
                </a:solidFill>
              </a:rPr>
              <a:t>Правила, придерживаясь которых, процесс адаптации происходит быстрее и успешнее.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6000" b="1" smtClean="0"/>
              <a:t>Использовать при общении чёткие и ясные положительные формулировки (без частицы НЕ).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/>
          </p:cNvSpPr>
          <p:nvPr>
            <p:ph type="body"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6000" b="1" smtClean="0"/>
              <a:t>Использовать методы поощрения.</a:t>
            </a:r>
          </a:p>
          <a:p>
            <a:pPr algn="ctr">
              <a:buFont typeface="Arial" charset="0"/>
              <a:buNone/>
            </a:pPr>
            <a:endParaRPr lang="ru-RU" sz="6000" b="1" smtClean="0"/>
          </a:p>
        </p:txBody>
      </p:sp>
      <p:pic>
        <p:nvPicPr>
          <p:cNvPr id="26627" name="Picture 3" descr="Kak-pravilno-pooshhryat-reben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3200400"/>
            <a:ext cx="510540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5257800"/>
          </a:xfrm>
        </p:spPr>
        <p:txBody>
          <a:bodyPr/>
          <a:lstStyle/>
          <a:p>
            <a:pPr algn="r">
              <a:lnSpc>
                <a:spcPct val="90000"/>
              </a:lnSpc>
              <a:buFont typeface="Arial" charset="0"/>
              <a:buNone/>
            </a:pPr>
            <a:r>
              <a:rPr lang="ru-RU" sz="6000" b="1" smtClean="0"/>
              <a:t>Обязательно подчёркивать реальные положительные качества, сильные стороны личности.</a:t>
            </a:r>
          </a:p>
        </p:txBody>
      </p:sp>
      <p:pic>
        <p:nvPicPr>
          <p:cNvPr id="27655" name="Picture 7" descr="0043926_14526114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71600"/>
            <a:ext cx="3425825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5181600"/>
          </a:xfrm>
        </p:spPr>
        <p:txBody>
          <a:bodyPr/>
          <a:lstStyle/>
          <a:p>
            <a:pPr algn="r">
              <a:lnSpc>
                <a:spcPct val="90000"/>
              </a:lnSpc>
              <a:buFont typeface="Arial" charset="0"/>
              <a:buNone/>
            </a:pPr>
            <a:r>
              <a:rPr lang="ru-RU" sz="6000" b="1" smtClean="0"/>
              <a:t>Выслушивать проблему, заявленную ребёнком, не перебивая его собственными комментариями.</a:t>
            </a:r>
          </a:p>
        </p:txBody>
      </p:sp>
      <p:pic>
        <p:nvPicPr>
          <p:cNvPr id="28675" name="Picture 3" descr="0601AJZBA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124200"/>
            <a:ext cx="32004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pPr algn="r">
              <a:lnSpc>
                <a:spcPct val="90000"/>
              </a:lnSpc>
              <a:buFont typeface="Arial" charset="0"/>
              <a:buNone/>
            </a:pPr>
            <a:endParaRPr lang="ru-RU" sz="6000" b="1" smtClean="0">
              <a:latin typeface="Arial" charset="0"/>
            </a:endParaRPr>
          </a:p>
          <a:p>
            <a:pPr algn="r">
              <a:lnSpc>
                <a:spcPct val="90000"/>
              </a:lnSpc>
              <a:buFont typeface="Arial" charset="0"/>
              <a:buNone/>
            </a:pPr>
            <a:r>
              <a:rPr lang="ru-RU" sz="6000" b="1" smtClean="0"/>
              <a:t>Учить детей позитивному самоподкреплению (Всё будет хорошо и т.п.).</a:t>
            </a:r>
          </a:p>
        </p:txBody>
      </p:sp>
      <p:pic>
        <p:nvPicPr>
          <p:cNvPr id="29703" name="Picture 7" descr="kak-hvalit-rebenka-1024x7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43000"/>
            <a:ext cx="3657600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5181600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5400" b="1" smtClean="0"/>
              <a:t>Учить более гибкому реагированию на жизненные ситуации, умению брать на себя ответственность.</a:t>
            </a:r>
          </a:p>
        </p:txBody>
      </p:sp>
      <p:pic>
        <p:nvPicPr>
          <p:cNvPr id="30727" name="Picture 7" descr="1093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4572000"/>
            <a:ext cx="3810000" cy="2108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/>
          </p:cNvSpPr>
          <p:nvPr>
            <p:ph type="body" idx="1"/>
          </p:nvPr>
        </p:nvSpPr>
        <p:spPr>
          <a:xfrm>
            <a:off x="228600" y="152400"/>
            <a:ext cx="8229600" cy="5257800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z="6000" b="1" smtClean="0">
              <a:latin typeface="Arial" charset="0"/>
            </a:endParaRPr>
          </a:p>
          <a:p>
            <a:pPr algn="ctr">
              <a:buFont typeface="Arial" charset="0"/>
              <a:buNone/>
            </a:pPr>
            <a:r>
              <a:rPr lang="ru-RU" sz="6000" b="1" smtClean="0"/>
              <a:t>Воспитывать ответственность к любому делу.</a:t>
            </a:r>
          </a:p>
        </p:txBody>
      </p:sp>
      <p:pic>
        <p:nvPicPr>
          <p:cNvPr id="31747" name="Picture 3" descr="7861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4038600"/>
            <a:ext cx="4724400" cy="25431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6000" b="1" i="1" u="sng" smtClean="0">
                <a:solidFill>
                  <a:schemeClr val="hlink"/>
                </a:solidFill>
              </a:rPr>
              <a:t>Необходимые мероприятия педагогов для успешной адаптации детей с ОВЗ.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/>
          </p:cNvSpPr>
          <p:nvPr>
            <p:ph type="body" idx="1"/>
          </p:nvPr>
        </p:nvSpPr>
        <p:spPr>
          <a:xfrm>
            <a:off x="381000" y="1219200"/>
            <a:ext cx="8229600" cy="5410200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000" b="1" i="1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000" b="1" i="1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000" b="1" i="1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000" b="1" i="1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000" b="1" i="1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000" b="1" i="1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000" b="1" i="1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000" b="1" i="1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/>
              <a:t>Мир «особого» ребенка интересен и пуглив.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/>
              <a:t>Мир «особого» ребенка безобразен и красив.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/>
              <a:t>Неуклюж, порою странен, добродушен и открыт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/>
              <a:t>Мир «особого» ребенка. Иногда он нас страшит.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/>
              <a:t>Почему он агрессивен? Почему он так закрыт?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/>
              <a:t>Почему он так испуган? Почему не говорит?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/>
              <a:t>Мир «особого» ребенка – он закрыт от глаз чужих.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/>
              <a:t>Мир «особого» ребенка допускает лишь своих!</a:t>
            </a:r>
          </a:p>
        </p:txBody>
      </p:sp>
      <p:pic>
        <p:nvPicPr>
          <p:cNvPr id="15362" name="Picture 3" descr="orig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838200"/>
            <a:ext cx="2514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_invalid_1465305871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371600"/>
            <a:ext cx="2743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4_b90fb47a3504681911d000c67f6fb79c_1470754107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1066800"/>
            <a:ext cx="27432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solidFill>
                  <a:schemeClr val="hlink"/>
                </a:solidFill>
              </a:rPr>
              <a:t>Учителю, педагогу-психологу, социальному педагогу необходимо: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800" smtClean="0"/>
              <a:t>актуализировать знания об особенностях детей с ОВЗ;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800" smtClean="0"/>
              <a:t>изучить анамнестические сведения о ребёнке (медицинская индивидуальная карта развития);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800" smtClean="0"/>
              <a:t>ознакомиться с поступившими документами (выписка из заседания ПМПК, рекомендации по сопровождению);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800" smtClean="0"/>
              <a:t>побеседовать с родителями (законными представителями) об особенностях ребёнка, изучить его социальное окружение;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800" smtClean="0"/>
              <a:t>своевременно обращаться в ПМП консилиум.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solidFill>
                  <a:schemeClr val="hlink"/>
                </a:solidFill>
              </a:rPr>
              <a:t>Специалистам ОУ в период адаптации необходимо организовать особое образовательное пространство для детей с ОВЗ: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600" smtClean="0"/>
              <a:t>способствовать созданию благоприятного эмоционально-психологического климата в школе и классе;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600" smtClean="0"/>
              <a:t>обучать установлению определенных норм взаимоотношения детей с другими участниками учебного процесса, в том числе с учителями, формировать сплоченный классный коллектив;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600" smtClean="0"/>
              <a:t>осуществлять индивидуальный подход к обучению, регулировать нагрузку исходя из индивидуальных особенностей первоклассников с ОВЗ;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600" smtClean="0"/>
              <a:t>проводить работу с родителями.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5257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600" b="1" i="1" u="sng" smtClean="0">
                <a:solidFill>
                  <a:schemeClr val="hlink"/>
                </a:solidFill>
              </a:rPr>
              <a:t>«Адаптация- сложный период, и не только для ребёнка, но и для учителей, и родителей».</a:t>
            </a:r>
          </a:p>
        </p:txBody>
      </p:sp>
      <p:pic>
        <p:nvPicPr>
          <p:cNvPr id="35842" name="Picture 3" descr="df923bbd2b5229348a9f6f355eeca7c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4191000"/>
            <a:ext cx="5181600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chemeClr val="hlink"/>
                </a:solidFill>
              </a:rPr>
              <a:t>Деятельность по адаптации ребёнка необходимо вести в нескольких направлениях: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mtClean="0"/>
              <a:t>Адаптация в условиях школы путем реализации специальных программ («Доступная среда», «Безбарьерная среда», «Особый ребёнок»).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mtClean="0"/>
              <a:t>Работа с семьей.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mtClean="0"/>
              <a:t>Психолого-педагогическое сопровождение социализации ребёнка с ОВЗ в условиях школьного сообщества.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ru-RU" sz="4000" smtClean="0"/>
              <a:t>Игры,тренинги,коллективные дела</a:t>
            </a:r>
          </a:p>
        </p:txBody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>
          <a:xfrm>
            <a:off x="381000" y="2057400"/>
            <a:ext cx="8229600" cy="4525963"/>
          </a:xfrm>
        </p:spPr>
        <p:txBody>
          <a:bodyPr/>
          <a:lstStyle/>
          <a:p>
            <a:r>
              <a:rPr lang="ru-RU" smtClean="0"/>
              <a:t>Игра – тренинг  «От гадкого утенка к прекрасному лебедю» .</a:t>
            </a:r>
          </a:p>
          <a:p>
            <a:r>
              <a:rPr lang="ru-RU" smtClean="0"/>
              <a:t>Проект «Как прекрасен этот мир – посмотри» .</a:t>
            </a:r>
          </a:p>
          <a:p>
            <a:r>
              <a:rPr lang="ru-RU" smtClean="0"/>
              <a:t>Проект «Дорогою добра».</a:t>
            </a:r>
          </a:p>
        </p:txBody>
      </p:sp>
      <p:pic>
        <p:nvPicPr>
          <p:cNvPr id="37891" name="Picture 4" descr="slide_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657600"/>
            <a:ext cx="3276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/>
          <p:cNvSpPr>
            <a:spLocks noGrp="1"/>
          </p:cNvSpPr>
          <p:nvPr>
            <p:ph type="body" idx="1"/>
          </p:nvPr>
        </p:nvSpPr>
        <p:spPr>
          <a:xfrm>
            <a:off x="381000" y="1143000"/>
            <a:ext cx="8001000" cy="51054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6000" b="1" i="1" u="sng" smtClean="0">
                <a:solidFill>
                  <a:schemeClr val="hlink"/>
                </a:solidFill>
              </a:rPr>
              <a:t>«Мы разные, но не чужие».</a:t>
            </a:r>
          </a:p>
        </p:txBody>
      </p:sp>
      <p:pic>
        <p:nvPicPr>
          <p:cNvPr id="38914" name="Picture 4" descr="1356426816_1203_det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971800"/>
            <a:ext cx="6477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r>
              <a:rPr lang="ru-RU" sz="2000" b="1" smtClean="0">
                <a:solidFill>
                  <a:schemeClr val="hlink"/>
                </a:solidFill>
              </a:rPr>
              <a:t>Национальная образовательная инициатива "Наша новая школа"</a:t>
            </a:r>
            <a:br>
              <a:rPr lang="ru-RU" sz="2000" b="1" smtClean="0">
                <a:solidFill>
                  <a:schemeClr val="hlink"/>
                </a:solidFill>
              </a:rPr>
            </a:br>
            <a:r>
              <a:rPr lang="ru-RU" sz="2000" smtClean="0">
                <a:solidFill>
                  <a:schemeClr val="hlink"/>
                </a:solidFill>
              </a:rPr>
              <a:t>УТВЕРЖДАЮ Президент Российской Федерации Д.Медведев 04 февраля 2010 г. Пр-271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6021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000" b="1" u="sng" smtClean="0"/>
              <a:t>«Новая школа - это школа для всех».</a:t>
            </a:r>
          </a:p>
          <a:p>
            <a:pPr algn="ctr">
              <a:buFont typeface="Arial" charset="0"/>
              <a:buNone/>
            </a:pPr>
            <a:r>
              <a:rPr lang="ru-RU" sz="2000" smtClean="0"/>
              <a:t>В любой школе будет обеспечиваться успешная социализация детей с ограниченными возможностями здоровья, детей-инвалидов, детей, оставшихся без попечения родителей, находящихся в трудной жизненной ситуации. Будут учитываться возрастные особенности школьников, по-разному организовано обучение на начальной, основной и старшей ступени.</a:t>
            </a:r>
            <a:r>
              <a:rPr lang="ru-RU" sz="2400" smtClean="0"/>
              <a:t> </a:t>
            </a:r>
          </a:p>
        </p:txBody>
      </p:sp>
      <p:pic>
        <p:nvPicPr>
          <p:cNvPr id="16387" name="Picture 4" descr="инклюз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4267200"/>
            <a:ext cx="4114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5715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000" smtClean="0">
                <a:solidFill>
                  <a:schemeClr val="hlink"/>
                </a:solidFill>
              </a:rPr>
              <a:t>Инклюзия  означает раскрытие каждого ученика с помощью образовательной программы, которая достаточно сложна, но соответствует его способностям.</a:t>
            </a:r>
          </a:p>
        </p:txBody>
      </p:sp>
      <p:pic>
        <p:nvPicPr>
          <p:cNvPr id="17410" name="Picture 4" descr="795216_html_m72b9a6c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419600"/>
            <a:ext cx="3276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5" descr="557405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4419600"/>
            <a:ext cx="3729038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400" b="1" i="1" u="sng" smtClean="0">
                <a:solidFill>
                  <a:schemeClr val="hlink"/>
                </a:solidFill>
              </a:rPr>
              <a:t>Дети с ограниченными возможностями здоровья</a:t>
            </a:r>
            <a:r>
              <a:rPr lang="ru-RU" sz="4400" smtClean="0"/>
              <a:t> – это дети, состояние здоровья которых препятствует освоению образовательных программ вне специальных условий обучения и воспитания.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Мы за инклюзивное образование.mp4 (1).mp4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1371600"/>
            <a:ext cx="8077200" cy="52578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15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508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4800" b="1" i="1" u="sng" smtClean="0">
                <a:solidFill>
                  <a:schemeClr val="hlink"/>
                </a:solidFill>
              </a:rPr>
              <a:t>Адаптация</a:t>
            </a:r>
            <a:r>
              <a:rPr lang="ru-RU" sz="4800" smtClean="0"/>
              <a:t> – это процесс приспособления к различным состояниям внешней среды, в ходе которого приобретаются новые качества и свойства.</a:t>
            </a:r>
          </a:p>
        </p:txBody>
      </p:sp>
      <p:sp>
        <p:nvSpPr>
          <p:cNvPr id="20482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810000" y="6096000"/>
            <a:ext cx="533400" cy="4572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5257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000" b="1" i="1" u="sng" smtClean="0">
                <a:solidFill>
                  <a:schemeClr val="hlink"/>
                </a:solidFill>
              </a:rPr>
              <a:t>Понятие социальной адаптации</a:t>
            </a:r>
          </a:p>
          <a:p>
            <a:pPr>
              <a:buFont typeface="Arial" charset="0"/>
              <a:buNone/>
            </a:pPr>
            <a:r>
              <a:rPr lang="ru-RU" smtClean="0"/>
              <a:t>включает в себя выработку наиболее адекватных норм поведения в условиях меняющейся микросоциальной среды. Приспособительное поведение необходимо человеку на протяжении всей жизни. Без него личность не сможет удовлетворять свои потребности и ответить ожиданиям группы.</a:t>
            </a:r>
            <a:endParaRPr lang="ru-RU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686800" cy="1143000"/>
          </a:xfrm>
        </p:spPr>
        <p:txBody>
          <a:bodyPr/>
          <a:lstStyle/>
          <a:p>
            <a:pPr algn="l"/>
            <a:r>
              <a:rPr lang="ru-RU" sz="3900" b="1" i="1" u="sng" smtClean="0">
                <a:solidFill>
                  <a:schemeClr val="hlink"/>
                </a:solidFill>
              </a:rPr>
              <a:t>Детский возраст характеризуется: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800" smtClean="0"/>
              <a:t>очень высоким темпом развития, в том числе, социального, совершенствованием всех систем организма;</a:t>
            </a:r>
          </a:p>
          <a:p>
            <a:pPr>
              <a:buFontTx/>
              <a:buChar char="-"/>
            </a:pPr>
            <a:r>
              <a:rPr lang="ru-RU" sz="2800" smtClean="0"/>
              <a:t>неразрывной связью между физическим, нервно-психическим и социальным развитием ребёнка при опережающем развитии первого;</a:t>
            </a:r>
          </a:p>
          <a:p>
            <a:pPr>
              <a:buFontTx/>
              <a:buChar char="-"/>
            </a:pPr>
            <a:r>
              <a:rPr lang="ru-RU" sz="2800" smtClean="0"/>
              <a:t>ведущей ролью взрослого как важного фактора оптимизации адаптивного процесса.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558</Words>
  <PresentationFormat>Экран (4:3)</PresentationFormat>
  <Paragraphs>70</Paragraphs>
  <Slides>25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Office Theme</vt:lpstr>
      <vt:lpstr>Слайд 1</vt:lpstr>
      <vt:lpstr>Слайд 2</vt:lpstr>
      <vt:lpstr>Национальная образовательная инициатива "Наша новая школа" УТВЕРЖДАЮ Президент Российской Федерации Д.Медведев 04 февраля 2010 г. Пр-271</vt:lpstr>
      <vt:lpstr>Слайд 4</vt:lpstr>
      <vt:lpstr>Слайд 5</vt:lpstr>
      <vt:lpstr>Слайд 6</vt:lpstr>
      <vt:lpstr>Слайд 7</vt:lpstr>
      <vt:lpstr>Слайд 8</vt:lpstr>
      <vt:lpstr>Детский возраст характеризуется: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Игры,тренинги,коллективные дела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чинаре</cp:lastModifiedBy>
  <cp:revision>4</cp:revision>
  <dcterms:created xsi:type="dcterms:W3CDTF">2013-10-28T09:12:00Z</dcterms:created>
  <dcterms:modified xsi:type="dcterms:W3CDTF">2017-05-28T18:53:51Z</dcterms:modified>
</cp:coreProperties>
</file>