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1" r:id="rId15"/>
    <p:sldId id="272" r:id="rId16"/>
    <p:sldId id="273" r:id="rId17"/>
    <p:sldId id="274" r:id="rId18"/>
    <p:sldId id="270" r:id="rId19"/>
    <p:sldId id="275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194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5_5">
  <dgm:title val=""/>
  <dgm:desc val=""/>
  <dgm:catLst>
    <dgm:cat type="accent5" pri="11500"/>
  </dgm:catLst>
  <dgm:styleLbl name="node0">
    <dgm:fillClrLst meth="cycle">
      <a:schemeClr val="accent5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>
        <a:alpha val="9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>
        <a:alpha val="90000"/>
      </a:schemeClr>
      <a:schemeClr val="accent5">
        <a:alpha val="5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/>
    <dgm:txEffectClrLst/>
  </dgm:styleLbl>
  <dgm:styleLbl name="lnNode1">
    <dgm:fillClrLst>
      <a:schemeClr val="accent5">
        <a:shade val="90000"/>
      </a:schemeClr>
      <a:schemeClr val="accent5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shade val="80000"/>
        <a:alpha val="50000"/>
      </a:schemeClr>
      <a:schemeClr val="accent5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  <a:alpha val="90000"/>
      </a:schemeClr>
      <a:schemeClr val="accent5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>
        <a:shade val="90000"/>
      </a:schemeClr>
      <a:schemeClr val="accent5">
        <a:tint val="50000"/>
      </a:schemeClr>
    </dgm:fillClrLst>
    <dgm:linClrLst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fgSibTrans2D1">
    <dgm:fillClrLst>
      <a:schemeClr val="accent5">
        <a:shade val="90000"/>
      </a:schemeClr>
      <a:schemeClr val="accent5">
        <a:tint val="50000"/>
      </a:schemeClr>
    </dgm:fillClrLst>
    <dgm:linClrLst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bgSibTrans2D1">
    <dgm:fillClrLst>
      <a:schemeClr val="accent5">
        <a:shade val="90000"/>
      </a:schemeClr>
      <a:schemeClr val="accent5">
        <a:tint val="50000"/>
      </a:schemeClr>
    </dgm:fillClrLst>
    <dgm:linClrLst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sibTrans1D1">
    <dgm:fillClrLst>
      <a:schemeClr val="accent5">
        <a:shade val="90000"/>
      </a:schemeClr>
      <a:schemeClr val="accent5">
        <a:tint val="50000"/>
      </a:schemeClr>
    </dgm:fillClrLst>
    <dgm:linClrLst>
      <a:schemeClr val="accent5">
        <a:shade val="90000"/>
      </a:schemeClr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5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shade val="80000"/>
      </a:schemeClr>
    </dgm:fillClrLst>
    <dgm:linClrLst meth="repeat">
      <a:schemeClr val="accent5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5">
        <a:tint val="90000"/>
      </a:schemeClr>
    </dgm:fillClrLst>
    <dgm:linClrLst meth="repeat">
      <a:schemeClr val="accent5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5">
        <a:tint val="5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5">
        <a:shade val="8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>
        <a:tint val="90000"/>
      </a:schemeClr>
    </dgm:fillClrLst>
    <dgm:linClrLst meth="repeat">
      <a:schemeClr val="accent5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alpha val="90000"/>
        <a:tint val="40000"/>
      </a:schemeClr>
      <a:schemeClr val="accent5">
        <a:alpha val="5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6_1">
  <dgm:title val=""/>
  <dgm:desc val=""/>
  <dgm:catLst>
    <dgm:cat type="accent6" pri="11100"/>
  </dgm:catLst>
  <dgm:styleLbl name="node0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6">
        <a:alpha val="4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6B7F5B5-52E7-4B2B-9B39-A73E3EA32C03}" type="doc">
      <dgm:prSet loTypeId="urn:microsoft.com/office/officeart/2005/8/layout/venn1" loCatId="relationship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ru-RU"/>
        </a:p>
      </dgm:t>
    </dgm:pt>
    <dgm:pt modelId="{607E453C-B7A1-4146-B487-E5F0B869A7E1}">
      <dgm:prSet/>
      <dgm:spPr/>
      <dgm:t>
        <a:bodyPr/>
        <a:lstStyle/>
        <a:p>
          <a:pPr rtl="0"/>
          <a:r>
            <a:rPr lang="ru-RU" dirty="0" smtClean="0"/>
            <a:t>1. Изучить психолого-педагогическую литературу по проблеме исследования.</a:t>
          </a:r>
          <a:endParaRPr lang="ru-RU" dirty="0"/>
        </a:p>
      </dgm:t>
    </dgm:pt>
    <dgm:pt modelId="{883229AC-3764-42CD-8ACF-DF995696CAE7}" type="parTrans" cxnId="{8A2D3F08-36B9-4561-8136-063C0560A311}">
      <dgm:prSet/>
      <dgm:spPr/>
      <dgm:t>
        <a:bodyPr/>
        <a:lstStyle/>
        <a:p>
          <a:endParaRPr lang="ru-RU"/>
        </a:p>
      </dgm:t>
    </dgm:pt>
    <dgm:pt modelId="{059B587C-02E4-4AFC-9827-290090552D77}" type="sibTrans" cxnId="{8A2D3F08-36B9-4561-8136-063C0560A311}">
      <dgm:prSet/>
      <dgm:spPr/>
      <dgm:t>
        <a:bodyPr/>
        <a:lstStyle/>
        <a:p>
          <a:endParaRPr lang="ru-RU"/>
        </a:p>
      </dgm:t>
    </dgm:pt>
    <dgm:pt modelId="{57EBA737-4271-4319-A818-E4AAFC755400}">
      <dgm:prSet/>
      <dgm:spPr/>
      <dgm:t>
        <a:bodyPr/>
        <a:lstStyle/>
        <a:p>
          <a:pPr rtl="0"/>
          <a:r>
            <a:rPr lang="ru-RU" dirty="0" smtClean="0"/>
            <a:t>2. Рассмотреть основные компоненты готовности детей к школьному обучению;</a:t>
          </a:r>
          <a:endParaRPr lang="ru-RU" dirty="0"/>
        </a:p>
      </dgm:t>
    </dgm:pt>
    <dgm:pt modelId="{0E6662AD-E9B1-45CE-A014-69488DDD9E4F}" type="parTrans" cxnId="{47FA11E5-8821-409F-8D42-451BA543A754}">
      <dgm:prSet/>
      <dgm:spPr/>
      <dgm:t>
        <a:bodyPr/>
        <a:lstStyle/>
        <a:p>
          <a:endParaRPr lang="ru-RU"/>
        </a:p>
      </dgm:t>
    </dgm:pt>
    <dgm:pt modelId="{937E8C95-F514-486C-BB77-EFE2852E9572}" type="sibTrans" cxnId="{47FA11E5-8821-409F-8D42-451BA543A754}">
      <dgm:prSet/>
      <dgm:spPr/>
      <dgm:t>
        <a:bodyPr/>
        <a:lstStyle/>
        <a:p>
          <a:endParaRPr lang="ru-RU"/>
        </a:p>
      </dgm:t>
    </dgm:pt>
    <dgm:pt modelId="{41F0B0F2-5760-4577-8771-430AD82417C4}">
      <dgm:prSet/>
      <dgm:spPr/>
      <dgm:t>
        <a:bodyPr/>
        <a:lstStyle/>
        <a:p>
          <a:pPr rtl="0"/>
          <a:r>
            <a:rPr lang="ru-RU" dirty="0" smtClean="0"/>
            <a:t>3. Раскрыть процедуру определения готовности детей к школьному обучению.</a:t>
          </a:r>
          <a:endParaRPr lang="ru-RU" dirty="0"/>
        </a:p>
      </dgm:t>
    </dgm:pt>
    <dgm:pt modelId="{B5882594-6FF9-4F06-8EBD-7E1E8A99C1D1}" type="parTrans" cxnId="{A3193250-FAC8-4B3A-B8C7-CA2A23F29698}">
      <dgm:prSet/>
      <dgm:spPr/>
      <dgm:t>
        <a:bodyPr/>
        <a:lstStyle/>
        <a:p>
          <a:endParaRPr lang="ru-RU"/>
        </a:p>
      </dgm:t>
    </dgm:pt>
    <dgm:pt modelId="{B15734DE-6AB2-43C2-B1FE-4CB635D2C28A}" type="sibTrans" cxnId="{A3193250-FAC8-4B3A-B8C7-CA2A23F29698}">
      <dgm:prSet/>
      <dgm:spPr/>
      <dgm:t>
        <a:bodyPr/>
        <a:lstStyle/>
        <a:p>
          <a:endParaRPr lang="ru-RU"/>
        </a:p>
      </dgm:t>
    </dgm:pt>
    <dgm:pt modelId="{F0208FB1-D375-4BB3-B7B9-5D20BC962897}" type="pres">
      <dgm:prSet presAssocID="{66B7F5B5-52E7-4B2B-9B39-A73E3EA32C03}" presName="compositeShape" presStyleCnt="0">
        <dgm:presLayoutVars>
          <dgm:chMax val="7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41B3E0D-0B14-4209-8BCC-43F5A2DE350F}" type="pres">
      <dgm:prSet presAssocID="{607E453C-B7A1-4146-B487-E5F0B869A7E1}" presName="circ1" presStyleLbl="vennNode1" presStyleIdx="0" presStyleCnt="3"/>
      <dgm:spPr/>
      <dgm:t>
        <a:bodyPr/>
        <a:lstStyle/>
        <a:p>
          <a:endParaRPr lang="ru-RU"/>
        </a:p>
      </dgm:t>
    </dgm:pt>
    <dgm:pt modelId="{F454BD71-0CBB-44B0-A7B1-82B6F13D4F06}" type="pres">
      <dgm:prSet presAssocID="{607E453C-B7A1-4146-B487-E5F0B869A7E1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F9FCC16-4313-4DBA-ACC1-2E4F5634C117}" type="pres">
      <dgm:prSet presAssocID="{57EBA737-4271-4319-A818-E4AAFC755400}" presName="circ2" presStyleLbl="vennNode1" presStyleIdx="1" presStyleCnt="3"/>
      <dgm:spPr/>
      <dgm:t>
        <a:bodyPr/>
        <a:lstStyle/>
        <a:p>
          <a:endParaRPr lang="ru-RU"/>
        </a:p>
      </dgm:t>
    </dgm:pt>
    <dgm:pt modelId="{97C2FDF5-5210-4B98-BB3C-D83E1CB745D6}" type="pres">
      <dgm:prSet presAssocID="{57EBA737-4271-4319-A818-E4AAFC755400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BE41F44-6815-4F71-9B8D-AAD99711F861}" type="pres">
      <dgm:prSet presAssocID="{41F0B0F2-5760-4577-8771-430AD82417C4}" presName="circ3" presStyleLbl="vennNode1" presStyleIdx="2" presStyleCnt="3"/>
      <dgm:spPr/>
      <dgm:t>
        <a:bodyPr/>
        <a:lstStyle/>
        <a:p>
          <a:endParaRPr lang="ru-RU"/>
        </a:p>
      </dgm:t>
    </dgm:pt>
    <dgm:pt modelId="{77968F93-546E-4738-A958-63BDF86241DF}" type="pres">
      <dgm:prSet presAssocID="{41F0B0F2-5760-4577-8771-430AD82417C4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A3193250-FAC8-4B3A-B8C7-CA2A23F29698}" srcId="{66B7F5B5-52E7-4B2B-9B39-A73E3EA32C03}" destId="{41F0B0F2-5760-4577-8771-430AD82417C4}" srcOrd="2" destOrd="0" parTransId="{B5882594-6FF9-4F06-8EBD-7E1E8A99C1D1}" sibTransId="{B15734DE-6AB2-43C2-B1FE-4CB635D2C28A}"/>
    <dgm:cxn modelId="{8A2D3F08-36B9-4561-8136-063C0560A311}" srcId="{66B7F5B5-52E7-4B2B-9B39-A73E3EA32C03}" destId="{607E453C-B7A1-4146-B487-E5F0B869A7E1}" srcOrd="0" destOrd="0" parTransId="{883229AC-3764-42CD-8ACF-DF995696CAE7}" sibTransId="{059B587C-02E4-4AFC-9827-290090552D77}"/>
    <dgm:cxn modelId="{86D8C61B-687C-4CB7-BFEC-CF9283DAB203}" type="presOf" srcId="{66B7F5B5-52E7-4B2B-9B39-A73E3EA32C03}" destId="{F0208FB1-D375-4BB3-B7B9-5D20BC962897}" srcOrd="0" destOrd="0" presId="urn:microsoft.com/office/officeart/2005/8/layout/venn1"/>
    <dgm:cxn modelId="{47FA11E5-8821-409F-8D42-451BA543A754}" srcId="{66B7F5B5-52E7-4B2B-9B39-A73E3EA32C03}" destId="{57EBA737-4271-4319-A818-E4AAFC755400}" srcOrd="1" destOrd="0" parTransId="{0E6662AD-E9B1-45CE-A014-69488DDD9E4F}" sibTransId="{937E8C95-F514-486C-BB77-EFE2852E9572}"/>
    <dgm:cxn modelId="{024DC99C-A0F1-4091-9CAF-EAA98183FED2}" type="presOf" srcId="{57EBA737-4271-4319-A818-E4AAFC755400}" destId="{97C2FDF5-5210-4B98-BB3C-D83E1CB745D6}" srcOrd="1" destOrd="0" presId="urn:microsoft.com/office/officeart/2005/8/layout/venn1"/>
    <dgm:cxn modelId="{1B7AACFD-B99A-494C-9F17-E5FEF6F224E1}" type="presOf" srcId="{41F0B0F2-5760-4577-8771-430AD82417C4}" destId="{DBE41F44-6815-4F71-9B8D-AAD99711F861}" srcOrd="0" destOrd="0" presId="urn:microsoft.com/office/officeart/2005/8/layout/venn1"/>
    <dgm:cxn modelId="{F4F6356A-5497-4684-9FF6-9F5526243382}" type="presOf" srcId="{57EBA737-4271-4319-A818-E4AAFC755400}" destId="{BF9FCC16-4313-4DBA-ACC1-2E4F5634C117}" srcOrd="0" destOrd="0" presId="urn:microsoft.com/office/officeart/2005/8/layout/venn1"/>
    <dgm:cxn modelId="{BFA888A8-656C-43E0-845F-0B957026CCF5}" type="presOf" srcId="{607E453C-B7A1-4146-B487-E5F0B869A7E1}" destId="{F41B3E0D-0B14-4209-8BCC-43F5A2DE350F}" srcOrd="0" destOrd="0" presId="urn:microsoft.com/office/officeart/2005/8/layout/venn1"/>
    <dgm:cxn modelId="{3102CFB0-EB5C-49BB-8C45-497EF86801FB}" type="presOf" srcId="{607E453C-B7A1-4146-B487-E5F0B869A7E1}" destId="{F454BD71-0CBB-44B0-A7B1-82B6F13D4F06}" srcOrd="1" destOrd="0" presId="urn:microsoft.com/office/officeart/2005/8/layout/venn1"/>
    <dgm:cxn modelId="{1A015DD1-A3BB-44C4-AF50-CC081DF30D51}" type="presOf" srcId="{41F0B0F2-5760-4577-8771-430AD82417C4}" destId="{77968F93-546E-4738-A958-63BDF86241DF}" srcOrd="1" destOrd="0" presId="urn:microsoft.com/office/officeart/2005/8/layout/venn1"/>
    <dgm:cxn modelId="{8CFE0409-4625-460A-A3A8-CC654CE456C6}" type="presParOf" srcId="{F0208FB1-D375-4BB3-B7B9-5D20BC962897}" destId="{F41B3E0D-0B14-4209-8BCC-43F5A2DE350F}" srcOrd="0" destOrd="0" presId="urn:microsoft.com/office/officeart/2005/8/layout/venn1"/>
    <dgm:cxn modelId="{C55D0494-0D9D-4383-851B-61A6A8D9C44A}" type="presParOf" srcId="{F0208FB1-D375-4BB3-B7B9-5D20BC962897}" destId="{F454BD71-0CBB-44B0-A7B1-82B6F13D4F06}" srcOrd="1" destOrd="0" presId="urn:microsoft.com/office/officeart/2005/8/layout/venn1"/>
    <dgm:cxn modelId="{2AA9EB86-6F59-43C8-87D4-120FC255F51D}" type="presParOf" srcId="{F0208FB1-D375-4BB3-B7B9-5D20BC962897}" destId="{BF9FCC16-4313-4DBA-ACC1-2E4F5634C117}" srcOrd="2" destOrd="0" presId="urn:microsoft.com/office/officeart/2005/8/layout/venn1"/>
    <dgm:cxn modelId="{CEF1E967-6CA5-42C4-AF7E-DBE909EFA127}" type="presParOf" srcId="{F0208FB1-D375-4BB3-B7B9-5D20BC962897}" destId="{97C2FDF5-5210-4B98-BB3C-D83E1CB745D6}" srcOrd="3" destOrd="0" presId="urn:microsoft.com/office/officeart/2005/8/layout/venn1"/>
    <dgm:cxn modelId="{4379EE02-84EA-45D9-ABEB-B80A9CCA6003}" type="presParOf" srcId="{F0208FB1-D375-4BB3-B7B9-5D20BC962897}" destId="{DBE41F44-6815-4F71-9B8D-AAD99711F861}" srcOrd="4" destOrd="0" presId="urn:microsoft.com/office/officeart/2005/8/layout/venn1"/>
    <dgm:cxn modelId="{DEBAE10F-1F03-4558-A90D-5C7A8503CE72}" type="presParOf" srcId="{F0208FB1-D375-4BB3-B7B9-5D20BC962897}" destId="{77968F93-546E-4738-A958-63BDF86241DF}" srcOrd="5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A039E3F-B4BB-486A-BFB0-5D8DCE97BF5A}" type="doc">
      <dgm:prSet loTypeId="urn:microsoft.com/office/officeart/2005/8/layout/default#1" loCatId="list" qsTypeId="urn:microsoft.com/office/officeart/2005/8/quickstyle/simple1" qsCatId="simple" csTypeId="urn:microsoft.com/office/officeart/2005/8/colors/accent5_5" csCatId="accent5"/>
      <dgm:spPr/>
      <dgm:t>
        <a:bodyPr/>
        <a:lstStyle/>
        <a:p>
          <a:endParaRPr lang="ru-RU"/>
        </a:p>
      </dgm:t>
    </dgm:pt>
    <dgm:pt modelId="{AB7D93F2-AF39-4109-9935-0E0AFC397494}">
      <dgm:prSet custT="1"/>
      <dgm:spPr/>
      <dgm:t>
        <a:bodyPr/>
        <a:lstStyle/>
        <a:p>
          <a:pPr rtl="0"/>
          <a:r>
            <a:rPr lang="ru-RU" sz="1600" b="0" i="0" baseline="0" dirty="0" smtClean="0">
              <a:solidFill>
                <a:schemeClr val="tx1"/>
              </a:solidFill>
            </a:rPr>
            <a:t>Ø Недостаток социальных контактов у детей между детьми и взрослыми, между сверстниками.</a:t>
          </a:r>
          <a:endParaRPr lang="ru-RU" sz="1600" b="0" i="0" baseline="0" dirty="0">
            <a:solidFill>
              <a:schemeClr val="tx1"/>
            </a:solidFill>
          </a:endParaRPr>
        </a:p>
      </dgm:t>
    </dgm:pt>
    <dgm:pt modelId="{B06FC2E7-56E4-4B75-B804-144B4A046D48}" type="parTrans" cxnId="{2D38047D-1C86-4468-B54F-D3F77B191EC7}">
      <dgm:prSet/>
      <dgm:spPr/>
      <dgm:t>
        <a:bodyPr/>
        <a:lstStyle/>
        <a:p>
          <a:endParaRPr lang="ru-RU"/>
        </a:p>
      </dgm:t>
    </dgm:pt>
    <dgm:pt modelId="{74144B30-5F35-45E2-A0AA-2935C8B9478D}" type="sibTrans" cxnId="{2D38047D-1C86-4468-B54F-D3F77B191EC7}">
      <dgm:prSet/>
      <dgm:spPr/>
      <dgm:t>
        <a:bodyPr/>
        <a:lstStyle/>
        <a:p>
          <a:endParaRPr lang="ru-RU"/>
        </a:p>
      </dgm:t>
    </dgm:pt>
    <dgm:pt modelId="{0BB70F10-0EE7-490C-A76F-72BEAE499696}">
      <dgm:prSet custT="1"/>
      <dgm:spPr/>
      <dgm:t>
        <a:bodyPr/>
        <a:lstStyle/>
        <a:p>
          <a:pPr rtl="0"/>
          <a:r>
            <a:rPr lang="ru-RU" sz="1400" b="0" i="0" baseline="0" dirty="0" smtClean="0">
              <a:solidFill>
                <a:schemeClr val="tx1"/>
              </a:solidFill>
            </a:rPr>
            <a:t>Ø Негативное влияние информационного потока - информационные стрессы, пагубно влияющие на несформировавшуюся психику ребенка. </a:t>
          </a:r>
          <a:endParaRPr lang="ru-RU" sz="1400" b="0" i="0" baseline="0" dirty="0">
            <a:solidFill>
              <a:schemeClr val="tx1"/>
            </a:solidFill>
          </a:endParaRPr>
        </a:p>
      </dgm:t>
    </dgm:pt>
    <dgm:pt modelId="{8FAD2D49-AB99-44E1-AC6F-52AB484CBC15}" type="parTrans" cxnId="{528DA49A-5F8E-438C-8D50-33CEB0AF283D}">
      <dgm:prSet/>
      <dgm:spPr/>
      <dgm:t>
        <a:bodyPr/>
        <a:lstStyle/>
        <a:p>
          <a:endParaRPr lang="ru-RU"/>
        </a:p>
      </dgm:t>
    </dgm:pt>
    <dgm:pt modelId="{245579A9-63B1-4647-88BD-D3CB052EF252}" type="sibTrans" cxnId="{528DA49A-5F8E-438C-8D50-33CEB0AF283D}">
      <dgm:prSet/>
      <dgm:spPr/>
      <dgm:t>
        <a:bodyPr/>
        <a:lstStyle/>
        <a:p>
          <a:endParaRPr lang="ru-RU"/>
        </a:p>
      </dgm:t>
    </dgm:pt>
    <dgm:pt modelId="{F26BBE8E-A7EC-49CE-B9DF-F48A39DDDF8B}">
      <dgm:prSet/>
      <dgm:spPr/>
      <dgm:t>
        <a:bodyPr/>
        <a:lstStyle/>
        <a:p>
          <a:pPr rtl="0"/>
          <a:r>
            <a:rPr lang="ru-RU" b="0" i="0" baseline="0" dirty="0" smtClean="0">
              <a:solidFill>
                <a:schemeClr val="tx1"/>
              </a:solidFill>
            </a:rPr>
            <a:t>Ø Недостаток коммуникативного и эмоционального развития</a:t>
          </a:r>
          <a:r>
            <a:rPr lang="ru-RU" b="0" i="0" baseline="0" dirty="0" smtClean="0"/>
            <a:t>.</a:t>
          </a:r>
          <a:endParaRPr lang="ru-RU" b="0" i="0" baseline="0" dirty="0"/>
        </a:p>
      </dgm:t>
    </dgm:pt>
    <dgm:pt modelId="{3BE8AABD-902C-419C-8657-A6A8EEBD3A9B}" type="parTrans" cxnId="{1727FEAC-0FC9-47A7-A614-174F473EB0D6}">
      <dgm:prSet/>
      <dgm:spPr/>
      <dgm:t>
        <a:bodyPr/>
        <a:lstStyle/>
        <a:p>
          <a:endParaRPr lang="ru-RU"/>
        </a:p>
      </dgm:t>
    </dgm:pt>
    <dgm:pt modelId="{D12AA19E-C008-4AE7-BD8A-768EC8A20465}" type="sibTrans" cxnId="{1727FEAC-0FC9-47A7-A614-174F473EB0D6}">
      <dgm:prSet/>
      <dgm:spPr/>
      <dgm:t>
        <a:bodyPr/>
        <a:lstStyle/>
        <a:p>
          <a:endParaRPr lang="ru-RU"/>
        </a:p>
      </dgm:t>
    </dgm:pt>
    <dgm:pt modelId="{85932649-0D07-4D83-9025-08B70EB53FDF}">
      <dgm:prSet/>
      <dgm:spPr/>
      <dgm:t>
        <a:bodyPr/>
        <a:lstStyle/>
        <a:p>
          <a:pPr rtl="0"/>
          <a:r>
            <a:rPr lang="ru-RU" b="0" i="0" baseline="0" dirty="0" smtClean="0">
              <a:solidFill>
                <a:schemeClr val="tx1"/>
              </a:solidFill>
            </a:rPr>
            <a:t>Ø Неполная (недостаточная) социализация детей дошкольного возраста</a:t>
          </a:r>
          <a:r>
            <a:rPr lang="ru-RU" b="0" i="0" baseline="0" dirty="0" smtClean="0"/>
            <a:t>.</a:t>
          </a:r>
          <a:endParaRPr lang="ru-RU" b="0" i="0" baseline="0" dirty="0"/>
        </a:p>
      </dgm:t>
    </dgm:pt>
    <dgm:pt modelId="{E434B1ED-7693-45EA-81A8-E6D67E4C06B9}" type="parTrans" cxnId="{E8E1F545-CA11-4238-9DA6-09E1F3180FAB}">
      <dgm:prSet/>
      <dgm:spPr/>
      <dgm:t>
        <a:bodyPr/>
        <a:lstStyle/>
        <a:p>
          <a:endParaRPr lang="ru-RU"/>
        </a:p>
      </dgm:t>
    </dgm:pt>
    <dgm:pt modelId="{8E6A3D4D-680F-4943-9B61-7CC2339818BC}" type="sibTrans" cxnId="{E8E1F545-CA11-4238-9DA6-09E1F3180FAB}">
      <dgm:prSet/>
      <dgm:spPr/>
      <dgm:t>
        <a:bodyPr/>
        <a:lstStyle/>
        <a:p>
          <a:endParaRPr lang="ru-RU"/>
        </a:p>
      </dgm:t>
    </dgm:pt>
    <dgm:pt modelId="{25F4FA27-7D49-4A52-8C1F-00A629070D76}">
      <dgm:prSet/>
      <dgm:spPr/>
      <dgm:t>
        <a:bodyPr/>
        <a:lstStyle/>
        <a:p>
          <a:pPr rtl="0"/>
          <a:r>
            <a:rPr lang="ru-RU" b="0" i="0" baseline="0" dirty="0" smtClean="0">
              <a:solidFill>
                <a:schemeClr val="tx1"/>
              </a:solidFill>
            </a:rPr>
            <a:t>Ø Тяжелая адаптация к школьному обучению.</a:t>
          </a:r>
          <a:endParaRPr lang="ru-RU" b="0" i="0" baseline="0" dirty="0">
            <a:solidFill>
              <a:schemeClr val="tx1"/>
            </a:solidFill>
          </a:endParaRPr>
        </a:p>
      </dgm:t>
    </dgm:pt>
    <dgm:pt modelId="{459D76D3-A99D-48E3-8D06-B1CB89E66265}" type="parTrans" cxnId="{A97CD218-660F-47AC-91B2-EE1FBEA51D75}">
      <dgm:prSet/>
      <dgm:spPr/>
      <dgm:t>
        <a:bodyPr/>
        <a:lstStyle/>
        <a:p>
          <a:endParaRPr lang="ru-RU"/>
        </a:p>
      </dgm:t>
    </dgm:pt>
    <dgm:pt modelId="{E0A5AB15-BD38-48F7-BFF0-BBA597FF62EA}" type="sibTrans" cxnId="{A97CD218-660F-47AC-91B2-EE1FBEA51D75}">
      <dgm:prSet/>
      <dgm:spPr/>
      <dgm:t>
        <a:bodyPr/>
        <a:lstStyle/>
        <a:p>
          <a:endParaRPr lang="ru-RU"/>
        </a:p>
      </dgm:t>
    </dgm:pt>
    <dgm:pt modelId="{101B6204-29AB-4214-9F64-E81A7526424E}" type="pres">
      <dgm:prSet presAssocID="{0A039E3F-B4BB-486A-BFB0-5D8DCE97BF5A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2BE2529B-8BBE-4C63-8714-08BBDF14EE56}" type="pres">
      <dgm:prSet presAssocID="{AB7D93F2-AF39-4109-9935-0E0AFC397494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BA68F74-290F-42EC-8A75-16F062F43430}" type="pres">
      <dgm:prSet presAssocID="{74144B30-5F35-45E2-A0AA-2935C8B9478D}" presName="sibTrans" presStyleCnt="0"/>
      <dgm:spPr/>
    </dgm:pt>
    <dgm:pt modelId="{02A2DCB6-4917-4E77-9303-F9A4AB30DFB6}" type="pres">
      <dgm:prSet presAssocID="{0BB70F10-0EE7-490C-A76F-72BEAE499696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D782C56-1E1A-45F8-9639-261E47FBB199}" type="pres">
      <dgm:prSet presAssocID="{245579A9-63B1-4647-88BD-D3CB052EF252}" presName="sibTrans" presStyleCnt="0"/>
      <dgm:spPr/>
    </dgm:pt>
    <dgm:pt modelId="{644025B8-4FFC-47C6-A987-2029AA3D3D6F}" type="pres">
      <dgm:prSet presAssocID="{F26BBE8E-A7EC-49CE-B9DF-F48A39DDDF8B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ADD1D55-D8C5-428C-8193-14C733844AA1}" type="pres">
      <dgm:prSet presAssocID="{D12AA19E-C008-4AE7-BD8A-768EC8A20465}" presName="sibTrans" presStyleCnt="0"/>
      <dgm:spPr/>
    </dgm:pt>
    <dgm:pt modelId="{80998455-B64C-409A-BAB5-1013BBCA35F4}" type="pres">
      <dgm:prSet presAssocID="{85932649-0D07-4D83-9025-08B70EB53FDF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37D7F44-43A0-402A-9094-C752398CAEB9}" type="pres">
      <dgm:prSet presAssocID="{8E6A3D4D-680F-4943-9B61-7CC2339818BC}" presName="sibTrans" presStyleCnt="0"/>
      <dgm:spPr/>
    </dgm:pt>
    <dgm:pt modelId="{57F84F53-9A97-43F6-8917-7ADC71F73130}" type="pres">
      <dgm:prSet presAssocID="{25F4FA27-7D49-4A52-8C1F-00A629070D76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A97CD218-660F-47AC-91B2-EE1FBEA51D75}" srcId="{0A039E3F-B4BB-486A-BFB0-5D8DCE97BF5A}" destId="{25F4FA27-7D49-4A52-8C1F-00A629070D76}" srcOrd="4" destOrd="0" parTransId="{459D76D3-A99D-48E3-8D06-B1CB89E66265}" sibTransId="{E0A5AB15-BD38-48F7-BFF0-BBA597FF62EA}"/>
    <dgm:cxn modelId="{E8E1F545-CA11-4238-9DA6-09E1F3180FAB}" srcId="{0A039E3F-B4BB-486A-BFB0-5D8DCE97BF5A}" destId="{85932649-0D07-4D83-9025-08B70EB53FDF}" srcOrd="3" destOrd="0" parTransId="{E434B1ED-7693-45EA-81A8-E6D67E4C06B9}" sibTransId="{8E6A3D4D-680F-4943-9B61-7CC2339818BC}"/>
    <dgm:cxn modelId="{528DA49A-5F8E-438C-8D50-33CEB0AF283D}" srcId="{0A039E3F-B4BB-486A-BFB0-5D8DCE97BF5A}" destId="{0BB70F10-0EE7-490C-A76F-72BEAE499696}" srcOrd="1" destOrd="0" parTransId="{8FAD2D49-AB99-44E1-AC6F-52AB484CBC15}" sibTransId="{245579A9-63B1-4647-88BD-D3CB052EF252}"/>
    <dgm:cxn modelId="{82AEDDE7-87F9-49C6-B9BA-5D27A0490EF0}" type="presOf" srcId="{25F4FA27-7D49-4A52-8C1F-00A629070D76}" destId="{57F84F53-9A97-43F6-8917-7ADC71F73130}" srcOrd="0" destOrd="0" presId="urn:microsoft.com/office/officeart/2005/8/layout/default#1"/>
    <dgm:cxn modelId="{D5D6530E-67F8-479B-8D0D-D3BA2CD1DB47}" type="presOf" srcId="{F26BBE8E-A7EC-49CE-B9DF-F48A39DDDF8B}" destId="{644025B8-4FFC-47C6-A987-2029AA3D3D6F}" srcOrd="0" destOrd="0" presId="urn:microsoft.com/office/officeart/2005/8/layout/default#1"/>
    <dgm:cxn modelId="{EB2C821C-F86D-47F1-AF6C-21172F4C7A36}" type="presOf" srcId="{AB7D93F2-AF39-4109-9935-0E0AFC397494}" destId="{2BE2529B-8BBE-4C63-8714-08BBDF14EE56}" srcOrd="0" destOrd="0" presId="urn:microsoft.com/office/officeart/2005/8/layout/default#1"/>
    <dgm:cxn modelId="{1727FEAC-0FC9-47A7-A614-174F473EB0D6}" srcId="{0A039E3F-B4BB-486A-BFB0-5D8DCE97BF5A}" destId="{F26BBE8E-A7EC-49CE-B9DF-F48A39DDDF8B}" srcOrd="2" destOrd="0" parTransId="{3BE8AABD-902C-419C-8657-A6A8EEBD3A9B}" sibTransId="{D12AA19E-C008-4AE7-BD8A-768EC8A20465}"/>
    <dgm:cxn modelId="{01DD00DB-E698-49E2-9246-B922A32964CE}" type="presOf" srcId="{0A039E3F-B4BB-486A-BFB0-5D8DCE97BF5A}" destId="{101B6204-29AB-4214-9F64-E81A7526424E}" srcOrd="0" destOrd="0" presId="urn:microsoft.com/office/officeart/2005/8/layout/default#1"/>
    <dgm:cxn modelId="{03D81458-B697-4E6F-A4AE-2200D8370106}" type="presOf" srcId="{85932649-0D07-4D83-9025-08B70EB53FDF}" destId="{80998455-B64C-409A-BAB5-1013BBCA35F4}" srcOrd="0" destOrd="0" presId="urn:microsoft.com/office/officeart/2005/8/layout/default#1"/>
    <dgm:cxn modelId="{F7ACEC72-A277-48CB-8F94-F9CFC992087D}" type="presOf" srcId="{0BB70F10-0EE7-490C-A76F-72BEAE499696}" destId="{02A2DCB6-4917-4E77-9303-F9A4AB30DFB6}" srcOrd="0" destOrd="0" presId="urn:microsoft.com/office/officeart/2005/8/layout/default#1"/>
    <dgm:cxn modelId="{2D38047D-1C86-4468-B54F-D3F77B191EC7}" srcId="{0A039E3F-B4BB-486A-BFB0-5D8DCE97BF5A}" destId="{AB7D93F2-AF39-4109-9935-0E0AFC397494}" srcOrd="0" destOrd="0" parTransId="{B06FC2E7-56E4-4B75-B804-144B4A046D48}" sibTransId="{74144B30-5F35-45E2-A0AA-2935C8B9478D}"/>
    <dgm:cxn modelId="{C1436EA9-DC69-483F-AC93-622F63981801}" type="presParOf" srcId="{101B6204-29AB-4214-9F64-E81A7526424E}" destId="{2BE2529B-8BBE-4C63-8714-08BBDF14EE56}" srcOrd="0" destOrd="0" presId="urn:microsoft.com/office/officeart/2005/8/layout/default#1"/>
    <dgm:cxn modelId="{B801CD86-3D97-410B-864F-1891FFC70183}" type="presParOf" srcId="{101B6204-29AB-4214-9F64-E81A7526424E}" destId="{3BA68F74-290F-42EC-8A75-16F062F43430}" srcOrd="1" destOrd="0" presId="urn:microsoft.com/office/officeart/2005/8/layout/default#1"/>
    <dgm:cxn modelId="{9D967D81-4DF1-4B4E-8132-B8C914F8CF84}" type="presParOf" srcId="{101B6204-29AB-4214-9F64-E81A7526424E}" destId="{02A2DCB6-4917-4E77-9303-F9A4AB30DFB6}" srcOrd="2" destOrd="0" presId="urn:microsoft.com/office/officeart/2005/8/layout/default#1"/>
    <dgm:cxn modelId="{6D94BA04-5131-4A0D-94CA-A791F4C38ADF}" type="presParOf" srcId="{101B6204-29AB-4214-9F64-E81A7526424E}" destId="{6D782C56-1E1A-45F8-9639-261E47FBB199}" srcOrd="3" destOrd="0" presId="urn:microsoft.com/office/officeart/2005/8/layout/default#1"/>
    <dgm:cxn modelId="{4F1D48B5-34FC-42C5-99BF-29EADA65E54E}" type="presParOf" srcId="{101B6204-29AB-4214-9F64-E81A7526424E}" destId="{644025B8-4FFC-47C6-A987-2029AA3D3D6F}" srcOrd="4" destOrd="0" presId="urn:microsoft.com/office/officeart/2005/8/layout/default#1"/>
    <dgm:cxn modelId="{6763D3F2-D81B-4B95-90A1-1F62BB6C5BF5}" type="presParOf" srcId="{101B6204-29AB-4214-9F64-E81A7526424E}" destId="{DADD1D55-D8C5-428C-8193-14C733844AA1}" srcOrd="5" destOrd="0" presId="urn:microsoft.com/office/officeart/2005/8/layout/default#1"/>
    <dgm:cxn modelId="{5A19D8CC-A739-4E6D-9738-AE1FDD7A034D}" type="presParOf" srcId="{101B6204-29AB-4214-9F64-E81A7526424E}" destId="{80998455-B64C-409A-BAB5-1013BBCA35F4}" srcOrd="6" destOrd="0" presId="urn:microsoft.com/office/officeart/2005/8/layout/default#1"/>
    <dgm:cxn modelId="{D50D0005-B3DB-4955-9ADC-D550C28699E5}" type="presParOf" srcId="{101B6204-29AB-4214-9F64-E81A7526424E}" destId="{537D7F44-43A0-402A-9094-C752398CAEB9}" srcOrd="7" destOrd="0" presId="urn:microsoft.com/office/officeart/2005/8/layout/default#1"/>
    <dgm:cxn modelId="{382521C8-D76A-48D1-A81F-29CB65D7EC04}" type="presParOf" srcId="{101B6204-29AB-4214-9F64-E81A7526424E}" destId="{57F84F53-9A97-43F6-8917-7ADC71F73130}" srcOrd="8" destOrd="0" presId="urn:microsoft.com/office/officeart/2005/8/layout/default#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F0747131-9C5D-4A1C-BD8A-10571EEC9143}" type="doc">
      <dgm:prSet loTypeId="urn:microsoft.com/office/officeart/2005/8/layout/venn1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2D5C3291-8EC3-43D6-AB28-F11B2C37607E}">
      <dgm:prSet/>
      <dgm:spPr/>
      <dgm:t>
        <a:bodyPr/>
        <a:lstStyle/>
        <a:p>
          <a:pPr rtl="0"/>
          <a:r>
            <a:rPr lang="ru-RU" dirty="0" smtClean="0"/>
            <a:t>Социализация ребенка. Развитие вербальной и невербальной коммуникации.</a:t>
          </a:r>
          <a:endParaRPr lang="ru-RU" dirty="0"/>
        </a:p>
      </dgm:t>
    </dgm:pt>
    <dgm:pt modelId="{3CDC5622-38D5-498A-931B-541EBA6E8AA0}" type="parTrans" cxnId="{A2E68182-E68A-4351-9C55-506547237324}">
      <dgm:prSet/>
      <dgm:spPr/>
      <dgm:t>
        <a:bodyPr/>
        <a:lstStyle/>
        <a:p>
          <a:endParaRPr lang="ru-RU"/>
        </a:p>
      </dgm:t>
    </dgm:pt>
    <dgm:pt modelId="{E4816976-62A2-4E62-91A2-E95900BA9DBF}" type="sibTrans" cxnId="{A2E68182-E68A-4351-9C55-506547237324}">
      <dgm:prSet/>
      <dgm:spPr/>
      <dgm:t>
        <a:bodyPr/>
        <a:lstStyle/>
        <a:p>
          <a:endParaRPr lang="ru-RU"/>
        </a:p>
      </dgm:t>
    </dgm:pt>
    <dgm:pt modelId="{BFFE3DFC-14BC-4B9E-8902-FE311850A154}">
      <dgm:prSet/>
      <dgm:spPr/>
      <dgm:t>
        <a:bodyPr/>
        <a:lstStyle/>
        <a:p>
          <a:pPr rtl="0"/>
          <a:r>
            <a:rPr lang="ru-RU" dirty="0" smtClean="0"/>
            <a:t>-Развитие наглядно-образного и логического мышления. • Развитие памяти, восприятия, внимания.</a:t>
          </a:r>
          <a:endParaRPr lang="ru-RU" dirty="0"/>
        </a:p>
      </dgm:t>
    </dgm:pt>
    <dgm:pt modelId="{B6FF4302-87B9-40D8-A75A-0225FA6371D1}" type="parTrans" cxnId="{94064ED8-923C-4FBD-8D21-0E24A3AF3B78}">
      <dgm:prSet/>
      <dgm:spPr/>
      <dgm:t>
        <a:bodyPr/>
        <a:lstStyle/>
        <a:p>
          <a:endParaRPr lang="ru-RU"/>
        </a:p>
      </dgm:t>
    </dgm:pt>
    <dgm:pt modelId="{E3A6F43A-9530-43A2-8D46-7F9DBA1ACC4B}" type="sibTrans" cxnId="{94064ED8-923C-4FBD-8D21-0E24A3AF3B78}">
      <dgm:prSet/>
      <dgm:spPr/>
      <dgm:t>
        <a:bodyPr/>
        <a:lstStyle/>
        <a:p>
          <a:endParaRPr lang="ru-RU"/>
        </a:p>
      </dgm:t>
    </dgm:pt>
    <dgm:pt modelId="{264B3719-9DAD-4155-AB01-65F219D8041B}">
      <dgm:prSet/>
      <dgm:spPr/>
      <dgm:t>
        <a:bodyPr/>
        <a:lstStyle/>
        <a:p>
          <a:pPr rtl="0"/>
          <a:r>
            <a:rPr lang="ru-RU" dirty="0" smtClean="0"/>
            <a:t>-Развитие воображения. Развитие монологической и диалогической речи. </a:t>
          </a:r>
          <a:endParaRPr lang="ru-RU" dirty="0"/>
        </a:p>
      </dgm:t>
    </dgm:pt>
    <dgm:pt modelId="{DBA8E0DB-AF39-4BFD-ACB5-79D03EA58165}" type="parTrans" cxnId="{73D365AC-62A6-4C49-841C-9CA7EC1B265A}">
      <dgm:prSet/>
      <dgm:spPr/>
      <dgm:t>
        <a:bodyPr/>
        <a:lstStyle/>
        <a:p>
          <a:endParaRPr lang="ru-RU"/>
        </a:p>
      </dgm:t>
    </dgm:pt>
    <dgm:pt modelId="{1CF1E2FF-B329-4000-A2ED-2AF00A80B099}" type="sibTrans" cxnId="{73D365AC-62A6-4C49-841C-9CA7EC1B265A}">
      <dgm:prSet/>
      <dgm:spPr/>
      <dgm:t>
        <a:bodyPr/>
        <a:lstStyle/>
        <a:p>
          <a:endParaRPr lang="ru-RU"/>
        </a:p>
      </dgm:t>
    </dgm:pt>
    <dgm:pt modelId="{547D1691-E3F5-415F-8BF2-501972F22494}">
      <dgm:prSet/>
      <dgm:spPr/>
      <dgm:t>
        <a:bodyPr/>
        <a:lstStyle/>
        <a:p>
          <a:pPr rtl="0"/>
          <a:r>
            <a:rPr lang="ru-RU" dirty="0" smtClean="0"/>
            <a:t>-Развитие навыков общения. • Формирование у дошкольников мотивации к деятельности. </a:t>
          </a:r>
          <a:endParaRPr lang="ru-RU" dirty="0"/>
        </a:p>
      </dgm:t>
    </dgm:pt>
    <dgm:pt modelId="{01A8ADF2-EAD7-48B3-ACCD-6FAEA72DDF1F}" type="parTrans" cxnId="{62B4D3B0-66FA-4D0D-ACD7-C2C0DA7CEF00}">
      <dgm:prSet/>
      <dgm:spPr/>
      <dgm:t>
        <a:bodyPr/>
        <a:lstStyle/>
        <a:p>
          <a:endParaRPr lang="ru-RU"/>
        </a:p>
      </dgm:t>
    </dgm:pt>
    <dgm:pt modelId="{216DA108-C93C-4BED-B2EA-B7BA4BDFE7A7}" type="sibTrans" cxnId="{62B4D3B0-66FA-4D0D-ACD7-C2C0DA7CEF00}">
      <dgm:prSet/>
      <dgm:spPr/>
      <dgm:t>
        <a:bodyPr/>
        <a:lstStyle/>
        <a:p>
          <a:endParaRPr lang="ru-RU"/>
        </a:p>
      </dgm:t>
    </dgm:pt>
    <dgm:pt modelId="{3CD20C94-3C29-441D-B9C8-995FAF03DB97}">
      <dgm:prSet/>
      <dgm:spPr/>
      <dgm:t>
        <a:bodyPr/>
        <a:lstStyle/>
        <a:p>
          <a:pPr rtl="0"/>
          <a:r>
            <a:rPr lang="ru-RU" dirty="0" smtClean="0"/>
            <a:t>-Активизация и развитие творческих способностей воспитанников. </a:t>
          </a:r>
          <a:endParaRPr lang="ru-RU" dirty="0"/>
        </a:p>
      </dgm:t>
    </dgm:pt>
    <dgm:pt modelId="{97A9A236-29DF-49BE-A01B-A0A719A9C965}" type="parTrans" cxnId="{C63A75C8-3419-488B-A55B-E061572FD42C}">
      <dgm:prSet/>
      <dgm:spPr/>
      <dgm:t>
        <a:bodyPr/>
        <a:lstStyle/>
        <a:p>
          <a:endParaRPr lang="ru-RU"/>
        </a:p>
      </dgm:t>
    </dgm:pt>
    <dgm:pt modelId="{99D2222A-0D44-41E5-922D-88F3959411A0}" type="sibTrans" cxnId="{C63A75C8-3419-488B-A55B-E061572FD42C}">
      <dgm:prSet/>
      <dgm:spPr/>
      <dgm:t>
        <a:bodyPr/>
        <a:lstStyle/>
        <a:p>
          <a:endParaRPr lang="ru-RU"/>
        </a:p>
      </dgm:t>
    </dgm:pt>
    <dgm:pt modelId="{8F889D82-93A1-4C44-AB18-4C393ED78490}">
      <dgm:prSet/>
      <dgm:spPr/>
      <dgm:t>
        <a:bodyPr/>
        <a:lstStyle/>
        <a:p>
          <a:pPr rtl="0"/>
          <a:r>
            <a:rPr lang="ru-RU" dirty="0" smtClean="0"/>
            <a:t>-Формирование представлений об анимации и мультипликации. </a:t>
          </a:r>
          <a:endParaRPr lang="ru-RU" dirty="0"/>
        </a:p>
      </dgm:t>
    </dgm:pt>
    <dgm:pt modelId="{E6E9F86F-18A2-4B97-B1D2-57573F262B70}" type="parTrans" cxnId="{16CDC8C0-3601-422E-A583-17ABF91BC7B9}">
      <dgm:prSet/>
      <dgm:spPr/>
      <dgm:t>
        <a:bodyPr/>
        <a:lstStyle/>
        <a:p>
          <a:endParaRPr lang="ru-RU"/>
        </a:p>
      </dgm:t>
    </dgm:pt>
    <dgm:pt modelId="{271C5AA7-1CDE-49A5-85D1-F53922770290}" type="sibTrans" cxnId="{16CDC8C0-3601-422E-A583-17ABF91BC7B9}">
      <dgm:prSet/>
      <dgm:spPr/>
      <dgm:t>
        <a:bodyPr/>
        <a:lstStyle/>
        <a:p>
          <a:endParaRPr lang="ru-RU"/>
        </a:p>
      </dgm:t>
    </dgm:pt>
    <dgm:pt modelId="{5E1E9E0D-0C08-43D7-B3E5-56F05E899907}">
      <dgm:prSet/>
      <dgm:spPr/>
      <dgm:t>
        <a:bodyPr/>
        <a:lstStyle/>
        <a:p>
          <a:pPr rtl="0"/>
          <a:r>
            <a:rPr lang="ru-RU" dirty="0" smtClean="0"/>
            <a:t>-Обучение навыкам мультипликации</a:t>
          </a:r>
          <a:endParaRPr lang="ru-RU" dirty="0"/>
        </a:p>
      </dgm:t>
    </dgm:pt>
    <dgm:pt modelId="{99628857-ED16-4DAD-AC06-20F903F40ADA}" type="parTrans" cxnId="{2A9C7A02-3490-4DCD-B1B1-16EE3FEAF25E}">
      <dgm:prSet/>
      <dgm:spPr/>
      <dgm:t>
        <a:bodyPr/>
        <a:lstStyle/>
        <a:p>
          <a:endParaRPr lang="ru-RU"/>
        </a:p>
      </dgm:t>
    </dgm:pt>
    <dgm:pt modelId="{6C2C37F9-D80C-476A-B58F-8C2D4D5BF977}" type="sibTrans" cxnId="{2A9C7A02-3490-4DCD-B1B1-16EE3FEAF25E}">
      <dgm:prSet/>
      <dgm:spPr/>
      <dgm:t>
        <a:bodyPr/>
        <a:lstStyle/>
        <a:p>
          <a:endParaRPr lang="ru-RU"/>
        </a:p>
      </dgm:t>
    </dgm:pt>
    <dgm:pt modelId="{EFC2B4B6-7FA1-444E-9F28-C03423E1DCDA}" type="pres">
      <dgm:prSet presAssocID="{F0747131-9C5D-4A1C-BD8A-10571EEC9143}" presName="compositeShape" presStyleCnt="0">
        <dgm:presLayoutVars>
          <dgm:chMax val="7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E86F218-BCFB-471D-83CB-C55789DFE62D}" type="pres">
      <dgm:prSet presAssocID="{2D5C3291-8EC3-43D6-AB28-F11B2C37607E}" presName="circ1" presStyleLbl="vennNode1" presStyleIdx="0" presStyleCnt="7"/>
      <dgm:spPr/>
    </dgm:pt>
    <dgm:pt modelId="{A21F47CF-85C2-4283-81BE-2FE49088440A}" type="pres">
      <dgm:prSet presAssocID="{2D5C3291-8EC3-43D6-AB28-F11B2C37607E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1888E63-6BAB-470D-8C63-9F1E7A838123}" type="pres">
      <dgm:prSet presAssocID="{BFFE3DFC-14BC-4B9E-8902-FE311850A154}" presName="circ2" presStyleLbl="vennNode1" presStyleIdx="1" presStyleCnt="7"/>
      <dgm:spPr/>
    </dgm:pt>
    <dgm:pt modelId="{3EB81AA2-70E7-4B68-A58A-B547590BAA1E}" type="pres">
      <dgm:prSet presAssocID="{BFFE3DFC-14BC-4B9E-8902-FE311850A154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5AE3A58-1AA0-4309-B718-668B1CA24A74}" type="pres">
      <dgm:prSet presAssocID="{264B3719-9DAD-4155-AB01-65F219D8041B}" presName="circ3" presStyleLbl="vennNode1" presStyleIdx="2" presStyleCnt="7"/>
      <dgm:spPr/>
    </dgm:pt>
    <dgm:pt modelId="{B7B8C1E9-6884-474C-A9BF-4D2A97F27ED7}" type="pres">
      <dgm:prSet presAssocID="{264B3719-9DAD-4155-AB01-65F219D8041B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D7C38CD-D7E2-4472-91AB-29B288B4EB0E}" type="pres">
      <dgm:prSet presAssocID="{547D1691-E3F5-415F-8BF2-501972F22494}" presName="circ4" presStyleLbl="vennNode1" presStyleIdx="3" presStyleCnt="7"/>
      <dgm:spPr/>
    </dgm:pt>
    <dgm:pt modelId="{D94533CA-04D1-40FF-AB4B-AB162DB5EDF6}" type="pres">
      <dgm:prSet presAssocID="{547D1691-E3F5-415F-8BF2-501972F22494}" presName="circ4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166A62C-E021-4F47-B9FC-200A46A24722}" type="pres">
      <dgm:prSet presAssocID="{3CD20C94-3C29-441D-B9C8-995FAF03DB97}" presName="circ5" presStyleLbl="vennNode1" presStyleIdx="4" presStyleCnt="7"/>
      <dgm:spPr/>
    </dgm:pt>
    <dgm:pt modelId="{D58E93C3-0968-4CB2-85AB-03E78F308004}" type="pres">
      <dgm:prSet presAssocID="{3CD20C94-3C29-441D-B9C8-995FAF03DB97}" presName="circ5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1886EA6-BCE8-4B59-BC19-F96C1174BF1D}" type="pres">
      <dgm:prSet presAssocID="{8F889D82-93A1-4C44-AB18-4C393ED78490}" presName="circ6" presStyleLbl="vennNode1" presStyleIdx="5" presStyleCnt="7"/>
      <dgm:spPr/>
    </dgm:pt>
    <dgm:pt modelId="{FEB8E602-9D10-47D9-85A0-9D3EAD84F947}" type="pres">
      <dgm:prSet presAssocID="{8F889D82-93A1-4C44-AB18-4C393ED78490}" presName="circ6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4FF830F-7E94-4EE5-A41C-039EA592DBAD}" type="pres">
      <dgm:prSet presAssocID="{5E1E9E0D-0C08-43D7-B3E5-56F05E899907}" presName="circ7" presStyleLbl="vennNode1" presStyleIdx="6" presStyleCnt="7"/>
      <dgm:spPr/>
    </dgm:pt>
    <dgm:pt modelId="{E7DECB32-48F7-4B22-AA77-C595F545A1A2}" type="pres">
      <dgm:prSet presAssocID="{5E1E9E0D-0C08-43D7-B3E5-56F05E899907}" presName="circ7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0CFE1E58-BB43-4F5B-9D20-AC178808DD40}" type="presOf" srcId="{F0747131-9C5D-4A1C-BD8A-10571EEC9143}" destId="{EFC2B4B6-7FA1-444E-9F28-C03423E1DCDA}" srcOrd="0" destOrd="0" presId="urn:microsoft.com/office/officeart/2005/8/layout/venn1"/>
    <dgm:cxn modelId="{9F8438AA-7362-4C8D-9269-2AF3943E1948}" type="presOf" srcId="{3CD20C94-3C29-441D-B9C8-995FAF03DB97}" destId="{D58E93C3-0968-4CB2-85AB-03E78F308004}" srcOrd="0" destOrd="0" presId="urn:microsoft.com/office/officeart/2005/8/layout/venn1"/>
    <dgm:cxn modelId="{2A9C7A02-3490-4DCD-B1B1-16EE3FEAF25E}" srcId="{F0747131-9C5D-4A1C-BD8A-10571EEC9143}" destId="{5E1E9E0D-0C08-43D7-B3E5-56F05E899907}" srcOrd="6" destOrd="0" parTransId="{99628857-ED16-4DAD-AC06-20F903F40ADA}" sibTransId="{6C2C37F9-D80C-476A-B58F-8C2D4D5BF977}"/>
    <dgm:cxn modelId="{FA0ABEC2-CC3D-4CFB-BA27-0D1B409C60F3}" type="presOf" srcId="{BFFE3DFC-14BC-4B9E-8902-FE311850A154}" destId="{3EB81AA2-70E7-4B68-A58A-B547590BAA1E}" srcOrd="0" destOrd="0" presId="urn:microsoft.com/office/officeart/2005/8/layout/venn1"/>
    <dgm:cxn modelId="{16CDC8C0-3601-422E-A583-17ABF91BC7B9}" srcId="{F0747131-9C5D-4A1C-BD8A-10571EEC9143}" destId="{8F889D82-93A1-4C44-AB18-4C393ED78490}" srcOrd="5" destOrd="0" parTransId="{E6E9F86F-18A2-4B97-B1D2-57573F262B70}" sibTransId="{271C5AA7-1CDE-49A5-85D1-F53922770290}"/>
    <dgm:cxn modelId="{A2E68182-E68A-4351-9C55-506547237324}" srcId="{F0747131-9C5D-4A1C-BD8A-10571EEC9143}" destId="{2D5C3291-8EC3-43D6-AB28-F11B2C37607E}" srcOrd="0" destOrd="0" parTransId="{3CDC5622-38D5-498A-931B-541EBA6E8AA0}" sibTransId="{E4816976-62A2-4E62-91A2-E95900BA9DBF}"/>
    <dgm:cxn modelId="{94064ED8-923C-4FBD-8D21-0E24A3AF3B78}" srcId="{F0747131-9C5D-4A1C-BD8A-10571EEC9143}" destId="{BFFE3DFC-14BC-4B9E-8902-FE311850A154}" srcOrd="1" destOrd="0" parTransId="{B6FF4302-87B9-40D8-A75A-0225FA6371D1}" sibTransId="{E3A6F43A-9530-43A2-8D46-7F9DBA1ACC4B}"/>
    <dgm:cxn modelId="{73D365AC-62A6-4C49-841C-9CA7EC1B265A}" srcId="{F0747131-9C5D-4A1C-BD8A-10571EEC9143}" destId="{264B3719-9DAD-4155-AB01-65F219D8041B}" srcOrd="2" destOrd="0" parTransId="{DBA8E0DB-AF39-4BFD-ACB5-79D03EA58165}" sibTransId="{1CF1E2FF-B329-4000-A2ED-2AF00A80B099}"/>
    <dgm:cxn modelId="{4F40525E-269C-459C-8C79-61E371872EFB}" type="presOf" srcId="{8F889D82-93A1-4C44-AB18-4C393ED78490}" destId="{FEB8E602-9D10-47D9-85A0-9D3EAD84F947}" srcOrd="0" destOrd="0" presId="urn:microsoft.com/office/officeart/2005/8/layout/venn1"/>
    <dgm:cxn modelId="{19DA7ED4-E8CB-42E3-83D2-2533929F93FD}" type="presOf" srcId="{2D5C3291-8EC3-43D6-AB28-F11B2C37607E}" destId="{A21F47CF-85C2-4283-81BE-2FE49088440A}" srcOrd="0" destOrd="0" presId="urn:microsoft.com/office/officeart/2005/8/layout/venn1"/>
    <dgm:cxn modelId="{C63A75C8-3419-488B-A55B-E061572FD42C}" srcId="{F0747131-9C5D-4A1C-BD8A-10571EEC9143}" destId="{3CD20C94-3C29-441D-B9C8-995FAF03DB97}" srcOrd="4" destOrd="0" parTransId="{97A9A236-29DF-49BE-A01B-A0A719A9C965}" sibTransId="{99D2222A-0D44-41E5-922D-88F3959411A0}"/>
    <dgm:cxn modelId="{62B4D3B0-66FA-4D0D-ACD7-C2C0DA7CEF00}" srcId="{F0747131-9C5D-4A1C-BD8A-10571EEC9143}" destId="{547D1691-E3F5-415F-8BF2-501972F22494}" srcOrd="3" destOrd="0" parTransId="{01A8ADF2-EAD7-48B3-ACCD-6FAEA72DDF1F}" sibTransId="{216DA108-C93C-4BED-B2EA-B7BA4BDFE7A7}"/>
    <dgm:cxn modelId="{A83D120C-E705-4749-A3D8-3E21758E6676}" type="presOf" srcId="{5E1E9E0D-0C08-43D7-B3E5-56F05E899907}" destId="{E7DECB32-48F7-4B22-AA77-C595F545A1A2}" srcOrd="0" destOrd="0" presId="urn:microsoft.com/office/officeart/2005/8/layout/venn1"/>
    <dgm:cxn modelId="{9FA9ACA1-E2A3-4BAA-B23A-0472EA70FE6B}" type="presOf" srcId="{264B3719-9DAD-4155-AB01-65F219D8041B}" destId="{B7B8C1E9-6884-474C-A9BF-4D2A97F27ED7}" srcOrd="0" destOrd="0" presId="urn:microsoft.com/office/officeart/2005/8/layout/venn1"/>
    <dgm:cxn modelId="{1A4A2417-EBA5-4ED4-85CE-83686411937F}" type="presOf" srcId="{547D1691-E3F5-415F-8BF2-501972F22494}" destId="{D94533CA-04D1-40FF-AB4B-AB162DB5EDF6}" srcOrd="0" destOrd="0" presId="urn:microsoft.com/office/officeart/2005/8/layout/venn1"/>
    <dgm:cxn modelId="{E469B8FA-122F-49A7-9DBE-3D7F5B56676D}" type="presParOf" srcId="{EFC2B4B6-7FA1-444E-9F28-C03423E1DCDA}" destId="{AE86F218-BCFB-471D-83CB-C55789DFE62D}" srcOrd="0" destOrd="0" presId="urn:microsoft.com/office/officeart/2005/8/layout/venn1"/>
    <dgm:cxn modelId="{5B3141E6-9376-4DD9-A49F-DA054808B03D}" type="presParOf" srcId="{EFC2B4B6-7FA1-444E-9F28-C03423E1DCDA}" destId="{A21F47CF-85C2-4283-81BE-2FE49088440A}" srcOrd="1" destOrd="0" presId="urn:microsoft.com/office/officeart/2005/8/layout/venn1"/>
    <dgm:cxn modelId="{A97FF048-974B-4F60-AC21-543E0B10C58B}" type="presParOf" srcId="{EFC2B4B6-7FA1-444E-9F28-C03423E1DCDA}" destId="{01888E63-6BAB-470D-8C63-9F1E7A838123}" srcOrd="2" destOrd="0" presId="urn:microsoft.com/office/officeart/2005/8/layout/venn1"/>
    <dgm:cxn modelId="{F1BA70BA-AEDB-490B-961E-75BF74F4E059}" type="presParOf" srcId="{EFC2B4B6-7FA1-444E-9F28-C03423E1DCDA}" destId="{3EB81AA2-70E7-4B68-A58A-B547590BAA1E}" srcOrd="3" destOrd="0" presId="urn:microsoft.com/office/officeart/2005/8/layout/venn1"/>
    <dgm:cxn modelId="{BC0A3B42-9002-4834-B47D-518C459B06A2}" type="presParOf" srcId="{EFC2B4B6-7FA1-444E-9F28-C03423E1DCDA}" destId="{55AE3A58-1AA0-4309-B718-668B1CA24A74}" srcOrd="4" destOrd="0" presId="urn:microsoft.com/office/officeart/2005/8/layout/venn1"/>
    <dgm:cxn modelId="{B96AD0F6-BF22-4EBC-80E1-1B4216A907C0}" type="presParOf" srcId="{EFC2B4B6-7FA1-444E-9F28-C03423E1DCDA}" destId="{B7B8C1E9-6884-474C-A9BF-4D2A97F27ED7}" srcOrd="5" destOrd="0" presId="urn:microsoft.com/office/officeart/2005/8/layout/venn1"/>
    <dgm:cxn modelId="{1F0100AB-B15A-4AF4-8B73-9D3590CF192D}" type="presParOf" srcId="{EFC2B4B6-7FA1-444E-9F28-C03423E1DCDA}" destId="{9D7C38CD-D7E2-4472-91AB-29B288B4EB0E}" srcOrd="6" destOrd="0" presId="urn:microsoft.com/office/officeart/2005/8/layout/venn1"/>
    <dgm:cxn modelId="{E5F266C8-592D-462E-9739-5B843ED166B2}" type="presParOf" srcId="{EFC2B4B6-7FA1-444E-9F28-C03423E1DCDA}" destId="{D94533CA-04D1-40FF-AB4B-AB162DB5EDF6}" srcOrd="7" destOrd="0" presId="urn:microsoft.com/office/officeart/2005/8/layout/venn1"/>
    <dgm:cxn modelId="{FE0A7A6C-26F8-445F-AFC8-CE005D72D662}" type="presParOf" srcId="{EFC2B4B6-7FA1-444E-9F28-C03423E1DCDA}" destId="{6166A62C-E021-4F47-B9FC-200A46A24722}" srcOrd="8" destOrd="0" presId="urn:microsoft.com/office/officeart/2005/8/layout/venn1"/>
    <dgm:cxn modelId="{D3453C9C-52A1-43E2-83FB-6737766C818E}" type="presParOf" srcId="{EFC2B4B6-7FA1-444E-9F28-C03423E1DCDA}" destId="{D58E93C3-0968-4CB2-85AB-03E78F308004}" srcOrd="9" destOrd="0" presId="urn:microsoft.com/office/officeart/2005/8/layout/venn1"/>
    <dgm:cxn modelId="{93222F74-4179-4C19-8DD2-030F7B5AB039}" type="presParOf" srcId="{EFC2B4B6-7FA1-444E-9F28-C03423E1DCDA}" destId="{A1886EA6-BCE8-4B59-BC19-F96C1174BF1D}" srcOrd="10" destOrd="0" presId="urn:microsoft.com/office/officeart/2005/8/layout/venn1"/>
    <dgm:cxn modelId="{CF6843FA-70E5-4494-9E2B-1CD511F5849D}" type="presParOf" srcId="{EFC2B4B6-7FA1-444E-9F28-C03423E1DCDA}" destId="{FEB8E602-9D10-47D9-85A0-9D3EAD84F947}" srcOrd="11" destOrd="0" presId="urn:microsoft.com/office/officeart/2005/8/layout/venn1"/>
    <dgm:cxn modelId="{00878589-0039-4C71-87C7-48AA8F317298}" type="presParOf" srcId="{EFC2B4B6-7FA1-444E-9F28-C03423E1DCDA}" destId="{64FF830F-7E94-4EE5-A41C-039EA592DBAD}" srcOrd="12" destOrd="0" presId="urn:microsoft.com/office/officeart/2005/8/layout/venn1"/>
    <dgm:cxn modelId="{5EC0667D-DF95-4BB4-A338-4CAE1EBE40E6}" type="presParOf" srcId="{EFC2B4B6-7FA1-444E-9F28-C03423E1DCDA}" destId="{E7DECB32-48F7-4B22-AA77-C595F545A1A2}" srcOrd="13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8DDE397C-E673-4835-BB39-3EF6B6D9562E}" type="doc">
      <dgm:prSet loTypeId="urn:microsoft.com/office/officeart/2005/8/layout/vList5" loCatId="list" qsTypeId="urn:microsoft.com/office/officeart/2005/8/quickstyle/simple4" qsCatId="simple" csTypeId="urn:microsoft.com/office/officeart/2005/8/colors/accent6_1" csCatId="accent6" phldr="1"/>
      <dgm:spPr/>
      <dgm:t>
        <a:bodyPr/>
        <a:lstStyle/>
        <a:p>
          <a:endParaRPr lang="ru-RU"/>
        </a:p>
      </dgm:t>
    </dgm:pt>
    <dgm:pt modelId="{BDF4776D-190D-4E17-856D-70019984DE8E}">
      <dgm:prSet custT="1"/>
      <dgm:spPr/>
      <dgm:t>
        <a:bodyPr/>
        <a:lstStyle/>
        <a:p>
          <a:pPr rtl="0"/>
          <a:r>
            <a:rPr lang="ru-RU" sz="1200" dirty="0" smtClean="0"/>
            <a:t>1) У детей формируются социально-коммуникативные навыки посредством активной мультипликации.</a:t>
          </a:r>
          <a:endParaRPr lang="ru-RU" sz="1200" dirty="0"/>
        </a:p>
      </dgm:t>
    </dgm:pt>
    <dgm:pt modelId="{86208CC4-028B-4086-9E03-76D8E76AFDC4}" type="parTrans" cxnId="{842DFB0A-BBF1-4607-8A23-C3FDAFDDB8ED}">
      <dgm:prSet/>
      <dgm:spPr/>
      <dgm:t>
        <a:bodyPr/>
        <a:lstStyle/>
        <a:p>
          <a:endParaRPr lang="ru-RU"/>
        </a:p>
      </dgm:t>
    </dgm:pt>
    <dgm:pt modelId="{A3B8D7BE-7FDB-47B6-9418-967D83924766}" type="sibTrans" cxnId="{842DFB0A-BBF1-4607-8A23-C3FDAFDDB8ED}">
      <dgm:prSet/>
      <dgm:spPr/>
      <dgm:t>
        <a:bodyPr/>
        <a:lstStyle/>
        <a:p>
          <a:endParaRPr lang="ru-RU"/>
        </a:p>
      </dgm:t>
    </dgm:pt>
    <dgm:pt modelId="{27C95583-4D95-4457-A8E7-F703181F7B5E}">
      <dgm:prSet custT="1"/>
      <dgm:spPr/>
      <dgm:t>
        <a:bodyPr/>
        <a:lstStyle/>
        <a:p>
          <a:pPr rtl="0"/>
          <a:r>
            <a:rPr lang="ru-RU" sz="1200" dirty="0" smtClean="0"/>
            <a:t>2) Повышается мотивационную активность дошкольников.</a:t>
          </a:r>
          <a:endParaRPr lang="ru-RU" sz="1200" dirty="0"/>
        </a:p>
      </dgm:t>
    </dgm:pt>
    <dgm:pt modelId="{3B73790C-8171-421E-B5AE-107187419AB5}" type="parTrans" cxnId="{8FB3A200-3894-4CC8-904D-A5B25DF3E99A}">
      <dgm:prSet/>
      <dgm:spPr/>
      <dgm:t>
        <a:bodyPr/>
        <a:lstStyle/>
        <a:p>
          <a:endParaRPr lang="ru-RU"/>
        </a:p>
      </dgm:t>
    </dgm:pt>
    <dgm:pt modelId="{FDA161AB-5C42-4379-B376-9966DD15FD82}" type="sibTrans" cxnId="{8FB3A200-3894-4CC8-904D-A5B25DF3E99A}">
      <dgm:prSet/>
      <dgm:spPr/>
      <dgm:t>
        <a:bodyPr/>
        <a:lstStyle/>
        <a:p>
          <a:endParaRPr lang="ru-RU"/>
        </a:p>
      </dgm:t>
    </dgm:pt>
    <dgm:pt modelId="{C648A3EC-5460-4E42-9F22-3C164C0A8D21}">
      <dgm:prSet custT="1"/>
      <dgm:spPr/>
      <dgm:t>
        <a:bodyPr/>
        <a:lstStyle/>
        <a:p>
          <a:pPr rtl="0"/>
          <a:r>
            <a:rPr lang="ru-RU" sz="1200" dirty="0" smtClean="0"/>
            <a:t>3) Личностное развитие детей становится гармоничным и проходит своевременно, согласно возрастным рамкам развития.</a:t>
          </a:r>
          <a:endParaRPr lang="ru-RU" sz="1200" dirty="0"/>
        </a:p>
      </dgm:t>
    </dgm:pt>
    <dgm:pt modelId="{3C5FEEDE-6DFD-4F69-9F3F-D2A184A95397}" type="parTrans" cxnId="{E707486B-55EF-42FA-B55D-6C2183F88D73}">
      <dgm:prSet/>
      <dgm:spPr/>
      <dgm:t>
        <a:bodyPr/>
        <a:lstStyle/>
        <a:p>
          <a:endParaRPr lang="ru-RU"/>
        </a:p>
      </dgm:t>
    </dgm:pt>
    <dgm:pt modelId="{1BC7F41D-35F8-4D56-9072-E73C9DF1A09C}" type="sibTrans" cxnId="{E707486B-55EF-42FA-B55D-6C2183F88D73}">
      <dgm:prSet/>
      <dgm:spPr/>
      <dgm:t>
        <a:bodyPr/>
        <a:lstStyle/>
        <a:p>
          <a:endParaRPr lang="ru-RU"/>
        </a:p>
      </dgm:t>
    </dgm:pt>
    <dgm:pt modelId="{EB4BAED0-CBF8-47CF-A649-AA36115DB89F}">
      <dgm:prSet custT="1"/>
      <dgm:spPr/>
      <dgm:t>
        <a:bodyPr/>
        <a:lstStyle/>
        <a:p>
          <a:pPr rtl="0"/>
          <a:r>
            <a:rPr lang="ru-RU" sz="1200" dirty="0" smtClean="0"/>
            <a:t>4) У дошкольников развиваются высшие психические функции (память, внимание, мышление, воображение, восприятие).</a:t>
          </a:r>
          <a:endParaRPr lang="ru-RU" sz="1200" dirty="0"/>
        </a:p>
      </dgm:t>
    </dgm:pt>
    <dgm:pt modelId="{E2F6CEAC-06C0-4C14-B13D-8F95D71BA589}" type="parTrans" cxnId="{76522A69-93BD-4A63-9A92-1CC3C2E81121}">
      <dgm:prSet/>
      <dgm:spPr/>
      <dgm:t>
        <a:bodyPr/>
        <a:lstStyle/>
        <a:p>
          <a:endParaRPr lang="ru-RU"/>
        </a:p>
      </dgm:t>
    </dgm:pt>
    <dgm:pt modelId="{3D218900-2A6A-4CCB-9D3A-7C39B59B3AD1}" type="sibTrans" cxnId="{76522A69-93BD-4A63-9A92-1CC3C2E81121}">
      <dgm:prSet/>
      <dgm:spPr/>
      <dgm:t>
        <a:bodyPr/>
        <a:lstStyle/>
        <a:p>
          <a:endParaRPr lang="ru-RU"/>
        </a:p>
      </dgm:t>
    </dgm:pt>
    <dgm:pt modelId="{78A5B351-5CB3-447C-8862-76261D7D9814}">
      <dgm:prSet custT="1"/>
      <dgm:spPr/>
      <dgm:t>
        <a:bodyPr/>
        <a:lstStyle/>
        <a:p>
          <a:pPr rtl="0"/>
          <a:r>
            <a:rPr lang="ru-RU" sz="1200" dirty="0" smtClean="0"/>
            <a:t>5) Развиваются навыки общения и коммуникации (вербальной и невербальной).</a:t>
          </a:r>
          <a:endParaRPr lang="ru-RU" sz="1200" dirty="0"/>
        </a:p>
      </dgm:t>
    </dgm:pt>
    <dgm:pt modelId="{08E9198F-5581-4981-885F-156D7B16C3A9}" type="parTrans" cxnId="{2EFE5D0F-0AB5-4BE5-B90A-7CCFCE5071EF}">
      <dgm:prSet/>
      <dgm:spPr/>
      <dgm:t>
        <a:bodyPr/>
        <a:lstStyle/>
        <a:p>
          <a:endParaRPr lang="ru-RU"/>
        </a:p>
      </dgm:t>
    </dgm:pt>
    <dgm:pt modelId="{997F71CA-5AAA-44A8-8044-1617A3022193}" type="sibTrans" cxnId="{2EFE5D0F-0AB5-4BE5-B90A-7CCFCE5071EF}">
      <dgm:prSet/>
      <dgm:spPr/>
      <dgm:t>
        <a:bodyPr/>
        <a:lstStyle/>
        <a:p>
          <a:endParaRPr lang="ru-RU"/>
        </a:p>
      </dgm:t>
    </dgm:pt>
    <dgm:pt modelId="{C84A1942-490C-4114-81CF-94FCEC223674}">
      <dgm:prSet custT="1"/>
      <dgm:spPr/>
      <dgm:t>
        <a:bodyPr/>
        <a:lstStyle/>
        <a:p>
          <a:pPr rtl="0"/>
          <a:r>
            <a:rPr lang="ru-RU" sz="1200" dirty="0" smtClean="0"/>
            <a:t>6) Активно развивается монологическая и диалогическая речь.</a:t>
          </a:r>
          <a:endParaRPr lang="ru-RU" sz="1200" dirty="0"/>
        </a:p>
      </dgm:t>
    </dgm:pt>
    <dgm:pt modelId="{17D89DE6-DF05-4D03-A7E4-665C2A7E5761}" type="parTrans" cxnId="{64DFB942-8622-4180-B806-DE51C9357DD5}">
      <dgm:prSet/>
      <dgm:spPr/>
      <dgm:t>
        <a:bodyPr/>
        <a:lstStyle/>
        <a:p>
          <a:endParaRPr lang="ru-RU"/>
        </a:p>
      </dgm:t>
    </dgm:pt>
    <dgm:pt modelId="{CDD19C3C-769D-4CCE-96AA-4A8C88F0D9D3}" type="sibTrans" cxnId="{64DFB942-8622-4180-B806-DE51C9357DD5}">
      <dgm:prSet/>
      <dgm:spPr/>
      <dgm:t>
        <a:bodyPr/>
        <a:lstStyle/>
        <a:p>
          <a:endParaRPr lang="ru-RU"/>
        </a:p>
      </dgm:t>
    </dgm:pt>
    <dgm:pt modelId="{3E44714F-DC06-4ABF-AA8B-90350A2D00C0}">
      <dgm:prSet custT="1"/>
      <dgm:spPr/>
      <dgm:t>
        <a:bodyPr/>
        <a:lstStyle/>
        <a:p>
          <a:pPr rtl="0"/>
          <a:r>
            <a:rPr lang="ru-RU" sz="1200" dirty="0" smtClean="0"/>
            <a:t>7) Ребенок проходит успешную социализацию и адаптацию к школе.</a:t>
          </a:r>
          <a:endParaRPr lang="ru-RU" sz="1200" dirty="0"/>
        </a:p>
      </dgm:t>
    </dgm:pt>
    <dgm:pt modelId="{80E7BD3A-FC25-4E48-A059-4687CC2D4B5A}" type="parTrans" cxnId="{F5415A2B-2C06-4AB3-9E7E-CB8D144DE56E}">
      <dgm:prSet/>
      <dgm:spPr/>
      <dgm:t>
        <a:bodyPr/>
        <a:lstStyle/>
        <a:p>
          <a:endParaRPr lang="ru-RU"/>
        </a:p>
      </dgm:t>
    </dgm:pt>
    <dgm:pt modelId="{F88EEC4E-CF02-4C08-AC72-A2436AFD59ED}" type="sibTrans" cxnId="{F5415A2B-2C06-4AB3-9E7E-CB8D144DE56E}">
      <dgm:prSet/>
      <dgm:spPr/>
      <dgm:t>
        <a:bodyPr/>
        <a:lstStyle/>
        <a:p>
          <a:endParaRPr lang="ru-RU"/>
        </a:p>
      </dgm:t>
    </dgm:pt>
    <dgm:pt modelId="{1555E294-B5D7-421E-B6C0-2B69A35D7082}">
      <dgm:prSet custT="1"/>
      <dgm:spPr/>
      <dgm:t>
        <a:bodyPr/>
        <a:lstStyle/>
        <a:p>
          <a:pPr rtl="0"/>
          <a:r>
            <a:rPr lang="ru-RU" sz="1200" dirty="0" smtClean="0"/>
            <a:t>8) Дети приобретают навыки мультипликации и анимации.</a:t>
          </a:r>
          <a:endParaRPr lang="ru-RU" sz="1200" dirty="0"/>
        </a:p>
      </dgm:t>
    </dgm:pt>
    <dgm:pt modelId="{4AE94A80-7603-4E75-ADD6-CBA9446540F7}" type="parTrans" cxnId="{2D9E115C-3AB6-48C0-8173-F0D42C470CB5}">
      <dgm:prSet/>
      <dgm:spPr/>
      <dgm:t>
        <a:bodyPr/>
        <a:lstStyle/>
        <a:p>
          <a:endParaRPr lang="ru-RU"/>
        </a:p>
      </dgm:t>
    </dgm:pt>
    <dgm:pt modelId="{4EEE3B47-E7ED-4815-AC0B-60F84D671F38}" type="sibTrans" cxnId="{2D9E115C-3AB6-48C0-8173-F0D42C470CB5}">
      <dgm:prSet/>
      <dgm:spPr/>
      <dgm:t>
        <a:bodyPr/>
        <a:lstStyle/>
        <a:p>
          <a:endParaRPr lang="ru-RU"/>
        </a:p>
      </dgm:t>
    </dgm:pt>
    <dgm:pt modelId="{DB256D0C-5B38-49F8-8A26-EBF5EB3EBF0A}" type="pres">
      <dgm:prSet presAssocID="{8DDE397C-E673-4835-BB39-3EF6B6D9562E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3363113-84A6-47C8-AA07-CD4A054B949E}" type="pres">
      <dgm:prSet presAssocID="{BDF4776D-190D-4E17-856D-70019984DE8E}" presName="linNode" presStyleCnt="0"/>
      <dgm:spPr/>
    </dgm:pt>
    <dgm:pt modelId="{85083829-006F-48CF-91D5-FFB4A7F8CA5D}" type="pres">
      <dgm:prSet presAssocID="{BDF4776D-190D-4E17-856D-70019984DE8E}" presName="parentText" presStyleLbl="node1" presStyleIdx="0" presStyleCnt="8" custScaleX="132930" custScaleY="2000000" custLinFactNeighborX="-85621" custLinFactNeighborY="-3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E1E9519-5060-4BC1-9478-31A642160B95}" type="pres">
      <dgm:prSet presAssocID="{A3B8D7BE-7FDB-47B6-9418-967D83924766}" presName="sp" presStyleCnt="0"/>
      <dgm:spPr/>
    </dgm:pt>
    <dgm:pt modelId="{FC3EA95A-77D3-46CB-A371-F73F558F63EA}" type="pres">
      <dgm:prSet presAssocID="{27C95583-4D95-4457-A8E7-F703181F7B5E}" presName="linNode" presStyleCnt="0"/>
      <dgm:spPr/>
    </dgm:pt>
    <dgm:pt modelId="{8FB6D6F7-2088-4F80-B076-449A006CDE3E}" type="pres">
      <dgm:prSet presAssocID="{27C95583-4D95-4457-A8E7-F703181F7B5E}" presName="parentText" presStyleLbl="node1" presStyleIdx="1" presStyleCnt="8" custScaleX="131777" custScaleY="2000000" custLinFactY="-1000000" custLinFactNeighborX="74643" custLinFactNeighborY="-1009042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798EFBE-01C0-45B4-BC4E-8436735A25F4}" type="pres">
      <dgm:prSet presAssocID="{FDA161AB-5C42-4379-B376-9966DD15FD82}" presName="sp" presStyleCnt="0"/>
      <dgm:spPr/>
    </dgm:pt>
    <dgm:pt modelId="{88E133B9-7AAB-4B36-AF56-7903918C0236}" type="pres">
      <dgm:prSet presAssocID="{C648A3EC-5460-4E42-9F22-3C164C0A8D21}" presName="linNode" presStyleCnt="0"/>
      <dgm:spPr/>
    </dgm:pt>
    <dgm:pt modelId="{730A091C-7336-4636-8EB2-25B58896150C}" type="pres">
      <dgm:prSet presAssocID="{C648A3EC-5460-4E42-9F22-3C164C0A8D21}" presName="parentText" presStyleLbl="node1" presStyleIdx="2" presStyleCnt="8" custScaleX="131557" custScaleY="2000000" custLinFactNeighborX="-69288" custLinFactNeighborY="39032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56944B7-F00B-44D3-A548-DB1686D67C61}" type="pres">
      <dgm:prSet presAssocID="{1BC7F41D-35F8-4D56-9072-E73C9DF1A09C}" presName="sp" presStyleCnt="0"/>
      <dgm:spPr/>
    </dgm:pt>
    <dgm:pt modelId="{A02BC4A9-A251-46CB-87C9-27F18EFB7850}" type="pres">
      <dgm:prSet presAssocID="{EB4BAED0-CBF8-47CF-A649-AA36115DB89F}" presName="linNode" presStyleCnt="0"/>
      <dgm:spPr/>
    </dgm:pt>
    <dgm:pt modelId="{C124F724-4BF8-41C4-BE93-86E15EC6C01E}" type="pres">
      <dgm:prSet presAssocID="{EB4BAED0-CBF8-47CF-A649-AA36115DB89F}" presName="parentText" presStyleLbl="node1" presStyleIdx="3" presStyleCnt="8" custScaleX="131557" custScaleY="2000000" custLinFactY="-965970" custLinFactNeighborX="87728" custLinFactNeighborY="-100000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D58FF36-7E36-46D3-941E-2EA1942AD56C}" type="pres">
      <dgm:prSet presAssocID="{3D218900-2A6A-4CCB-9D3A-7C39B59B3AD1}" presName="sp" presStyleCnt="0"/>
      <dgm:spPr/>
    </dgm:pt>
    <dgm:pt modelId="{F9788BA6-CFA0-4E9F-B58B-9BA75BB984A9}" type="pres">
      <dgm:prSet presAssocID="{78A5B351-5CB3-447C-8862-76261D7D9814}" presName="linNode" presStyleCnt="0"/>
      <dgm:spPr/>
    </dgm:pt>
    <dgm:pt modelId="{F76CAE0B-6EE2-4385-BAB5-3F72E5D22186}" type="pres">
      <dgm:prSet presAssocID="{78A5B351-5CB3-447C-8862-76261D7D9814}" presName="parentText" presStyleLbl="node1" presStyleIdx="4" presStyleCnt="8" custScaleX="123594" custScaleY="2000000" custLinFactY="-431164" custLinFactNeighborX="-62746" custLinFactNeighborY="-50000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12CF679-4F19-4A7C-A45F-8A25B382FAA6}" type="pres">
      <dgm:prSet presAssocID="{997F71CA-5AAA-44A8-8044-1617A3022193}" presName="sp" presStyleCnt="0"/>
      <dgm:spPr/>
    </dgm:pt>
    <dgm:pt modelId="{974601A7-ABDB-4AB6-BCAC-1C3FAEF22691}" type="pres">
      <dgm:prSet presAssocID="{C84A1942-490C-4114-81CF-94FCEC223674}" presName="linNode" presStyleCnt="0"/>
      <dgm:spPr/>
    </dgm:pt>
    <dgm:pt modelId="{FF1372A0-73D9-4AFC-8F30-A2D361C50753}" type="pres">
      <dgm:prSet presAssocID="{C84A1942-490C-4114-81CF-94FCEC223674}" presName="parentText" presStyleLbl="node1" presStyleIdx="5" presStyleCnt="8" custScaleX="131557" custScaleY="2000000" custLinFactY="-1589483" custLinFactNeighborX="94270" custLinFactNeighborY="-160000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83B377F-2E26-4275-B84E-5025598E4F65}" type="pres">
      <dgm:prSet presAssocID="{CDD19C3C-769D-4CCE-96AA-4A8C88F0D9D3}" presName="sp" presStyleCnt="0"/>
      <dgm:spPr/>
    </dgm:pt>
    <dgm:pt modelId="{C2D35CE9-EE60-4DEE-8925-9D0927982E7E}" type="pres">
      <dgm:prSet presAssocID="{3E44714F-DC06-4ABF-AA8B-90350A2D00C0}" presName="linNode" presStyleCnt="0"/>
      <dgm:spPr/>
    </dgm:pt>
    <dgm:pt modelId="{571717FD-D71C-49ED-A0F4-52F60D5FF433}" type="pres">
      <dgm:prSet presAssocID="{3E44714F-DC06-4ABF-AA8B-90350A2D00C0}" presName="parentText" presStyleLbl="node1" presStyleIdx="6" presStyleCnt="8" custScaleX="130136" custScaleY="2000000" custLinFactY="-400000" custLinFactNeighborX="-69288" custLinFactNeighborY="-48809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F113C70-046A-4B82-A7C3-DE9696D923C0}" type="pres">
      <dgm:prSet presAssocID="{F88EEC4E-CF02-4C08-AC72-A2436AFD59ED}" presName="sp" presStyleCnt="0"/>
      <dgm:spPr/>
    </dgm:pt>
    <dgm:pt modelId="{9CF43D30-990B-4CAF-9798-D9CDA0536096}" type="pres">
      <dgm:prSet presAssocID="{1555E294-B5D7-421E-B6C0-2B69A35D7082}" presName="linNode" presStyleCnt="0"/>
      <dgm:spPr/>
    </dgm:pt>
    <dgm:pt modelId="{87332525-56A2-4D36-8C66-D9935F5758D7}" type="pres">
      <dgm:prSet presAssocID="{1555E294-B5D7-421E-B6C0-2B69A35D7082}" presName="parentText" presStyleLbl="node1" presStyleIdx="7" presStyleCnt="8" custScaleX="131557" custScaleY="2000000" custLinFactY="-1400000" custLinFactNeighborX="74643" custLinFactNeighborY="-149309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5415A2B-2C06-4AB3-9E7E-CB8D144DE56E}" srcId="{8DDE397C-E673-4835-BB39-3EF6B6D9562E}" destId="{3E44714F-DC06-4ABF-AA8B-90350A2D00C0}" srcOrd="6" destOrd="0" parTransId="{80E7BD3A-FC25-4E48-A059-4687CC2D4B5A}" sibTransId="{F88EEC4E-CF02-4C08-AC72-A2436AFD59ED}"/>
    <dgm:cxn modelId="{2D9E115C-3AB6-48C0-8173-F0D42C470CB5}" srcId="{8DDE397C-E673-4835-BB39-3EF6B6D9562E}" destId="{1555E294-B5D7-421E-B6C0-2B69A35D7082}" srcOrd="7" destOrd="0" parTransId="{4AE94A80-7603-4E75-ADD6-CBA9446540F7}" sibTransId="{4EEE3B47-E7ED-4815-AC0B-60F84D671F38}"/>
    <dgm:cxn modelId="{64DFB942-8622-4180-B806-DE51C9357DD5}" srcId="{8DDE397C-E673-4835-BB39-3EF6B6D9562E}" destId="{C84A1942-490C-4114-81CF-94FCEC223674}" srcOrd="5" destOrd="0" parTransId="{17D89DE6-DF05-4D03-A7E4-665C2A7E5761}" sibTransId="{CDD19C3C-769D-4CCE-96AA-4A8C88F0D9D3}"/>
    <dgm:cxn modelId="{E707486B-55EF-42FA-B55D-6C2183F88D73}" srcId="{8DDE397C-E673-4835-BB39-3EF6B6D9562E}" destId="{C648A3EC-5460-4E42-9F22-3C164C0A8D21}" srcOrd="2" destOrd="0" parTransId="{3C5FEEDE-6DFD-4F69-9F3F-D2A184A95397}" sibTransId="{1BC7F41D-35F8-4D56-9072-E73C9DF1A09C}"/>
    <dgm:cxn modelId="{05306005-2B26-4563-936F-CC70C9133B29}" type="presOf" srcId="{3E44714F-DC06-4ABF-AA8B-90350A2D00C0}" destId="{571717FD-D71C-49ED-A0F4-52F60D5FF433}" srcOrd="0" destOrd="0" presId="urn:microsoft.com/office/officeart/2005/8/layout/vList5"/>
    <dgm:cxn modelId="{F480C635-670E-4355-B681-5987AB576A1F}" type="presOf" srcId="{78A5B351-5CB3-447C-8862-76261D7D9814}" destId="{F76CAE0B-6EE2-4385-BAB5-3F72E5D22186}" srcOrd="0" destOrd="0" presId="urn:microsoft.com/office/officeart/2005/8/layout/vList5"/>
    <dgm:cxn modelId="{244F4EF6-0162-46C6-8CB9-E1295B957656}" type="presOf" srcId="{8DDE397C-E673-4835-BB39-3EF6B6D9562E}" destId="{DB256D0C-5B38-49F8-8A26-EBF5EB3EBF0A}" srcOrd="0" destOrd="0" presId="urn:microsoft.com/office/officeart/2005/8/layout/vList5"/>
    <dgm:cxn modelId="{1501DD66-62AC-4D87-B0AB-D8300C7D9C06}" type="presOf" srcId="{BDF4776D-190D-4E17-856D-70019984DE8E}" destId="{85083829-006F-48CF-91D5-FFB4A7F8CA5D}" srcOrd="0" destOrd="0" presId="urn:microsoft.com/office/officeart/2005/8/layout/vList5"/>
    <dgm:cxn modelId="{8FB3A200-3894-4CC8-904D-A5B25DF3E99A}" srcId="{8DDE397C-E673-4835-BB39-3EF6B6D9562E}" destId="{27C95583-4D95-4457-A8E7-F703181F7B5E}" srcOrd="1" destOrd="0" parTransId="{3B73790C-8171-421E-B5AE-107187419AB5}" sibTransId="{FDA161AB-5C42-4379-B376-9966DD15FD82}"/>
    <dgm:cxn modelId="{6DAE5578-11B2-4686-8369-04A963C6F22C}" type="presOf" srcId="{1555E294-B5D7-421E-B6C0-2B69A35D7082}" destId="{87332525-56A2-4D36-8C66-D9935F5758D7}" srcOrd="0" destOrd="0" presId="urn:microsoft.com/office/officeart/2005/8/layout/vList5"/>
    <dgm:cxn modelId="{495668A6-A6F1-49FD-B01E-2EA89E6B2C0D}" type="presOf" srcId="{27C95583-4D95-4457-A8E7-F703181F7B5E}" destId="{8FB6D6F7-2088-4F80-B076-449A006CDE3E}" srcOrd="0" destOrd="0" presId="urn:microsoft.com/office/officeart/2005/8/layout/vList5"/>
    <dgm:cxn modelId="{A5637655-E9FC-437D-93EF-D887B7C31FD0}" type="presOf" srcId="{C84A1942-490C-4114-81CF-94FCEC223674}" destId="{FF1372A0-73D9-4AFC-8F30-A2D361C50753}" srcOrd="0" destOrd="0" presId="urn:microsoft.com/office/officeart/2005/8/layout/vList5"/>
    <dgm:cxn modelId="{76522A69-93BD-4A63-9A92-1CC3C2E81121}" srcId="{8DDE397C-E673-4835-BB39-3EF6B6D9562E}" destId="{EB4BAED0-CBF8-47CF-A649-AA36115DB89F}" srcOrd="3" destOrd="0" parTransId="{E2F6CEAC-06C0-4C14-B13D-8F95D71BA589}" sibTransId="{3D218900-2A6A-4CCB-9D3A-7C39B59B3AD1}"/>
    <dgm:cxn modelId="{2EFE5D0F-0AB5-4BE5-B90A-7CCFCE5071EF}" srcId="{8DDE397C-E673-4835-BB39-3EF6B6D9562E}" destId="{78A5B351-5CB3-447C-8862-76261D7D9814}" srcOrd="4" destOrd="0" parTransId="{08E9198F-5581-4981-885F-156D7B16C3A9}" sibTransId="{997F71CA-5AAA-44A8-8044-1617A3022193}"/>
    <dgm:cxn modelId="{842DFB0A-BBF1-4607-8A23-C3FDAFDDB8ED}" srcId="{8DDE397C-E673-4835-BB39-3EF6B6D9562E}" destId="{BDF4776D-190D-4E17-856D-70019984DE8E}" srcOrd="0" destOrd="0" parTransId="{86208CC4-028B-4086-9E03-76D8E76AFDC4}" sibTransId="{A3B8D7BE-7FDB-47B6-9418-967D83924766}"/>
    <dgm:cxn modelId="{1827C2E3-A422-4E70-8DEC-392BADE72352}" type="presOf" srcId="{EB4BAED0-CBF8-47CF-A649-AA36115DB89F}" destId="{C124F724-4BF8-41C4-BE93-86E15EC6C01E}" srcOrd="0" destOrd="0" presId="urn:microsoft.com/office/officeart/2005/8/layout/vList5"/>
    <dgm:cxn modelId="{16989C4C-7D31-469E-99EE-6C0DA34467CB}" type="presOf" srcId="{C648A3EC-5460-4E42-9F22-3C164C0A8D21}" destId="{730A091C-7336-4636-8EB2-25B58896150C}" srcOrd="0" destOrd="0" presId="urn:microsoft.com/office/officeart/2005/8/layout/vList5"/>
    <dgm:cxn modelId="{73F4F762-9FED-40CD-BFFD-9418B4C72C7D}" type="presParOf" srcId="{DB256D0C-5B38-49F8-8A26-EBF5EB3EBF0A}" destId="{13363113-84A6-47C8-AA07-CD4A054B949E}" srcOrd="0" destOrd="0" presId="urn:microsoft.com/office/officeart/2005/8/layout/vList5"/>
    <dgm:cxn modelId="{01F8E9A6-A239-46ED-A750-FCA2378FF715}" type="presParOf" srcId="{13363113-84A6-47C8-AA07-CD4A054B949E}" destId="{85083829-006F-48CF-91D5-FFB4A7F8CA5D}" srcOrd="0" destOrd="0" presId="urn:microsoft.com/office/officeart/2005/8/layout/vList5"/>
    <dgm:cxn modelId="{DB0B06EF-52D3-4926-9242-FF323E5C490C}" type="presParOf" srcId="{DB256D0C-5B38-49F8-8A26-EBF5EB3EBF0A}" destId="{AE1E9519-5060-4BC1-9478-31A642160B95}" srcOrd="1" destOrd="0" presId="urn:microsoft.com/office/officeart/2005/8/layout/vList5"/>
    <dgm:cxn modelId="{A257756B-2415-45CA-B926-BC55C7E9BCAD}" type="presParOf" srcId="{DB256D0C-5B38-49F8-8A26-EBF5EB3EBF0A}" destId="{FC3EA95A-77D3-46CB-A371-F73F558F63EA}" srcOrd="2" destOrd="0" presId="urn:microsoft.com/office/officeart/2005/8/layout/vList5"/>
    <dgm:cxn modelId="{E37DEBC4-AA46-4E99-A010-59B895FDB818}" type="presParOf" srcId="{FC3EA95A-77D3-46CB-A371-F73F558F63EA}" destId="{8FB6D6F7-2088-4F80-B076-449A006CDE3E}" srcOrd="0" destOrd="0" presId="urn:microsoft.com/office/officeart/2005/8/layout/vList5"/>
    <dgm:cxn modelId="{3F94E82B-2B80-404B-ABD0-0BF079E3386E}" type="presParOf" srcId="{DB256D0C-5B38-49F8-8A26-EBF5EB3EBF0A}" destId="{E798EFBE-01C0-45B4-BC4E-8436735A25F4}" srcOrd="3" destOrd="0" presId="urn:microsoft.com/office/officeart/2005/8/layout/vList5"/>
    <dgm:cxn modelId="{35795196-EC84-4814-B1A6-DAFD07350BF4}" type="presParOf" srcId="{DB256D0C-5B38-49F8-8A26-EBF5EB3EBF0A}" destId="{88E133B9-7AAB-4B36-AF56-7903918C0236}" srcOrd="4" destOrd="0" presId="urn:microsoft.com/office/officeart/2005/8/layout/vList5"/>
    <dgm:cxn modelId="{335C7FB8-52FC-4FD3-9D43-9D1EECFDE624}" type="presParOf" srcId="{88E133B9-7AAB-4B36-AF56-7903918C0236}" destId="{730A091C-7336-4636-8EB2-25B58896150C}" srcOrd="0" destOrd="0" presId="urn:microsoft.com/office/officeart/2005/8/layout/vList5"/>
    <dgm:cxn modelId="{D37206AE-B5B8-4516-88A4-E73A2EF090CE}" type="presParOf" srcId="{DB256D0C-5B38-49F8-8A26-EBF5EB3EBF0A}" destId="{E56944B7-F00B-44D3-A548-DB1686D67C61}" srcOrd="5" destOrd="0" presId="urn:microsoft.com/office/officeart/2005/8/layout/vList5"/>
    <dgm:cxn modelId="{A396C778-A825-4A1D-9DB6-665DE094A638}" type="presParOf" srcId="{DB256D0C-5B38-49F8-8A26-EBF5EB3EBF0A}" destId="{A02BC4A9-A251-46CB-87C9-27F18EFB7850}" srcOrd="6" destOrd="0" presId="urn:microsoft.com/office/officeart/2005/8/layout/vList5"/>
    <dgm:cxn modelId="{1BE4746E-F9C3-4D1B-9EC2-66FB894B6682}" type="presParOf" srcId="{A02BC4A9-A251-46CB-87C9-27F18EFB7850}" destId="{C124F724-4BF8-41C4-BE93-86E15EC6C01E}" srcOrd="0" destOrd="0" presId="urn:microsoft.com/office/officeart/2005/8/layout/vList5"/>
    <dgm:cxn modelId="{117D45CB-C5D1-4EE2-A713-AE562B8B2135}" type="presParOf" srcId="{DB256D0C-5B38-49F8-8A26-EBF5EB3EBF0A}" destId="{4D58FF36-7E36-46D3-941E-2EA1942AD56C}" srcOrd="7" destOrd="0" presId="urn:microsoft.com/office/officeart/2005/8/layout/vList5"/>
    <dgm:cxn modelId="{EDC121D8-0D95-408D-B1BC-8D7F9890D2F9}" type="presParOf" srcId="{DB256D0C-5B38-49F8-8A26-EBF5EB3EBF0A}" destId="{F9788BA6-CFA0-4E9F-B58B-9BA75BB984A9}" srcOrd="8" destOrd="0" presId="urn:microsoft.com/office/officeart/2005/8/layout/vList5"/>
    <dgm:cxn modelId="{B325C884-67EA-46A4-A64D-95F07AD81A7B}" type="presParOf" srcId="{F9788BA6-CFA0-4E9F-B58B-9BA75BB984A9}" destId="{F76CAE0B-6EE2-4385-BAB5-3F72E5D22186}" srcOrd="0" destOrd="0" presId="urn:microsoft.com/office/officeart/2005/8/layout/vList5"/>
    <dgm:cxn modelId="{72EE096D-55B4-4A9A-87C0-0A3DAE3B796A}" type="presParOf" srcId="{DB256D0C-5B38-49F8-8A26-EBF5EB3EBF0A}" destId="{A12CF679-4F19-4A7C-A45F-8A25B382FAA6}" srcOrd="9" destOrd="0" presId="urn:microsoft.com/office/officeart/2005/8/layout/vList5"/>
    <dgm:cxn modelId="{4DD81ADF-D657-412A-A9A0-43D8CC10A934}" type="presParOf" srcId="{DB256D0C-5B38-49F8-8A26-EBF5EB3EBF0A}" destId="{974601A7-ABDB-4AB6-BCAC-1C3FAEF22691}" srcOrd="10" destOrd="0" presId="urn:microsoft.com/office/officeart/2005/8/layout/vList5"/>
    <dgm:cxn modelId="{D8D2FBF6-EEAC-4849-BEF6-D6F2CDAE99D6}" type="presParOf" srcId="{974601A7-ABDB-4AB6-BCAC-1C3FAEF22691}" destId="{FF1372A0-73D9-4AFC-8F30-A2D361C50753}" srcOrd="0" destOrd="0" presId="urn:microsoft.com/office/officeart/2005/8/layout/vList5"/>
    <dgm:cxn modelId="{DA593C35-FA00-49A0-8E36-FDC57C9A311F}" type="presParOf" srcId="{DB256D0C-5B38-49F8-8A26-EBF5EB3EBF0A}" destId="{F83B377F-2E26-4275-B84E-5025598E4F65}" srcOrd="11" destOrd="0" presId="urn:microsoft.com/office/officeart/2005/8/layout/vList5"/>
    <dgm:cxn modelId="{E821B745-4B57-4807-A9DC-BDAACF117D58}" type="presParOf" srcId="{DB256D0C-5B38-49F8-8A26-EBF5EB3EBF0A}" destId="{C2D35CE9-EE60-4DEE-8925-9D0927982E7E}" srcOrd="12" destOrd="0" presId="urn:microsoft.com/office/officeart/2005/8/layout/vList5"/>
    <dgm:cxn modelId="{73D6A633-6601-41AA-8090-10AB6F1D935B}" type="presParOf" srcId="{C2D35CE9-EE60-4DEE-8925-9D0927982E7E}" destId="{571717FD-D71C-49ED-A0F4-52F60D5FF433}" srcOrd="0" destOrd="0" presId="urn:microsoft.com/office/officeart/2005/8/layout/vList5"/>
    <dgm:cxn modelId="{57F1FEBE-C2C3-4075-8D9D-6E088EB395DD}" type="presParOf" srcId="{DB256D0C-5B38-49F8-8A26-EBF5EB3EBF0A}" destId="{7F113C70-046A-4B82-A7C3-DE9696D923C0}" srcOrd="13" destOrd="0" presId="urn:microsoft.com/office/officeart/2005/8/layout/vList5"/>
    <dgm:cxn modelId="{62701CD6-1258-4FFF-BE5C-C15E0D4F6EB0}" type="presParOf" srcId="{DB256D0C-5B38-49F8-8A26-EBF5EB3EBF0A}" destId="{9CF43D30-990B-4CAF-9798-D9CDA0536096}" srcOrd="14" destOrd="0" presId="urn:microsoft.com/office/officeart/2005/8/layout/vList5"/>
    <dgm:cxn modelId="{E7C52D2F-0CCB-4CAD-86B4-C9227ADE7306}" type="presParOf" srcId="{9CF43D30-990B-4CAF-9798-D9CDA0536096}" destId="{87332525-56A2-4D36-8C66-D9935F5758D7}" srcOrd="0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41B3E0D-0B14-4209-8BCC-43F5A2DE350F}">
      <dsp:nvSpPr>
        <dsp:cNvPr id="0" name=""/>
        <dsp:cNvSpPr/>
      </dsp:nvSpPr>
      <dsp:spPr>
        <a:xfrm>
          <a:off x="2985611" y="56574"/>
          <a:ext cx="2715577" cy="2715577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dirty="0" smtClean="0"/>
            <a:t>1. Изучить психолого-педагогическую литературу по проблеме исследования.</a:t>
          </a:r>
          <a:endParaRPr lang="ru-RU" sz="1700" kern="1200" dirty="0"/>
        </a:p>
      </dsp:txBody>
      <dsp:txXfrm>
        <a:off x="3347688" y="531800"/>
        <a:ext cx="1991423" cy="1222010"/>
      </dsp:txXfrm>
    </dsp:sp>
    <dsp:sp modelId="{BF9FCC16-4313-4DBA-ACC1-2E4F5634C117}">
      <dsp:nvSpPr>
        <dsp:cNvPr id="0" name=""/>
        <dsp:cNvSpPr/>
      </dsp:nvSpPr>
      <dsp:spPr>
        <a:xfrm>
          <a:off x="3965482" y="1753810"/>
          <a:ext cx="2715577" cy="2715577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dirty="0" smtClean="0"/>
            <a:t>2. Рассмотреть основные компоненты готовности детей к школьному обучению;</a:t>
          </a:r>
          <a:endParaRPr lang="ru-RU" sz="1700" kern="1200" dirty="0"/>
        </a:p>
      </dsp:txBody>
      <dsp:txXfrm>
        <a:off x="4795996" y="2455334"/>
        <a:ext cx="1629346" cy="1493567"/>
      </dsp:txXfrm>
    </dsp:sp>
    <dsp:sp modelId="{DBE41F44-6815-4F71-9B8D-AAD99711F861}">
      <dsp:nvSpPr>
        <dsp:cNvPr id="0" name=""/>
        <dsp:cNvSpPr/>
      </dsp:nvSpPr>
      <dsp:spPr>
        <a:xfrm>
          <a:off x="2005740" y="1753810"/>
          <a:ext cx="2715577" cy="2715577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dirty="0" smtClean="0"/>
            <a:t>3. Раскрыть процедуру определения готовности детей к школьному обучению.</a:t>
          </a:r>
          <a:endParaRPr lang="ru-RU" sz="1700" kern="1200" dirty="0"/>
        </a:p>
      </dsp:txBody>
      <dsp:txXfrm>
        <a:off x="2261457" y="2455334"/>
        <a:ext cx="1629346" cy="149356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BE2529B-8BBE-4C63-8714-08BBDF14EE56}">
      <dsp:nvSpPr>
        <dsp:cNvPr id="0" name=""/>
        <dsp:cNvSpPr/>
      </dsp:nvSpPr>
      <dsp:spPr>
        <a:xfrm>
          <a:off x="0" y="419698"/>
          <a:ext cx="2321734" cy="1393041"/>
        </a:xfrm>
        <a:prstGeom prst="rect">
          <a:avLst/>
        </a:prstGeom>
        <a:solidFill>
          <a:schemeClr val="accent5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0" i="0" kern="1200" baseline="0" dirty="0" smtClean="0">
              <a:solidFill>
                <a:schemeClr val="tx1"/>
              </a:solidFill>
            </a:rPr>
            <a:t>Ø Недостаток социальных контактов у детей между детьми и взрослыми, между сверстниками.</a:t>
          </a:r>
          <a:endParaRPr lang="ru-RU" sz="1600" b="0" i="0" kern="1200" baseline="0" dirty="0">
            <a:solidFill>
              <a:schemeClr val="tx1"/>
            </a:solidFill>
          </a:endParaRPr>
        </a:p>
      </dsp:txBody>
      <dsp:txXfrm>
        <a:off x="0" y="419698"/>
        <a:ext cx="2321734" cy="1393041"/>
      </dsp:txXfrm>
    </dsp:sp>
    <dsp:sp modelId="{02A2DCB6-4917-4E77-9303-F9A4AB30DFB6}">
      <dsp:nvSpPr>
        <dsp:cNvPr id="0" name=""/>
        <dsp:cNvSpPr/>
      </dsp:nvSpPr>
      <dsp:spPr>
        <a:xfrm>
          <a:off x="2553908" y="419698"/>
          <a:ext cx="2321734" cy="1393041"/>
        </a:xfrm>
        <a:prstGeom prst="rect">
          <a:avLst/>
        </a:prstGeom>
        <a:solidFill>
          <a:schemeClr val="accent5">
            <a:alpha val="90000"/>
            <a:hueOff val="0"/>
            <a:satOff val="0"/>
            <a:lumOff val="0"/>
            <a:alphaOff val="-1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0" i="0" kern="1200" baseline="0" dirty="0" smtClean="0">
              <a:solidFill>
                <a:schemeClr val="tx1"/>
              </a:solidFill>
            </a:rPr>
            <a:t>Ø Негативное влияние информационного потока - информационные стрессы, пагубно влияющие на несформировавшуюся психику ребенка. </a:t>
          </a:r>
          <a:endParaRPr lang="ru-RU" sz="1400" b="0" i="0" kern="1200" baseline="0" dirty="0">
            <a:solidFill>
              <a:schemeClr val="tx1"/>
            </a:solidFill>
          </a:endParaRPr>
        </a:p>
      </dsp:txBody>
      <dsp:txXfrm>
        <a:off x="2553908" y="419698"/>
        <a:ext cx="2321734" cy="1393041"/>
      </dsp:txXfrm>
    </dsp:sp>
    <dsp:sp modelId="{644025B8-4FFC-47C6-A987-2029AA3D3D6F}">
      <dsp:nvSpPr>
        <dsp:cNvPr id="0" name=""/>
        <dsp:cNvSpPr/>
      </dsp:nvSpPr>
      <dsp:spPr>
        <a:xfrm>
          <a:off x="5107816" y="419698"/>
          <a:ext cx="2321734" cy="1393041"/>
        </a:xfrm>
        <a:prstGeom prst="rect">
          <a:avLst/>
        </a:prstGeom>
        <a:solidFill>
          <a:schemeClr val="accent5">
            <a:alpha val="90000"/>
            <a:hueOff val="0"/>
            <a:satOff val="0"/>
            <a:lumOff val="0"/>
            <a:alphaOff val="-2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b="0" i="0" kern="1200" baseline="0" dirty="0" smtClean="0">
              <a:solidFill>
                <a:schemeClr val="tx1"/>
              </a:solidFill>
            </a:rPr>
            <a:t>Ø Недостаток коммуникативного и эмоционального развития</a:t>
          </a:r>
          <a:r>
            <a:rPr lang="ru-RU" sz="1900" b="0" i="0" kern="1200" baseline="0" dirty="0" smtClean="0"/>
            <a:t>.</a:t>
          </a:r>
          <a:endParaRPr lang="ru-RU" sz="1900" b="0" i="0" kern="1200" baseline="0" dirty="0"/>
        </a:p>
      </dsp:txBody>
      <dsp:txXfrm>
        <a:off x="5107816" y="419698"/>
        <a:ext cx="2321734" cy="1393041"/>
      </dsp:txXfrm>
    </dsp:sp>
    <dsp:sp modelId="{80998455-B64C-409A-BAB5-1013BBCA35F4}">
      <dsp:nvSpPr>
        <dsp:cNvPr id="0" name=""/>
        <dsp:cNvSpPr/>
      </dsp:nvSpPr>
      <dsp:spPr>
        <a:xfrm>
          <a:off x="1276954" y="2044912"/>
          <a:ext cx="2321734" cy="1393041"/>
        </a:xfrm>
        <a:prstGeom prst="rect">
          <a:avLst/>
        </a:prstGeom>
        <a:solidFill>
          <a:schemeClr val="accent5">
            <a:alpha val="90000"/>
            <a:hueOff val="0"/>
            <a:satOff val="0"/>
            <a:lumOff val="0"/>
            <a:alphaOff val="-3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b="0" i="0" kern="1200" baseline="0" dirty="0" smtClean="0">
              <a:solidFill>
                <a:schemeClr val="tx1"/>
              </a:solidFill>
            </a:rPr>
            <a:t>Ø Неполная (недостаточная) социализация детей дошкольного возраста</a:t>
          </a:r>
          <a:r>
            <a:rPr lang="ru-RU" sz="1900" b="0" i="0" kern="1200" baseline="0" dirty="0" smtClean="0"/>
            <a:t>.</a:t>
          </a:r>
          <a:endParaRPr lang="ru-RU" sz="1900" b="0" i="0" kern="1200" baseline="0" dirty="0"/>
        </a:p>
      </dsp:txBody>
      <dsp:txXfrm>
        <a:off x="1276954" y="2044912"/>
        <a:ext cx="2321734" cy="1393041"/>
      </dsp:txXfrm>
    </dsp:sp>
    <dsp:sp modelId="{57F84F53-9A97-43F6-8917-7ADC71F73130}">
      <dsp:nvSpPr>
        <dsp:cNvPr id="0" name=""/>
        <dsp:cNvSpPr/>
      </dsp:nvSpPr>
      <dsp:spPr>
        <a:xfrm>
          <a:off x="3830862" y="2044912"/>
          <a:ext cx="2321734" cy="1393041"/>
        </a:xfrm>
        <a:prstGeom prst="rect">
          <a:avLst/>
        </a:prstGeom>
        <a:solidFill>
          <a:schemeClr val="accent5">
            <a:alpha val="90000"/>
            <a:hueOff val="0"/>
            <a:satOff val="0"/>
            <a:lumOff val="0"/>
            <a:alphaOff val="-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b="0" i="0" kern="1200" baseline="0" dirty="0" smtClean="0">
              <a:solidFill>
                <a:schemeClr val="tx1"/>
              </a:solidFill>
            </a:rPr>
            <a:t>Ø Тяжелая адаптация к школьному обучению.</a:t>
          </a:r>
          <a:endParaRPr lang="ru-RU" sz="1900" b="0" i="0" kern="1200" baseline="0" dirty="0">
            <a:solidFill>
              <a:schemeClr val="tx1"/>
            </a:solidFill>
          </a:endParaRPr>
        </a:p>
      </dsp:txBody>
      <dsp:txXfrm>
        <a:off x="3830862" y="2044912"/>
        <a:ext cx="2321734" cy="1393041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E86F218-BCFB-471D-83CB-C55789DFE62D}">
      <dsp:nvSpPr>
        <dsp:cNvPr id="0" name=""/>
        <dsp:cNvSpPr/>
      </dsp:nvSpPr>
      <dsp:spPr>
        <a:xfrm>
          <a:off x="2578911" y="1475041"/>
          <a:ext cx="1628786" cy="1628986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A21F47CF-85C2-4283-81BE-2FE49088440A}">
      <dsp:nvSpPr>
        <dsp:cNvPr id="0" name=""/>
        <dsp:cNvSpPr/>
      </dsp:nvSpPr>
      <dsp:spPr>
        <a:xfrm>
          <a:off x="2460146" y="203613"/>
          <a:ext cx="1866317" cy="998765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 dirty="0" smtClean="0"/>
            <a:t>Социализация ребенка. Развитие вербальной и невербальной коммуникации.</a:t>
          </a:r>
          <a:endParaRPr lang="ru-RU" sz="1300" kern="1200" dirty="0"/>
        </a:p>
      </dsp:txBody>
      <dsp:txXfrm>
        <a:off x="2460146" y="203613"/>
        <a:ext cx="1866317" cy="998765"/>
      </dsp:txXfrm>
    </dsp:sp>
    <dsp:sp modelId="{01888E63-6BAB-470D-8C63-9F1E7A838123}">
      <dsp:nvSpPr>
        <dsp:cNvPr id="0" name=""/>
        <dsp:cNvSpPr/>
      </dsp:nvSpPr>
      <dsp:spPr>
        <a:xfrm>
          <a:off x="3056689" y="1704757"/>
          <a:ext cx="1628786" cy="1628986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3EB81AA2-70E7-4B68-A58A-B547590BAA1E}">
      <dsp:nvSpPr>
        <dsp:cNvPr id="0" name=""/>
        <dsp:cNvSpPr/>
      </dsp:nvSpPr>
      <dsp:spPr>
        <a:xfrm>
          <a:off x="4886359" y="1152440"/>
          <a:ext cx="1764518" cy="1098641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 dirty="0" smtClean="0"/>
            <a:t>-Развитие наглядно-образного и логического мышления. • Развитие памяти, восприятия, внимания.</a:t>
          </a:r>
          <a:endParaRPr lang="ru-RU" sz="1300" kern="1200" dirty="0"/>
        </a:p>
      </dsp:txBody>
      <dsp:txXfrm>
        <a:off x="4886359" y="1152440"/>
        <a:ext cx="1764518" cy="1098641"/>
      </dsp:txXfrm>
    </dsp:sp>
    <dsp:sp modelId="{55AE3A58-1AA0-4309-B718-668B1CA24A74}">
      <dsp:nvSpPr>
        <dsp:cNvPr id="0" name=""/>
        <dsp:cNvSpPr/>
      </dsp:nvSpPr>
      <dsp:spPr>
        <a:xfrm>
          <a:off x="3174097" y="2221618"/>
          <a:ext cx="1628786" cy="1628986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B7B8C1E9-6884-474C-A9BF-4D2A97F27ED7}">
      <dsp:nvSpPr>
        <dsp:cNvPr id="0" name=""/>
        <dsp:cNvSpPr/>
      </dsp:nvSpPr>
      <dsp:spPr>
        <a:xfrm>
          <a:off x="5056024" y="2550711"/>
          <a:ext cx="1730585" cy="1173549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 dirty="0" smtClean="0"/>
            <a:t>-Развитие воображения. Развитие монологической и диалогической речи. </a:t>
          </a:r>
          <a:endParaRPr lang="ru-RU" sz="1300" kern="1200" dirty="0"/>
        </a:p>
      </dsp:txBody>
      <dsp:txXfrm>
        <a:off x="5056024" y="2550711"/>
        <a:ext cx="1730585" cy="1173549"/>
      </dsp:txXfrm>
    </dsp:sp>
    <dsp:sp modelId="{9D7C38CD-D7E2-4472-91AB-29B288B4EB0E}">
      <dsp:nvSpPr>
        <dsp:cNvPr id="0" name=""/>
        <dsp:cNvSpPr/>
      </dsp:nvSpPr>
      <dsp:spPr>
        <a:xfrm>
          <a:off x="2843589" y="2636106"/>
          <a:ext cx="1628786" cy="1628986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D94533CA-04D1-40FF-AB4B-AB162DB5EDF6}">
      <dsp:nvSpPr>
        <dsp:cNvPr id="0" name=""/>
        <dsp:cNvSpPr/>
      </dsp:nvSpPr>
      <dsp:spPr>
        <a:xfrm>
          <a:off x="4309497" y="4123767"/>
          <a:ext cx="1866317" cy="1073672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 dirty="0" smtClean="0"/>
            <a:t>-Развитие навыков общения. • Формирование у дошкольников мотивации к деятельности. </a:t>
          </a:r>
          <a:endParaRPr lang="ru-RU" sz="1300" kern="1200" dirty="0"/>
        </a:p>
      </dsp:txBody>
      <dsp:txXfrm>
        <a:off x="4309497" y="4123767"/>
        <a:ext cx="1866317" cy="1073672"/>
      </dsp:txXfrm>
    </dsp:sp>
    <dsp:sp modelId="{6166A62C-E021-4F47-B9FC-200A46A24722}">
      <dsp:nvSpPr>
        <dsp:cNvPr id="0" name=""/>
        <dsp:cNvSpPr/>
      </dsp:nvSpPr>
      <dsp:spPr>
        <a:xfrm>
          <a:off x="2314234" y="2636106"/>
          <a:ext cx="1628786" cy="1628986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D58E93C3-0968-4CB2-85AB-03E78F308004}">
      <dsp:nvSpPr>
        <dsp:cNvPr id="0" name=""/>
        <dsp:cNvSpPr/>
      </dsp:nvSpPr>
      <dsp:spPr>
        <a:xfrm>
          <a:off x="610794" y="4123767"/>
          <a:ext cx="1866317" cy="1073672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 dirty="0" smtClean="0"/>
            <a:t>-Активизация и развитие творческих способностей воспитанников. </a:t>
          </a:r>
          <a:endParaRPr lang="ru-RU" sz="1300" kern="1200" dirty="0"/>
        </a:p>
      </dsp:txBody>
      <dsp:txXfrm>
        <a:off x="610794" y="4123767"/>
        <a:ext cx="1866317" cy="1073672"/>
      </dsp:txXfrm>
    </dsp:sp>
    <dsp:sp modelId="{A1886EA6-BCE8-4B59-BC19-F96C1174BF1D}">
      <dsp:nvSpPr>
        <dsp:cNvPr id="0" name=""/>
        <dsp:cNvSpPr/>
      </dsp:nvSpPr>
      <dsp:spPr>
        <a:xfrm>
          <a:off x="1983726" y="2221618"/>
          <a:ext cx="1628786" cy="1628986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FEB8E602-9D10-47D9-85A0-9D3EAD84F947}">
      <dsp:nvSpPr>
        <dsp:cNvPr id="0" name=""/>
        <dsp:cNvSpPr/>
      </dsp:nvSpPr>
      <dsp:spPr>
        <a:xfrm>
          <a:off x="0" y="2550711"/>
          <a:ext cx="1730585" cy="1173549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 dirty="0" smtClean="0"/>
            <a:t>-Формирование представлений об анимации и мультипликации. </a:t>
          </a:r>
          <a:endParaRPr lang="ru-RU" sz="1300" kern="1200" dirty="0"/>
        </a:p>
      </dsp:txBody>
      <dsp:txXfrm>
        <a:off x="0" y="2550711"/>
        <a:ext cx="1730585" cy="1173549"/>
      </dsp:txXfrm>
    </dsp:sp>
    <dsp:sp modelId="{64FF830F-7E94-4EE5-A41C-039EA592DBAD}">
      <dsp:nvSpPr>
        <dsp:cNvPr id="0" name=""/>
        <dsp:cNvSpPr/>
      </dsp:nvSpPr>
      <dsp:spPr>
        <a:xfrm>
          <a:off x="2101134" y="1704757"/>
          <a:ext cx="1628786" cy="1628986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E7DECB32-48F7-4B22-AA77-C595F545A1A2}">
      <dsp:nvSpPr>
        <dsp:cNvPr id="0" name=""/>
        <dsp:cNvSpPr/>
      </dsp:nvSpPr>
      <dsp:spPr>
        <a:xfrm>
          <a:off x="135732" y="1152440"/>
          <a:ext cx="1764518" cy="1098641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 dirty="0" smtClean="0"/>
            <a:t>-Обучение навыкам мультипликации</a:t>
          </a:r>
          <a:endParaRPr lang="ru-RU" sz="1300" kern="1200" dirty="0"/>
        </a:p>
      </dsp:txBody>
      <dsp:txXfrm>
        <a:off x="135732" y="1152440"/>
        <a:ext cx="1764518" cy="1098641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5083829-006F-48CF-91D5-FFB4A7F8CA5D}">
      <dsp:nvSpPr>
        <dsp:cNvPr id="0" name=""/>
        <dsp:cNvSpPr/>
      </dsp:nvSpPr>
      <dsp:spPr>
        <a:xfrm>
          <a:off x="0" y="1106"/>
          <a:ext cx="3449465" cy="552157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75000"/>
                <a:shade val="85000"/>
                <a:satMod val="230000"/>
              </a:schemeClr>
            </a:gs>
            <a:gs pos="25000">
              <a:schemeClr val="lt1">
                <a:hueOff val="0"/>
                <a:satOff val="0"/>
                <a:lumOff val="0"/>
                <a:alphaOff val="0"/>
                <a:tint val="90000"/>
                <a:shade val="70000"/>
                <a:satMod val="220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65000">
              <a:schemeClr val="lt1"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tint val="90000"/>
                <a:shade val="69000"/>
                <a:satMod val="22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77000"/>
                <a:shade val="80000"/>
                <a:satMod val="230000"/>
              </a:schemeClr>
            </a:gs>
          </a:gsLst>
          <a:lin ang="5400000" scaled="1"/>
        </a:gra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>
            <a:rot lat="0" lon="0" rev="0"/>
          </a:camera>
          <a:lightRig rig="threePt" dir="tl">
            <a:rot lat="0" lon="0" rev="0"/>
          </a:lightRig>
        </a:scene3d>
        <a:sp3d prstMaterial="metal">
          <a:bevelT w="10000" h="10000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22860" rIns="45720" bIns="22860" numCol="1" spcCol="1270" anchor="ctr" anchorCtr="0">
          <a:noAutofit/>
        </a:bodyPr>
        <a:lstStyle/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/>
            <a:t>1) У детей формируются социально-коммуникативные навыки посредством активной мультипликации.</a:t>
          </a:r>
          <a:endParaRPr lang="ru-RU" sz="1200" kern="1200" dirty="0"/>
        </a:p>
      </dsp:txBody>
      <dsp:txXfrm>
        <a:off x="26954" y="28060"/>
        <a:ext cx="3395557" cy="498249"/>
      </dsp:txXfrm>
    </dsp:sp>
    <dsp:sp modelId="{8FB6D6F7-2088-4F80-B076-449A006CDE3E}">
      <dsp:nvSpPr>
        <dsp:cNvPr id="0" name=""/>
        <dsp:cNvSpPr/>
      </dsp:nvSpPr>
      <dsp:spPr>
        <a:xfrm>
          <a:off x="3795691" y="0"/>
          <a:ext cx="3419546" cy="552157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75000"/>
                <a:shade val="85000"/>
                <a:satMod val="230000"/>
              </a:schemeClr>
            </a:gs>
            <a:gs pos="25000">
              <a:schemeClr val="lt1">
                <a:hueOff val="0"/>
                <a:satOff val="0"/>
                <a:lumOff val="0"/>
                <a:alphaOff val="0"/>
                <a:tint val="90000"/>
                <a:shade val="70000"/>
                <a:satMod val="220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65000">
              <a:schemeClr val="lt1"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tint val="90000"/>
                <a:shade val="69000"/>
                <a:satMod val="22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77000"/>
                <a:shade val="80000"/>
                <a:satMod val="230000"/>
              </a:schemeClr>
            </a:gs>
          </a:gsLst>
          <a:lin ang="5400000" scaled="1"/>
        </a:gra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>
            <a:rot lat="0" lon="0" rev="0"/>
          </a:camera>
          <a:lightRig rig="threePt" dir="tl">
            <a:rot lat="0" lon="0" rev="0"/>
          </a:lightRig>
        </a:scene3d>
        <a:sp3d prstMaterial="metal">
          <a:bevelT w="10000" h="10000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22860" rIns="45720" bIns="22860" numCol="1" spcCol="1270" anchor="ctr" anchorCtr="0">
          <a:noAutofit/>
        </a:bodyPr>
        <a:lstStyle/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/>
            <a:t>2) Повышается мотивационную активность дошкольников.</a:t>
          </a:r>
          <a:endParaRPr lang="ru-RU" sz="1200" kern="1200" dirty="0"/>
        </a:p>
      </dsp:txBody>
      <dsp:txXfrm>
        <a:off x="3822645" y="26954"/>
        <a:ext cx="3365638" cy="498249"/>
      </dsp:txXfrm>
    </dsp:sp>
    <dsp:sp modelId="{730A091C-7336-4636-8EB2-25B58896150C}">
      <dsp:nvSpPr>
        <dsp:cNvPr id="0" name=""/>
        <dsp:cNvSpPr/>
      </dsp:nvSpPr>
      <dsp:spPr>
        <a:xfrm>
          <a:off x="84897" y="1118967"/>
          <a:ext cx="3413837" cy="552157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75000"/>
                <a:shade val="85000"/>
                <a:satMod val="230000"/>
              </a:schemeClr>
            </a:gs>
            <a:gs pos="25000">
              <a:schemeClr val="lt1">
                <a:hueOff val="0"/>
                <a:satOff val="0"/>
                <a:lumOff val="0"/>
                <a:alphaOff val="0"/>
                <a:tint val="90000"/>
                <a:shade val="70000"/>
                <a:satMod val="220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65000">
              <a:schemeClr val="lt1"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tint val="90000"/>
                <a:shade val="69000"/>
                <a:satMod val="22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77000"/>
                <a:shade val="80000"/>
                <a:satMod val="230000"/>
              </a:schemeClr>
            </a:gs>
          </a:gsLst>
          <a:lin ang="5400000" scaled="1"/>
        </a:gra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>
            <a:rot lat="0" lon="0" rev="0"/>
          </a:camera>
          <a:lightRig rig="threePt" dir="tl">
            <a:rot lat="0" lon="0" rev="0"/>
          </a:lightRig>
        </a:scene3d>
        <a:sp3d prstMaterial="metal">
          <a:bevelT w="10000" h="10000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22860" rIns="45720" bIns="22860" numCol="1" spcCol="1270" anchor="ctr" anchorCtr="0">
          <a:noAutofit/>
        </a:bodyPr>
        <a:lstStyle/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/>
            <a:t>3) Личностное развитие детей становится гармоничным и проходит своевременно, согласно возрастным рамкам развития.</a:t>
          </a:r>
          <a:endParaRPr lang="ru-RU" sz="1200" kern="1200" dirty="0"/>
        </a:p>
      </dsp:txBody>
      <dsp:txXfrm>
        <a:off x="111851" y="1145921"/>
        <a:ext cx="3359929" cy="498249"/>
      </dsp:txXfrm>
    </dsp:sp>
    <dsp:sp modelId="{C124F724-4BF8-41C4-BE93-86E15EC6C01E}">
      <dsp:nvSpPr>
        <dsp:cNvPr id="0" name=""/>
        <dsp:cNvSpPr/>
      </dsp:nvSpPr>
      <dsp:spPr>
        <a:xfrm>
          <a:off x="3801400" y="1118967"/>
          <a:ext cx="3413837" cy="552157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75000"/>
                <a:shade val="85000"/>
                <a:satMod val="230000"/>
              </a:schemeClr>
            </a:gs>
            <a:gs pos="25000">
              <a:schemeClr val="lt1">
                <a:hueOff val="0"/>
                <a:satOff val="0"/>
                <a:lumOff val="0"/>
                <a:alphaOff val="0"/>
                <a:tint val="90000"/>
                <a:shade val="70000"/>
                <a:satMod val="220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65000">
              <a:schemeClr val="lt1"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tint val="90000"/>
                <a:shade val="69000"/>
                <a:satMod val="22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77000"/>
                <a:shade val="80000"/>
                <a:satMod val="230000"/>
              </a:schemeClr>
            </a:gs>
          </a:gsLst>
          <a:lin ang="5400000" scaled="1"/>
        </a:gra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>
            <a:rot lat="0" lon="0" rev="0"/>
          </a:camera>
          <a:lightRig rig="threePt" dir="tl">
            <a:rot lat="0" lon="0" rev="0"/>
          </a:lightRig>
        </a:scene3d>
        <a:sp3d prstMaterial="metal">
          <a:bevelT w="10000" h="10000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22860" rIns="45720" bIns="22860" numCol="1" spcCol="1270" anchor="ctr" anchorCtr="0">
          <a:noAutofit/>
        </a:bodyPr>
        <a:lstStyle/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/>
            <a:t>4) У дошкольников развиваются высшие психические функции (память, внимание, мышление, воображение, восприятие).</a:t>
          </a:r>
          <a:endParaRPr lang="ru-RU" sz="1200" kern="1200" dirty="0"/>
        </a:p>
      </dsp:txBody>
      <dsp:txXfrm>
        <a:off x="3828354" y="1145921"/>
        <a:ext cx="3359929" cy="498249"/>
      </dsp:txXfrm>
    </dsp:sp>
    <dsp:sp modelId="{F76CAE0B-6EE2-4385-BAB5-3F72E5D22186}">
      <dsp:nvSpPr>
        <dsp:cNvPr id="0" name=""/>
        <dsp:cNvSpPr/>
      </dsp:nvSpPr>
      <dsp:spPr>
        <a:xfrm>
          <a:off x="254659" y="1958193"/>
          <a:ext cx="3207201" cy="552157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75000"/>
                <a:shade val="85000"/>
                <a:satMod val="230000"/>
              </a:schemeClr>
            </a:gs>
            <a:gs pos="25000">
              <a:schemeClr val="lt1">
                <a:hueOff val="0"/>
                <a:satOff val="0"/>
                <a:lumOff val="0"/>
                <a:alphaOff val="0"/>
                <a:tint val="90000"/>
                <a:shade val="70000"/>
                <a:satMod val="220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65000">
              <a:schemeClr val="lt1"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tint val="90000"/>
                <a:shade val="69000"/>
                <a:satMod val="22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77000"/>
                <a:shade val="80000"/>
                <a:satMod val="230000"/>
              </a:schemeClr>
            </a:gs>
          </a:gsLst>
          <a:lin ang="5400000" scaled="1"/>
        </a:gra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>
            <a:rot lat="0" lon="0" rev="0"/>
          </a:camera>
          <a:lightRig rig="threePt" dir="tl">
            <a:rot lat="0" lon="0" rev="0"/>
          </a:lightRig>
        </a:scene3d>
        <a:sp3d prstMaterial="metal">
          <a:bevelT w="10000" h="10000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22860" rIns="45720" bIns="22860" numCol="1" spcCol="1270" anchor="ctr" anchorCtr="0">
          <a:noAutofit/>
        </a:bodyPr>
        <a:lstStyle/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/>
            <a:t>5) Развиваются навыки общения и коммуникации (вербальной и невербальной).</a:t>
          </a:r>
          <a:endParaRPr lang="ru-RU" sz="1200" kern="1200" dirty="0"/>
        </a:p>
      </dsp:txBody>
      <dsp:txXfrm>
        <a:off x="281613" y="1985147"/>
        <a:ext cx="3153293" cy="498249"/>
      </dsp:txXfrm>
    </dsp:sp>
    <dsp:sp modelId="{FF1372A0-73D9-4AFC-8F30-A2D361C50753}">
      <dsp:nvSpPr>
        <dsp:cNvPr id="0" name=""/>
        <dsp:cNvSpPr/>
      </dsp:nvSpPr>
      <dsp:spPr>
        <a:xfrm>
          <a:off x="3801400" y="1888257"/>
          <a:ext cx="3413837" cy="552157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75000"/>
                <a:shade val="85000"/>
                <a:satMod val="230000"/>
              </a:schemeClr>
            </a:gs>
            <a:gs pos="25000">
              <a:schemeClr val="lt1">
                <a:hueOff val="0"/>
                <a:satOff val="0"/>
                <a:lumOff val="0"/>
                <a:alphaOff val="0"/>
                <a:tint val="90000"/>
                <a:shade val="70000"/>
                <a:satMod val="220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65000">
              <a:schemeClr val="lt1"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tint val="90000"/>
                <a:shade val="69000"/>
                <a:satMod val="22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77000"/>
                <a:shade val="80000"/>
                <a:satMod val="230000"/>
              </a:schemeClr>
            </a:gs>
          </a:gsLst>
          <a:lin ang="5400000" scaled="1"/>
        </a:gra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>
            <a:rot lat="0" lon="0" rev="0"/>
          </a:camera>
          <a:lightRig rig="threePt" dir="tl">
            <a:rot lat="0" lon="0" rev="0"/>
          </a:lightRig>
        </a:scene3d>
        <a:sp3d prstMaterial="metal">
          <a:bevelT w="10000" h="10000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22860" rIns="45720" bIns="22860" numCol="1" spcCol="1270" anchor="ctr" anchorCtr="0">
          <a:noAutofit/>
        </a:bodyPr>
        <a:lstStyle/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/>
            <a:t>6) Активно развивается монологическая и диалогическая речь.</a:t>
          </a:r>
          <a:endParaRPr lang="ru-RU" sz="1200" kern="1200" dirty="0"/>
        </a:p>
      </dsp:txBody>
      <dsp:txXfrm>
        <a:off x="3828354" y="1915211"/>
        <a:ext cx="3359929" cy="498249"/>
      </dsp:txXfrm>
    </dsp:sp>
    <dsp:sp modelId="{571717FD-D71C-49ED-A0F4-52F60D5FF433}">
      <dsp:nvSpPr>
        <dsp:cNvPr id="0" name=""/>
        <dsp:cNvSpPr/>
      </dsp:nvSpPr>
      <dsp:spPr>
        <a:xfrm>
          <a:off x="84897" y="3077160"/>
          <a:ext cx="3376962" cy="552157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75000"/>
                <a:shade val="85000"/>
                <a:satMod val="230000"/>
              </a:schemeClr>
            </a:gs>
            <a:gs pos="25000">
              <a:schemeClr val="lt1">
                <a:hueOff val="0"/>
                <a:satOff val="0"/>
                <a:lumOff val="0"/>
                <a:alphaOff val="0"/>
                <a:tint val="90000"/>
                <a:shade val="70000"/>
                <a:satMod val="220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65000">
              <a:schemeClr val="lt1"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tint val="90000"/>
                <a:shade val="69000"/>
                <a:satMod val="22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77000"/>
                <a:shade val="80000"/>
                <a:satMod val="230000"/>
              </a:schemeClr>
            </a:gs>
          </a:gsLst>
          <a:lin ang="5400000" scaled="1"/>
        </a:gra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>
            <a:rot lat="0" lon="0" rev="0"/>
          </a:camera>
          <a:lightRig rig="threePt" dir="tl">
            <a:rot lat="0" lon="0" rev="0"/>
          </a:lightRig>
        </a:scene3d>
        <a:sp3d prstMaterial="metal">
          <a:bevelT w="10000" h="10000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22860" rIns="45720" bIns="22860" numCol="1" spcCol="1270" anchor="ctr" anchorCtr="0">
          <a:noAutofit/>
        </a:bodyPr>
        <a:lstStyle/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/>
            <a:t>7) Ребенок проходит успешную социализацию и адаптацию к школе.</a:t>
          </a:r>
          <a:endParaRPr lang="ru-RU" sz="1200" kern="1200" dirty="0"/>
        </a:p>
      </dsp:txBody>
      <dsp:txXfrm>
        <a:off x="111851" y="3104114"/>
        <a:ext cx="3323054" cy="498249"/>
      </dsp:txXfrm>
    </dsp:sp>
    <dsp:sp modelId="{87332525-56A2-4D36-8C66-D9935F5758D7}">
      <dsp:nvSpPr>
        <dsp:cNvPr id="0" name=""/>
        <dsp:cNvSpPr/>
      </dsp:nvSpPr>
      <dsp:spPr>
        <a:xfrm>
          <a:off x="3801400" y="3077160"/>
          <a:ext cx="3413837" cy="552157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75000"/>
                <a:shade val="85000"/>
                <a:satMod val="230000"/>
              </a:schemeClr>
            </a:gs>
            <a:gs pos="25000">
              <a:schemeClr val="lt1">
                <a:hueOff val="0"/>
                <a:satOff val="0"/>
                <a:lumOff val="0"/>
                <a:alphaOff val="0"/>
                <a:tint val="90000"/>
                <a:shade val="70000"/>
                <a:satMod val="220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65000">
              <a:schemeClr val="lt1"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tint val="90000"/>
                <a:shade val="69000"/>
                <a:satMod val="22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77000"/>
                <a:shade val="80000"/>
                <a:satMod val="230000"/>
              </a:schemeClr>
            </a:gs>
          </a:gsLst>
          <a:lin ang="5400000" scaled="1"/>
        </a:gra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>
            <a:rot lat="0" lon="0" rev="0"/>
          </a:camera>
          <a:lightRig rig="threePt" dir="tl">
            <a:rot lat="0" lon="0" rev="0"/>
          </a:lightRig>
        </a:scene3d>
        <a:sp3d prstMaterial="metal">
          <a:bevelT w="10000" h="10000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22860" rIns="45720" bIns="22860" numCol="1" spcCol="1270" anchor="ctr" anchorCtr="0">
          <a:noAutofit/>
        </a:bodyPr>
        <a:lstStyle/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/>
            <a:t>8) Дети приобретают навыки мультипликации и анимации.</a:t>
          </a:r>
          <a:endParaRPr lang="ru-RU" sz="1200" kern="1200" dirty="0"/>
        </a:p>
      </dsp:txBody>
      <dsp:txXfrm>
        <a:off x="3828354" y="3104114"/>
        <a:ext cx="3359929" cy="49824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default#1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3DAE13-23C0-4817-B4CA-F8E340338E38}" type="datetimeFigureOut">
              <a:rPr lang="ru-RU" smtClean="0"/>
              <a:t>19.01.2017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A2025BAE-E67B-424D-AB09-EB65BC15578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3DAE13-23C0-4817-B4CA-F8E340338E38}" type="datetimeFigureOut">
              <a:rPr lang="ru-RU" smtClean="0"/>
              <a:t>19.01.2017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025BAE-E67B-424D-AB09-EB65BC15578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3DAE13-23C0-4817-B4CA-F8E340338E38}" type="datetimeFigureOut">
              <a:rPr lang="ru-RU" smtClean="0"/>
              <a:t>19.01.2017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025BAE-E67B-424D-AB09-EB65BC15578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3DAE13-23C0-4817-B4CA-F8E340338E38}" type="datetimeFigureOut">
              <a:rPr lang="ru-RU" smtClean="0"/>
              <a:t>19.01.2017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A2025BAE-E67B-424D-AB09-EB65BC15578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3DAE13-23C0-4817-B4CA-F8E340338E38}" type="datetimeFigureOut">
              <a:rPr lang="ru-RU" smtClean="0"/>
              <a:t>19.01.2017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025BAE-E67B-424D-AB09-EB65BC15578F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3DAE13-23C0-4817-B4CA-F8E340338E38}" type="datetimeFigureOut">
              <a:rPr lang="ru-RU" smtClean="0"/>
              <a:t>19.01.2017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025BAE-E67B-424D-AB09-EB65BC15578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3DAE13-23C0-4817-B4CA-F8E340338E38}" type="datetimeFigureOut">
              <a:rPr lang="ru-RU" smtClean="0"/>
              <a:t>19.01.2017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A2025BAE-E67B-424D-AB09-EB65BC15578F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3DAE13-23C0-4817-B4CA-F8E340338E38}" type="datetimeFigureOut">
              <a:rPr lang="ru-RU" smtClean="0"/>
              <a:t>19.01.2017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025BAE-E67B-424D-AB09-EB65BC15578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3DAE13-23C0-4817-B4CA-F8E340338E38}" type="datetimeFigureOut">
              <a:rPr lang="ru-RU" smtClean="0"/>
              <a:t>19.01.2017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025BAE-E67B-424D-AB09-EB65BC15578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3DAE13-23C0-4817-B4CA-F8E340338E38}" type="datetimeFigureOut">
              <a:rPr lang="ru-RU" smtClean="0"/>
              <a:t>19.01.2017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025BAE-E67B-424D-AB09-EB65BC15578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3DAE13-23C0-4817-B4CA-F8E340338E38}" type="datetimeFigureOut">
              <a:rPr lang="ru-RU" smtClean="0"/>
              <a:t>19.01.2017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025BAE-E67B-424D-AB09-EB65BC15578F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623DAE13-23C0-4817-B4CA-F8E340338E38}" type="datetimeFigureOut">
              <a:rPr lang="ru-RU" smtClean="0"/>
              <a:t>19.01.2017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A2025BAE-E67B-424D-AB09-EB65BC15578F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7" Type="http://schemas.openxmlformats.org/officeDocument/2006/relationships/image" Target="../media/image6.gif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Rectangle 1"/>
          <p:cNvSpPr>
            <a:spLocks noChangeArrowheads="1"/>
          </p:cNvSpPr>
          <p:nvPr/>
        </p:nvSpPr>
        <p:spPr bwMode="auto">
          <a:xfrm>
            <a:off x="0" y="892552"/>
            <a:ext cx="9144000" cy="20005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ВЫПУСКНАЯ КВАЛИФИКАЦИОННАЯ РАБОТА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Тема: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«Педагогические технологии диагностики готовности детей, посещающих ДОУ, к обучению в школе»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142976" y="5072074"/>
            <a:ext cx="4572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chemeClr val="tx2"/>
                </a:solidFill>
              </a:rPr>
              <a:t>студентка </a:t>
            </a:r>
            <a:r>
              <a:rPr lang="ru-RU" dirty="0" smtClean="0">
                <a:solidFill>
                  <a:schemeClr val="tx2"/>
                </a:solidFill>
              </a:rPr>
              <a:t> </a:t>
            </a:r>
            <a:r>
              <a:rPr lang="ru-RU" dirty="0">
                <a:solidFill>
                  <a:schemeClr val="tx2"/>
                </a:solidFill>
              </a:rPr>
              <a:t>курса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8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129" grpId="0"/>
      <p:bldP spid="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dirty="0" smtClean="0"/>
              <a:t>Личностные универсальные учебные действия были проверены по методике «Беседа о школе» (модифицированный вариант Т.А. </a:t>
            </a:r>
            <a:r>
              <a:rPr lang="ru-RU" dirty="0" err="1" smtClean="0"/>
              <a:t>Нежновой</a:t>
            </a:r>
            <a:r>
              <a:rPr lang="ru-RU" dirty="0" smtClean="0"/>
              <a:t>, Д.Б. </a:t>
            </a:r>
            <a:r>
              <a:rPr lang="ru-RU" dirty="0" err="1" smtClean="0"/>
              <a:t>Эльконина</a:t>
            </a:r>
            <a:r>
              <a:rPr lang="ru-RU" dirty="0" smtClean="0"/>
              <a:t>, А.Л. </a:t>
            </a:r>
            <a:r>
              <a:rPr lang="ru-RU" dirty="0" err="1" smtClean="0"/>
              <a:t>Венгера</a:t>
            </a:r>
            <a:r>
              <a:rPr lang="ru-RU" dirty="0" smtClean="0"/>
              <a:t>) (приложение1)</a:t>
            </a:r>
          </a:p>
          <a:p>
            <a:r>
              <a:rPr lang="ru-RU" dirty="0" smtClean="0"/>
              <a:t>Обязательно исследуется память ребенка, внимание, логическое мышление, уровень его представлений об окружающем мире, мелкая моторика, уровень развития речи и умение читать, развитие математических представлений. (приложение 2)Тест </a:t>
            </a:r>
            <a:r>
              <a:rPr lang="ru-RU" dirty="0" err="1" smtClean="0"/>
              <a:t>Керна-Йерасика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714356"/>
            <a:ext cx="8686800" cy="5365769"/>
          </a:xfrm>
        </p:spPr>
        <p:txBody>
          <a:bodyPr>
            <a:noAutofit/>
          </a:bodyPr>
          <a:lstStyle/>
          <a:p>
            <a:r>
              <a:rPr lang="ru-RU" sz="2000" dirty="0" smtClean="0"/>
              <a:t>Необходимо отметить, что трудности во время  диагностики представляли для детей уровни речевого задания, по вербальной методике </a:t>
            </a:r>
            <a:r>
              <a:rPr lang="ru-RU" sz="2000" dirty="0" err="1" smtClean="0"/>
              <a:t>Керна-Йерасика</a:t>
            </a:r>
            <a:r>
              <a:rPr lang="ru-RU" sz="2000" dirty="0" smtClean="0"/>
              <a:t>.(приложение 4)</a:t>
            </a:r>
          </a:p>
          <a:p>
            <a:r>
              <a:rPr lang="ru-RU" sz="2000" dirty="0" smtClean="0"/>
              <a:t>Анализируя результаты мониторинга, отметили стабильную динамику знаний, умений и навыков детей подготовительной к школе группы. Готовность к школьному обучению по всем показателям, развивается стабильно хорошо.</a:t>
            </a:r>
          </a:p>
          <a:p>
            <a:r>
              <a:rPr lang="ru-RU" sz="2000" dirty="0" smtClean="0"/>
              <a:t> По результатам диагностики разработаны рекомендации: </a:t>
            </a:r>
          </a:p>
          <a:p>
            <a:r>
              <a:rPr lang="ru-RU" sz="2000" dirty="0" smtClean="0"/>
              <a:t>1. Рассмотреть результаты педагогического обследования на педагогическом часе.</a:t>
            </a:r>
          </a:p>
          <a:p>
            <a:r>
              <a:rPr lang="ru-RU" sz="2000" dirty="0" smtClean="0"/>
              <a:t> 2. Педагогу психологу обратить внимание на детей со средними показателями готовности к школе.</a:t>
            </a:r>
          </a:p>
          <a:p>
            <a:r>
              <a:rPr lang="ru-RU" sz="2000" dirty="0" smtClean="0"/>
              <a:t> 3. Воспитателям группы обратить внимание на словесно-логическое мышление детей.</a:t>
            </a:r>
          </a:p>
          <a:p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3043238"/>
          </a:xfrm>
        </p:spPr>
        <p:txBody>
          <a:bodyPr>
            <a:normAutofit/>
          </a:bodyPr>
          <a:lstStyle/>
          <a:p>
            <a:r>
              <a:rPr lang="ru-RU" dirty="0" smtClean="0"/>
              <a:t>ГЛАВА 3. ПРОЕКТ СТУДИЯ МУЛЬТИПЛИКАЦИИ «РОМАШКИНО»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2786058"/>
            <a:ext cx="4315571" cy="35004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5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23400" y="0"/>
            <a:ext cx="4020599" cy="30003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7" name="Схема 6"/>
          <p:cNvGraphicFramePr/>
          <p:nvPr/>
        </p:nvGraphicFramePr>
        <p:xfrm>
          <a:off x="285720" y="2285992"/>
          <a:ext cx="7429552" cy="38576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AutoShape 7"/>
          <p:cNvSpPr>
            <a:spLocks noChangeArrowheads="1"/>
          </p:cNvSpPr>
          <p:nvPr/>
        </p:nvSpPr>
        <p:spPr bwMode="auto">
          <a:xfrm>
            <a:off x="0" y="428604"/>
            <a:ext cx="5357818" cy="1256097"/>
          </a:xfrm>
          <a:prstGeom prst="wave">
            <a:avLst>
              <a:gd name="adj1" fmla="val 13005"/>
              <a:gd name="adj2" fmla="val -1907"/>
            </a:avLst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b="1" dirty="0" smtClean="0">
                <a:latin typeface="Times New Roman" pitchFamily="18" charset="0"/>
              </a:rPr>
              <a:t>Проблемы </a:t>
            </a:r>
          </a:p>
          <a:p>
            <a:pPr algn="ctr">
              <a:defRPr/>
            </a:pPr>
            <a:r>
              <a:rPr lang="ru-RU" b="1" dirty="0" smtClean="0">
                <a:latin typeface="Times New Roman" pitchFamily="18" charset="0"/>
              </a:rPr>
              <a:t>социально коммуникативного развития</a:t>
            </a:r>
            <a:endParaRPr lang="ru-RU" b="1" dirty="0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>
        <p:bldAsOne/>
      </p:bldGraphic>
      <p:bldP spid="5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7" name="Text Box 5"/>
          <p:cNvSpPr txBox="1">
            <a:spLocks noChangeArrowheads="1"/>
          </p:cNvSpPr>
          <p:nvPr/>
        </p:nvSpPr>
        <p:spPr bwMode="auto">
          <a:xfrm>
            <a:off x="4256618" y="1553766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28678" name="AutoShape 6"/>
          <p:cNvSpPr>
            <a:spLocks noChangeArrowheads="1"/>
          </p:cNvSpPr>
          <p:nvPr/>
        </p:nvSpPr>
        <p:spPr bwMode="auto">
          <a:xfrm>
            <a:off x="-214346" y="357166"/>
            <a:ext cx="6432549" cy="592931"/>
          </a:xfrm>
          <a:prstGeom prst="wave">
            <a:avLst>
              <a:gd name="adj1" fmla="val 13005"/>
              <a:gd name="adj2" fmla="val -6435"/>
            </a:avLst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b="1">
                <a:latin typeface="Times New Roman" pitchFamily="18" charset="0"/>
              </a:rPr>
              <a:t>НОВИЗНА   ПРОЕКТА</a:t>
            </a:r>
          </a:p>
        </p:txBody>
      </p:sp>
      <p:sp>
        <p:nvSpPr>
          <p:cNvPr id="8199" name="Text Box 7"/>
          <p:cNvSpPr txBox="1">
            <a:spLocks noChangeArrowheads="1"/>
          </p:cNvSpPr>
          <p:nvPr/>
        </p:nvSpPr>
        <p:spPr bwMode="auto">
          <a:xfrm>
            <a:off x="922869" y="1754981"/>
            <a:ext cx="6863842" cy="22775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ru-RU" sz="1600" b="1" dirty="0">
                <a:latin typeface="Times New Roman" pitchFamily="18" charset="0"/>
              </a:rPr>
              <a:t>     </a:t>
            </a:r>
            <a:r>
              <a:rPr lang="ru-RU" b="1" dirty="0">
                <a:latin typeface="Times New Roman" pitchFamily="18" charset="0"/>
              </a:rPr>
              <a:t>Позволяет  интегрировать разнообразные виды искусств (литературное, музыкальное, театральное, изобразительное творчество).  Соединение инновационных  и оригинальных техник изобразительного и декоративно-прикладного творчества и  техники анимационного мультфильма.</a:t>
            </a:r>
          </a:p>
          <a:p>
            <a:pPr>
              <a:buFontTx/>
              <a:buChar char="•"/>
            </a:pPr>
            <a:endParaRPr lang="ru-RU" b="1" dirty="0">
              <a:latin typeface="Times New Roman" pitchFamily="18" charset="0"/>
            </a:endParaRPr>
          </a:p>
          <a:p>
            <a:pPr>
              <a:buFontTx/>
              <a:buChar char="•"/>
            </a:pPr>
            <a:endParaRPr lang="ru-RU" b="1" u="sng" dirty="0">
              <a:latin typeface="Times New Roman" pitchFamily="18" charset="0"/>
            </a:endParaRPr>
          </a:p>
          <a:p>
            <a:r>
              <a:rPr lang="ru-RU" sz="1600" b="1" dirty="0">
                <a:latin typeface="Times New Roman" pitchFamily="18" charset="0"/>
              </a:rPr>
              <a:t>    </a:t>
            </a:r>
          </a:p>
        </p:txBody>
      </p:sp>
      <p:sp>
        <p:nvSpPr>
          <p:cNvPr id="28680" name="AutoShape 8"/>
          <p:cNvSpPr>
            <a:spLocks noChangeArrowheads="1"/>
          </p:cNvSpPr>
          <p:nvPr/>
        </p:nvSpPr>
        <p:spPr bwMode="auto">
          <a:xfrm>
            <a:off x="1403351" y="3644503"/>
            <a:ext cx="6337300" cy="594122"/>
          </a:xfrm>
          <a:prstGeom prst="wave">
            <a:avLst>
              <a:gd name="adj1" fmla="val 13005"/>
              <a:gd name="adj2" fmla="val -6144"/>
            </a:avLst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b="1" dirty="0">
                <a:latin typeface="Times New Roman" pitchFamily="18" charset="0"/>
              </a:rPr>
              <a:t>ПРАКТИЧЕСКАЯ   ЗНАЧИМОСТЬ</a:t>
            </a:r>
          </a:p>
        </p:txBody>
      </p:sp>
      <p:sp>
        <p:nvSpPr>
          <p:cNvPr id="8201" name="Text Box 11"/>
          <p:cNvSpPr txBox="1">
            <a:spLocks noChangeArrowheads="1"/>
          </p:cNvSpPr>
          <p:nvPr/>
        </p:nvSpPr>
        <p:spPr bwMode="auto">
          <a:xfrm>
            <a:off x="2844801" y="4455319"/>
            <a:ext cx="5312833" cy="203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b="1" dirty="0">
                <a:latin typeface="Times New Roman" pitchFamily="18" charset="0"/>
              </a:rPr>
              <a:t>    Разнообразные  технологии создания  анимационной мультипликации могут  быть использованы в практике детских садов города, родителями, а также студию могут посещать не только воспитанники нашего детского сада, но и воспитанники других детских садов. </a:t>
            </a:r>
          </a:p>
          <a:p>
            <a:endParaRPr lang="ru-RU" dirty="0">
              <a:latin typeface="Times New Roman" pitchFamily="18" charset="0"/>
            </a:endParaRPr>
          </a:p>
        </p:txBody>
      </p:sp>
      <p:pic>
        <p:nvPicPr>
          <p:cNvPr id="10" name="Picture 2" descr="http://www.samara-photo.ru/images/470bd145762da.jpg"/>
          <p:cNvPicPr>
            <a:picLocks noChangeAspect="1" noChangeArrowheads="1"/>
          </p:cNvPicPr>
          <p:nvPr/>
        </p:nvPicPr>
        <p:blipFill>
          <a:blip r:embed="rId2" cstate="print"/>
          <a:srcRect l="7979" b="13177"/>
          <a:stretch>
            <a:fillRect/>
          </a:stretch>
        </p:blipFill>
        <p:spPr bwMode="auto">
          <a:xfrm>
            <a:off x="6500826" y="0"/>
            <a:ext cx="2643174" cy="166154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86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86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86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1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1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1000"/>
                                        <p:tgtEl>
                                          <p:spTgt spid="8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86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86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286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82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82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7" dur="1000"/>
                                        <p:tgtEl>
                                          <p:spTgt spid="82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8" grpId="0" animBg="1"/>
      <p:bldP spid="8199" grpId="0"/>
      <p:bldP spid="28680" grpId="0" animBg="1"/>
      <p:bldP spid="8201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6"/>
          <p:cNvSpPr>
            <a:spLocks noChangeArrowheads="1"/>
          </p:cNvSpPr>
          <p:nvPr/>
        </p:nvSpPr>
        <p:spPr bwMode="auto">
          <a:xfrm>
            <a:off x="0" y="0"/>
            <a:ext cx="4786314" cy="1357297"/>
          </a:xfrm>
          <a:prstGeom prst="wave">
            <a:avLst>
              <a:gd name="adj1" fmla="val 20000"/>
              <a:gd name="adj2" fmla="val -5528"/>
            </a:avLst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b="1" dirty="0"/>
              <a:t>ЗАДАЧИ ПРОЕКТА</a:t>
            </a:r>
          </a:p>
        </p:txBody>
      </p:sp>
      <p:graphicFrame>
        <p:nvGraphicFramePr>
          <p:cNvPr id="6" name="Схема 5"/>
          <p:cNvGraphicFramePr/>
          <p:nvPr/>
        </p:nvGraphicFramePr>
        <p:xfrm>
          <a:off x="2071670" y="928670"/>
          <a:ext cx="6786610" cy="540105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7" name="Picture 2" descr="Культура Грайворонского района"/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0" y="4357694"/>
            <a:ext cx="2476500" cy="22479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9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Graphic spid="6" grpId="0">
        <p:bldAsOne/>
      </p:bldGraphic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9" name="Text Box 5"/>
          <p:cNvSpPr txBox="1">
            <a:spLocks noChangeArrowheads="1"/>
          </p:cNvSpPr>
          <p:nvPr/>
        </p:nvSpPr>
        <p:spPr bwMode="auto">
          <a:xfrm>
            <a:off x="4256618" y="1553766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31750" name="AutoShape 6"/>
          <p:cNvSpPr>
            <a:spLocks noChangeArrowheads="1"/>
          </p:cNvSpPr>
          <p:nvPr/>
        </p:nvSpPr>
        <p:spPr bwMode="auto">
          <a:xfrm>
            <a:off x="732367" y="513160"/>
            <a:ext cx="7296151" cy="594122"/>
          </a:xfrm>
          <a:prstGeom prst="wave">
            <a:avLst>
              <a:gd name="adj1" fmla="val 13005"/>
              <a:gd name="adj2" fmla="val -912"/>
            </a:avLst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b="1" dirty="0">
                <a:latin typeface="Times New Roman" pitchFamily="18" charset="0"/>
              </a:rPr>
              <a:t>ИННОВАЦИОННЫЕ  ТЕХНОЛОГИИ  ПРОЕКТА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1000100" y="1443841"/>
            <a:ext cx="7215238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1. Перекладка (плоские персонажи передвигаются на анимационном станке)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2.Оживающий фон (рисование красками на мокрой бумаге, рисование карандашами, фломастерами, использование рваной бумаги и т.д.)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3. Сыпучая анимация (использование сыпучих материалов — манка, сахар, гречка, горох, можно использовать песок и др.)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4.Объемная пластилиновая анимация (персонажи делаются объемными, их можно поворачивать на 360о, делаются сложно и в детской анимации практически не используются).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" name="Picture 2" descr="&amp;Mcy;&amp;ucy;&amp;zcy;&amp;iecy;&amp;jcy;-&amp;tcy;&amp;iecy;&amp;acy;&amp;tcy;&amp;rcy; &amp;acy;&amp;ncy;&amp;icy;&amp;mcy;&amp;acy;&amp;tscy;&amp;icy;&amp;icy; &amp;Tcy;&amp;Acy;&amp;Rcy;&amp;Acy;&amp;Bcy;&amp;Ucy;&amp;Mcy;. &amp;Vcy;&amp;scy;&amp;tcy;&amp;rcy;&amp;iecy;&amp;chcy;&amp;acy;&amp;iecy;&amp;mcy; &amp;vcy;&amp;iecy;&amp;scy;&amp;ncy;&amp;ucy;. &amp;Ncy;&amp;ocy;&amp;vcy;&amp;ycy;&amp;iecy; &amp;pcy;&amp;rcy;&amp;ocy;&amp;gcy;&amp;rcy;&amp;acy;&amp;mcy;&amp;mcy;&amp;ycy;. - &amp;Scy;&amp;tcy;&amp;rcy;&amp;acy;&amp;ncy;&amp;icy;&amp;tscy;&amp;acy; 3 - Littleon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929322" y="4214818"/>
            <a:ext cx="3004955" cy="2014798"/>
          </a:xfrm>
          <a:prstGeom prst="rect">
            <a:avLst/>
          </a:prstGeom>
          <a:noFill/>
        </p:spPr>
      </p:pic>
      <p:pic>
        <p:nvPicPr>
          <p:cNvPr id="11268" name="Picture 4" descr="&amp;Vcy; &amp;gcy;&amp;ocy;&amp;rcy;&amp;yacy;&amp;chcy;&amp;iecy;&amp;mcy; &amp;bcy;&amp;acy;&amp;tcy;&amp;icy;&amp;kcy;&amp;iecy; &amp;vcy; &amp;kcy;&amp;acy;&amp;chcy;&amp;iecy;&amp;scy;&amp;tcy;&amp;vcy;&amp;iecy; &amp;rcy;&amp;iecy;&amp;zcy;&amp;iecy;&amp;rcy;&amp;vcy;&amp;acy; &amp;ocy;&amp;bcy;&amp;ycy;&amp;chcy;&amp;ncy;&amp;ocy; &amp;icy;&amp;scy;&amp;pcy;&amp;ocy;&amp;lcy;&amp;softcy;&amp;zcy;&amp;ucy;&amp;yucy;&amp;tcy; &amp;rcy;&amp;acy;&amp;scy;&amp;pcy;&amp;lcy;&amp;acy;&amp;vcy;&amp;lcy;&amp;iecy;&amp;ncy;&amp;ncy;&amp;ycy;&amp;jcy; &amp;vcy;&amp;ocy;&amp;scy;&amp;kcy;. - &amp;mcy;&amp;acy;&amp;scy;&amp;tcy;&amp;iecy;&amp;rcy;&amp;acy;&amp;pcy;&amp;ocy;&amp;lcy;&amp;icy;&amp;mcy;&amp;iecy;&amp;rcy;&amp;ncy;&amp;ocy;&amp;jcy;&amp;gcy;&amp;lcy;&amp;icy;&amp;ncy;&amp;ycy;.&amp;rcy;&amp;fcy;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488" y="4214818"/>
            <a:ext cx="3071834" cy="1995238"/>
          </a:xfrm>
          <a:prstGeom prst="rect">
            <a:avLst/>
          </a:prstGeom>
          <a:noFill/>
        </p:spPr>
      </p:pic>
      <p:pic>
        <p:nvPicPr>
          <p:cNvPr id="11270" name="Picture 6" descr="&quot;&amp;pcy;&amp;lcy;&amp;acy;&amp;scy;&amp;tcy;&amp;icy;&amp;lcy;&amp;icy;&amp;ncy;&amp;ocy;&amp;vcy;&amp;ycy;&amp;jcy;&quot;. &amp;Vcy;&amp;scy;&amp;iecy; &amp;ncy;&amp;ocy;&amp;vcy;&amp;ocy;&amp;scy;&amp;tcy;&amp;icy;, &amp;pcy;&amp;ocy;&amp;mcy;&amp;iecy;&amp;chcy;&amp;iecy;&amp;ncy;&amp;ncy;&amp;ycy;&amp;iecy; &quot;&amp;pcy;&amp;lcy;&amp;acy;&amp;scy;&amp;tcy;&amp;icy;&amp;lcy;&amp;icy;&amp;ncy;&amp;ocy;&amp;vcy;&amp;ycy;&amp;jcy;&quot; - &amp;Mcy;&amp;IEcy;&amp;Tcy;&amp;Acy;&amp;Tcy;&amp;IEcy;&amp;Kcy;&amp;Acy; - &amp;Ncy;&amp;ocy;&amp;vcy;&amp;ocy;&amp;scy;&amp;tcy;&amp;icy;"/>
          <p:cNvPicPr>
            <a:picLocks noChangeAspect="1" noChangeArrowheads="1"/>
          </p:cNvPicPr>
          <p:nvPr/>
        </p:nvPicPr>
        <p:blipFill>
          <a:blip r:embed="rId4"/>
          <a:srcRect r="12812"/>
          <a:stretch>
            <a:fillRect/>
          </a:stretch>
        </p:blipFill>
        <p:spPr bwMode="auto">
          <a:xfrm>
            <a:off x="214282" y="4214818"/>
            <a:ext cx="2786114" cy="202794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17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17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317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17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12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2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900" decel="100000" fill="hold"/>
                                        <p:tgtEl>
                                          <p:spTgt spid="112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12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900" decel="1000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9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50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3" name="Text Box 5"/>
          <p:cNvSpPr txBox="1">
            <a:spLocks noChangeArrowheads="1"/>
          </p:cNvSpPr>
          <p:nvPr/>
        </p:nvSpPr>
        <p:spPr bwMode="auto">
          <a:xfrm>
            <a:off x="4256618" y="1553766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23559" name="AutoShape 7"/>
          <p:cNvSpPr>
            <a:spLocks noChangeArrowheads="1"/>
          </p:cNvSpPr>
          <p:nvPr/>
        </p:nvSpPr>
        <p:spPr bwMode="auto">
          <a:xfrm>
            <a:off x="1020234" y="458391"/>
            <a:ext cx="6337848" cy="1256097"/>
          </a:xfrm>
          <a:prstGeom prst="wave">
            <a:avLst>
              <a:gd name="adj1" fmla="val 13005"/>
              <a:gd name="adj2" fmla="val -1907"/>
            </a:avLst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b="1" dirty="0" smtClean="0">
                <a:latin typeface="Times New Roman" pitchFamily="18" charset="0"/>
              </a:rPr>
              <a:t>    </a:t>
            </a:r>
            <a:r>
              <a:rPr lang="ru-RU" b="1" dirty="0">
                <a:latin typeface="Times New Roman" pitchFamily="18" charset="0"/>
              </a:rPr>
              <a:t>РЕЗУЛЬТАТЫ</a:t>
            </a:r>
          </a:p>
        </p:txBody>
      </p:sp>
      <p:graphicFrame>
        <p:nvGraphicFramePr>
          <p:cNvPr id="7" name="Схема 6"/>
          <p:cNvGraphicFramePr/>
          <p:nvPr/>
        </p:nvGraphicFramePr>
        <p:xfrm>
          <a:off x="928662" y="2071678"/>
          <a:ext cx="7215238" cy="44291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35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35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235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35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9" grpId="0" animBg="1"/>
      <p:bldGraphic spid="7" grpId="0">
        <p:bldAsOne/>
      </p:bldGraphic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8596" y="928670"/>
            <a:ext cx="8143932" cy="4401205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800" dirty="0">
                <a:solidFill>
                  <a:schemeClr val="tx2"/>
                </a:solidFill>
              </a:rPr>
              <a:t>В дошкольном детстве происходит закладка сценариев будущей жизни, педагоги оказывают непосредственное влияние на формирование этих сценариев реагированием на ситуации. Безусловно, это нужно учитывать при работе с детьми, особенно преследуя цель - социализации. Работа над проектом Студия мультипликации «Ромашкино» актуальна и востребована, решает задачи социально коммуникативного развития дошкольника.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Заключение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r>
              <a:rPr lang="ru-RU" dirty="0" smtClean="0"/>
              <a:t>Наш опыт показывает, что надежность результатов психолого-педагогической диагностики очень высокая. Существенным является и тот факт, что прогноз оказывается долговременным и охватывает период начальной школы, а не только начало обучения в первом классе. Кроме того, выявлена положительная корреляция между прогнозом обучения и школьной успешностью ребенка. Все сказанное выше приводит к очень важному выводу о том, что принципиально возможно дать прогноз интеллектуальной успешности детей на уровне приема в первый класс. При этом не исключаются варианты неравномерного, скачкообразного интеллектуального развития детей, но надежность результатов диагностики, основанная теоретическим подходом, выбором адекватных методов и методик, такова, что выводит на решение проблемы приема детей в первый класс школ с обучением на высоком уровне трудностей.</a:t>
            </a:r>
          </a:p>
          <a:p>
            <a:r>
              <a:rPr lang="ru-RU" dirty="0" smtClean="0"/>
              <a:t>Диагностика дошкольников имеет большое значение. Особенно важно, чтобы педагог мог квалифицировано провести все мероприятия и в полной мере владел методами и приёмами обследования.</a:t>
            </a:r>
          </a:p>
          <a:p>
            <a:r>
              <a:rPr lang="ru-RU" dirty="0" smtClean="0"/>
              <a:t>Непрофессионализм может привести к неправильным выводам и нанести вред ребёнку.</a:t>
            </a:r>
          </a:p>
          <a:p>
            <a:r>
              <a:rPr lang="ru-RU" dirty="0" smtClean="0"/>
              <a:t>Педагог должен не только, квалифицировано обследовать детей, но и наметить пути коррекции.</a:t>
            </a:r>
          </a:p>
          <a:p>
            <a:r>
              <a:rPr lang="ru-RU" dirty="0" smtClean="0"/>
              <a:t>Для данного исследования: были использованы педагогические технологии, проведена диагностика готовности детей к обучению в школе в возрасте 6-7 лет. Изучена психолого-педагогическая литература, рассмотрены основные компоненты готовности детей к школьному обучению.</a:t>
            </a:r>
          </a:p>
          <a:p>
            <a:r>
              <a:rPr lang="ru-RU" dirty="0" smtClean="0"/>
              <a:t> 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Rectangle 1"/>
          <p:cNvSpPr>
            <a:spLocks noChangeArrowheads="1"/>
          </p:cNvSpPr>
          <p:nvPr/>
        </p:nvSpPr>
        <p:spPr bwMode="auto">
          <a:xfrm>
            <a:off x="0" y="0"/>
            <a:ext cx="9144000" cy="60016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5397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Высокие требования жизни к организации воспитания и обучения заставляют искать новые, более эффективные педагогические подходы, нацеленные на приведение методов обучения в соответствие с требованиями жизни. В этом смысле проблема готовности дошкольников к обучению в школе приобретает особую значимость. С ее решением связано определение целей и принципов организации обучения и воспитания в дошкольных учреждениях и в семье. В тоже время от ее решения зависит успешность последующего обучения детей в школе.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12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0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642918"/>
            <a:ext cx="8686800" cy="5437207"/>
          </a:xfrm>
        </p:spPr>
        <p:txBody>
          <a:bodyPr>
            <a:normAutofit lnSpcReduction="10000"/>
          </a:bodyPr>
          <a:lstStyle/>
          <a:p>
            <a:r>
              <a:rPr lang="ru-RU" b="1" dirty="0" smtClean="0"/>
              <a:t>Актуальность</a:t>
            </a:r>
            <a:r>
              <a:rPr lang="ru-RU" dirty="0" smtClean="0"/>
              <a:t> заключается в недостаточной изученности психолого-педагогической подготовки детей к обучению в школе, на что и будет направлено данное исследование</a:t>
            </a:r>
          </a:p>
          <a:p>
            <a:r>
              <a:rPr lang="ru-RU" b="1" dirty="0" smtClean="0"/>
              <a:t>Цель</a:t>
            </a:r>
            <a:r>
              <a:rPr lang="ru-RU" dirty="0" smtClean="0"/>
              <a:t> данного исследования: поиск педагогических технологий для диагностики готовности детей к обучению в школе.</a:t>
            </a:r>
          </a:p>
          <a:p>
            <a:r>
              <a:rPr lang="ru-RU" b="1" dirty="0" smtClean="0"/>
              <a:t>Объект</a:t>
            </a:r>
            <a:r>
              <a:rPr lang="ru-RU" dirty="0" smtClean="0"/>
              <a:t> исследования: старший дошкольник в возрасте 6-7 лет.</a:t>
            </a:r>
          </a:p>
          <a:p>
            <a:r>
              <a:rPr lang="ru-RU" b="1" dirty="0" smtClean="0"/>
              <a:t>Предмет</a:t>
            </a:r>
            <a:r>
              <a:rPr lang="ru-RU" dirty="0" smtClean="0"/>
              <a:t> исследования: готовность к школьному обучению.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Задачи</a:t>
            </a:r>
            <a:r>
              <a:rPr lang="ru-RU" dirty="0" smtClean="0"/>
              <a:t> данного исследования:</a:t>
            </a:r>
            <a:br>
              <a:rPr lang="ru-RU" dirty="0" smtClean="0"/>
            </a:b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04800" y="1554162"/>
          <a:ext cx="86868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4" grpId="0">
        <p:bldAsOne/>
      </p:bldGraphic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При рассмотрении состояния исследуемой проблемы на практике использовались такие </a:t>
            </a:r>
            <a:r>
              <a:rPr lang="ru-RU" b="1" dirty="0" smtClean="0"/>
              <a:t>методы</a:t>
            </a:r>
            <a:r>
              <a:rPr lang="ru-RU" dirty="0" smtClean="0"/>
              <a:t> как: анализ психолого-педагогической литературы, методики диагностики уровня готовности детей, посещающих ДОУ, к обучению в школе.</a:t>
            </a:r>
          </a:p>
          <a:p>
            <a:r>
              <a:rPr lang="ru-RU" dirty="0" smtClean="0"/>
              <a:t>Работа состоит из введения, в котором определены цели, задачи и методы исследования, трёх глав и заключения, где подводятся итоги данного исследования.</a:t>
            </a:r>
          </a:p>
          <a:p>
            <a:r>
              <a:rPr lang="ru-RU" dirty="0" smtClean="0"/>
              <a:t> 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147160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ГЛАВА 1. ТЕОРЕТИЧЕСКИЕ ОСНОВЫ ОПРЕДЕЛЕНИЯ ГОТОВНОСТИ ДЕТЕЙ, ПОСЕЩАЮЩИХ ДОУ, К ОБУЧЕНИЮ В ШКОЛЕ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Блок-схема: документ 3"/>
          <p:cNvSpPr/>
          <p:nvPr/>
        </p:nvSpPr>
        <p:spPr>
          <a:xfrm>
            <a:off x="142844" y="1643050"/>
            <a:ext cx="2357454" cy="2286016"/>
          </a:xfrm>
          <a:prstGeom prst="flowChartDocumen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/>
              <a:t>1.1 Характеристики особенностей развития детей седьмого года жизни</a:t>
            </a:r>
          </a:p>
          <a:p>
            <a:pPr algn="ctr"/>
            <a:endParaRPr lang="ru-RU" dirty="0"/>
          </a:p>
        </p:txBody>
      </p:sp>
      <p:sp>
        <p:nvSpPr>
          <p:cNvPr id="5" name="Блок-схема: документ 4"/>
          <p:cNvSpPr/>
          <p:nvPr/>
        </p:nvSpPr>
        <p:spPr>
          <a:xfrm>
            <a:off x="2786050" y="1643050"/>
            <a:ext cx="2714644" cy="2000264"/>
          </a:xfrm>
          <a:prstGeom prst="flowChartDocumen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/>
              <a:t>1.2 Особенности психологической готовности к школе старших дошкольников</a:t>
            </a:r>
          </a:p>
          <a:p>
            <a:pPr algn="ctr"/>
            <a:endParaRPr lang="ru-RU" dirty="0"/>
          </a:p>
        </p:txBody>
      </p:sp>
      <p:sp>
        <p:nvSpPr>
          <p:cNvPr id="6" name="Блок-схема: документ 5"/>
          <p:cNvSpPr/>
          <p:nvPr/>
        </p:nvSpPr>
        <p:spPr>
          <a:xfrm>
            <a:off x="5929322" y="1714488"/>
            <a:ext cx="2571768" cy="1571636"/>
          </a:xfrm>
          <a:prstGeom prst="flowChartDocumen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1.3.Особенности </a:t>
            </a:r>
            <a:r>
              <a:rPr lang="ru-RU" dirty="0"/>
              <a:t>организации педагогической диагностики в детском саду</a:t>
            </a:r>
          </a:p>
        </p:txBody>
      </p:sp>
      <p:sp>
        <p:nvSpPr>
          <p:cNvPr id="8" name="Блок-схема: альтернативный процесс 7"/>
          <p:cNvSpPr/>
          <p:nvPr/>
        </p:nvSpPr>
        <p:spPr>
          <a:xfrm>
            <a:off x="0" y="3429000"/>
            <a:ext cx="2928958" cy="3214710"/>
          </a:xfrm>
          <a:prstGeom prst="flowChartAlternateProcess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/>
              <a:t>Ребенок на пороге школы (6–7 лет) обладает устойчивыми социально- нравственными чувства и эмоциями, высоким самосознанием и осуществляет себя как субъект деятельности и поведения.</a:t>
            </a:r>
          </a:p>
          <a:p>
            <a:pPr algn="ctr"/>
            <a:endParaRPr lang="ru-RU" dirty="0"/>
          </a:p>
        </p:txBody>
      </p:sp>
      <p:sp>
        <p:nvSpPr>
          <p:cNvPr id="9" name="Блок-схема: альтернативный процесс 8"/>
          <p:cNvSpPr/>
          <p:nvPr/>
        </p:nvSpPr>
        <p:spPr>
          <a:xfrm>
            <a:off x="2643174" y="3429000"/>
            <a:ext cx="2928958" cy="3214710"/>
          </a:xfrm>
          <a:prstGeom prst="flowChartAlternateProcess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/>
              <a:t>Разные авторы и авторские коллективы выделяют различные компоненты (их называют также видами, сторонами) школьной готовности.</a:t>
            </a:r>
          </a:p>
        </p:txBody>
      </p:sp>
      <p:sp>
        <p:nvSpPr>
          <p:cNvPr id="10" name="Блок-схема: альтернативный процесс 9"/>
          <p:cNvSpPr/>
          <p:nvPr/>
        </p:nvSpPr>
        <p:spPr>
          <a:xfrm>
            <a:off x="5643570" y="3429000"/>
            <a:ext cx="3143272" cy="3214710"/>
          </a:xfrm>
          <a:prstGeom prst="flowChartAlternateProcess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/>
              <a:t>Проведенный теоретический анализ проблемы позволяет сделать следующие выводы. Подготовка детей к школе является одной из важных задач, обеспечивающих школьную адаптацию и успешность обучения.</a:t>
            </a:r>
          </a:p>
          <a:p>
            <a:pPr algn="ctr"/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animBg="1"/>
      <p:bldP spid="5" grpId="0" animBg="1"/>
      <p:bldP spid="6" grpId="0" animBg="1"/>
      <p:bldP spid="8" grpId="0" animBg="1"/>
      <p:bldP spid="9" grpId="0" animBg="1"/>
      <p:bldP spid="10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2614610"/>
          </a:xfrm>
        </p:spPr>
        <p:txBody>
          <a:bodyPr>
            <a:normAutofit/>
          </a:bodyPr>
          <a:lstStyle/>
          <a:p>
            <a:r>
              <a:rPr lang="ru-RU" dirty="0" smtClean="0"/>
              <a:t>ГЛАВА 2. АНАЛИЗ ДИАГНОСТИКИ ГОТОВНОСТИ ДЕТЕЙ, ПОСЕЩАЮЩИХ ДОУ, К ОБУЧЕНИЮ В ШКОЛЕ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111441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2.1 Основные компоненты готовности детей к школьному обучению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Готовность ребенка к обучению в школе включает следующие виды: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7" name="Блок-схема: альтернативный процесс 6"/>
          <p:cNvSpPr/>
          <p:nvPr/>
        </p:nvSpPr>
        <p:spPr>
          <a:xfrm>
            <a:off x="500034" y="3071810"/>
            <a:ext cx="2214578" cy="1071570"/>
          </a:xfrm>
          <a:prstGeom prst="flowChartAlternateProcess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/>
              <a:t>с</a:t>
            </a:r>
            <a:r>
              <a:rPr lang="ru-RU" dirty="0" smtClean="0"/>
              <a:t>пециальная</a:t>
            </a:r>
            <a:endParaRPr lang="ru-RU" dirty="0"/>
          </a:p>
        </p:txBody>
      </p:sp>
      <p:sp>
        <p:nvSpPr>
          <p:cNvPr id="8" name="Блок-схема: альтернативный процесс 7"/>
          <p:cNvSpPr/>
          <p:nvPr/>
        </p:nvSpPr>
        <p:spPr>
          <a:xfrm>
            <a:off x="3286116" y="3643314"/>
            <a:ext cx="2214578" cy="1071570"/>
          </a:xfrm>
          <a:prstGeom prst="flowChartAlternateProcess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психологическая</a:t>
            </a:r>
            <a:endParaRPr lang="ru-RU" dirty="0"/>
          </a:p>
        </p:txBody>
      </p:sp>
      <p:sp>
        <p:nvSpPr>
          <p:cNvPr id="9" name="Блок-схема: альтернативный процесс 8"/>
          <p:cNvSpPr/>
          <p:nvPr/>
        </p:nvSpPr>
        <p:spPr>
          <a:xfrm>
            <a:off x="6215074" y="3214686"/>
            <a:ext cx="2214578" cy="1071570"/>
          </a:xfrm>
          <a:prstGeom prst="flowChartAlternateProcess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физиологическая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9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9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9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7" grpId="0" animBg="1"/>
      <p:bldP spid="8" grpId="0" animBg="1"/>
      <p:bldP spid="9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1257288"/>
          </a:xfrm>
        </p:spPr>
        <p:txBody>
          <a:bodyPr>
            <a:normAutofit fontScale="90000"/>
          </a:bodyPr>
          <a:lstStyle/>
          <a:p>
            <a:r>
              <a:rPr lang="ru-RU" sz="2700" dirty="0" smtClean="0"/>
              <a:t>2.2 Процедура определения психологической готовности детей к школьному обучению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554163"/>
            <a:ext cx="8686800" cy="201771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200" dirty="0" smtClean="0"/>
              <a:t>Основной смысл определения готовности к школьному обучению заключается не в отсеве неподготовленных к школе детей, а в обеспечении индивидуального подхода при обучении.</a:t>
            </a:r>
          </a:p>
          <a:p>
            <a:endParaRPr lang="ru-RU" dirty="0"/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438120" y="3571876"/>
            <a:ext cx="8705880" cy="1295400"/>
          </a:xfrm>
          <a:prstGeom prst="rect">
            <a:avLst/>
          </a:prstGeom>
        </p:spPr>
        <p:txBody>
          <a:bodyPr vert="horz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2.3 Применение педагогических технологий в исследовании готовности детей, посещающих ДОУ, к обучению в школе</a:t>
            </a:r>
            <a:br>
              <a:rPr kumimoji="0" lang="ru-RU" sz="24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</a:br>
            <a:endParaRPr kumimoji="0" lang="ru-RU" sz="2400" b="0" i="0" u="none" strike="noStrike" kern="1200" cap="all" spc="0" normalizeH="0" baseline="0" noProof="0" dirty="0">
              <a:ln>
                <a:noFill/>
              </a:ln>
              <a:solidFill>
                <a:schemeClr val="tx2"/>
              </a:solidFill>
              <a:effectLst>
                <a:reflection blurRad="12700" stA="48000" endA="300" endPos="55000" dir="5400000" sy="-90000" algn="bl" rotWithShape="0"/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Содержимое 2"/>
          <p:cNvSpPr txBox="1">
            <a:spLocks/>
          </p:cNvSpPr>
          <p:nvPr/>
        </p:nvSpPr>
        <p:spPr>
          <a:xfrm>
            <a:off x="500034" y="4714884"/>
            <a:ext cx="8491566" cy="1365241"/>
          </a:xfrm>
          <a:prstGeom prst="rect">
            <a:avLst/>
          </a:prstGeom>
        </p:spPr>
        <p:txBody>
          <a:bodyPr vert="horz">
            <a:normAutofit fontScale="85000" lnSpcReduction="1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Для подтверждения выдвинутой гипотезы нашей работы и решения поставленных задач, провели исследование. Экспериментальная работа проводилась на базе муниципального дошкольного образовательного учреждения: МБДОУ детский сад №22 Ромашка.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Char char=""/>
              <a:tabLst/>
              <a:defRPr/>
            </a:pP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5" grpId="0"/>
      <p:bldP spid="6" grpId="0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56</TotalTime>
  <Words>1286</Words>
  <Application>Microsoft Office PowerPoint</Application>
  <PresentationFormat>Экран (4:3)</PresentationFormat>
  <Paragraphs>87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Трек</vt:lpstr>
      <vt:lpstr>Презентация PowerPoint</vt:lpstr>
      <vt:lpstr>Презентация PowerPoint</vt:lpstr>
      <vt:lpstr>Презентация PowerPoint</vt:lpstr>
      <vt:lpstr>Задачи данного исследования: </vt:lpstr>
      <vt:lpstr>Презентация PowerPoint</vt:lpstr>
      <vt:lpstr>ГЛАВА 1. ТЕОРЕТИЧЕСКИЕ ОСНОВЫ ОПРЕДЕЛЕНИЯ ГОТОВНОСТИ ДЕТЕЙ, ПОСЕЩАЮЩИХ ДОУ, К ОБУЧЕНИЮ В ШКОЛЕ </vt:lpstr>
      <vt:lpstr>ГЛАВА 2. АНАЛИЗ ДИАГНОСТИКИ ГОТОВНОСТИ ДЕТЕЙ, ПОСЕЩАЮЩИХ ДОУ, К ОБУЧЕНИЮ В ШКОЛЕ </vt:lpstr>
      <vt:lpstr>2.1 Основные компоненты готовности детей к школьному обучению </vt:lpstr>
      <vt:lpstr>2.2 Процедура определения психологической готовности детей к школьному обучению </vt:lpstr>
      <vt:lpstr>Презентация PowerPoint</vt:lpstr>
      <vt:lpstr>Презентация PowerPoint</vt:lpstr>
      <vt:lpstr>ГЛАВА 3. ПРОЕКТ СТУДИЯ МУЛЬТИПЛИКАЦИИ «РОМАШКИНО»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Заключение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Ирина Ивановна</cp:lastModifiedBy>
  <cp:revision>7</cp:revision>
  <dcterms:created xsi:type="dcterms:W3CDTF">2015-05-05T06:41:36Z</dcterms:created>
  <dcterms:modified xsi:type="dcterms:W3CDTF">2017-01-19T12:37:14Z</dcterms:modified>
</cp:coreProperties>
</file>