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70" r:id="rId2"/>
    <p:sldId id="271" r:id="rId3"/>
    <p:sldId id="274" r:id="rId4"/>
    <p:sldId id="284" r:id="rId5"/>
    <p:sldId id="282" r:id="rId6"/>
    <p:sldId id="280" r:id="rId7"/>
    <p:sldId id="279" r:id="rId8"/>
    <p:sldId id="278" r:id="rId9"/>
    <p:sldId id="287" r:id="rId10"/>
    <p:sldId id="288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FF"/>
    <a:srgbClr val="00FF00"/>
    <a:srgbClr val="FF9933"/>
    <a:srgbClr val="FFFF00"/>
    <a:srgbClr val="FF0000"/>
    <a:srgbClr val="9933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>
        <p:scale>
          <a:sx n="71" d="100"/>
          <a:sy n="71" d="100"/>
        </p:scale>
        <p:origin x="-3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E2DC5-9F99-42CF-91ED-086C72F7E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10B8A-6955-4A95-B4D8-339EEB277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17109-F9CE-4BE1-8240-FE88FFA99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3C37-8D36-4FAC-B73C-DFC86F368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4CF6C-FB07-4CFB-ACDC-332D0F89D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D692-FBBC-4F06-8187-27C51E960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8E244-629A-4016-859B-20695D2EC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148BE-7E19-4212-8995-9564FADF2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9E407-9BC7-4102-9AE7-EA849A678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414C1-B5A3-4454-8B64-3B20AEC93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3D748-6580-4421-AE25-68BD80837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FBDA02D-29C7-4FAE-8DCB-A83A6A7BC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4" r:id="rId2"/>
    <p:sldLayoutId id="2147483693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4" r:id="rId9"/>
    <p:sldLayoutId id="2147483690" r:id="rId10"/>
    <p:sldLayoutId id="2147483691" r:id="rId11"/>
  </p:sldLayoutIdLst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40;&#1074;&#1090;&#1086;&#1084;&#1072;.m4a" TargetMode="External"/><Relationship Id="rId6" Type="http://schemas.openxmlformats.org/officeDocument/2006/relationships/slide" Target="slide3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51;&#1086;&#1087;&#1072;&#1090;&#1072;.m4a" TargetMode="Externa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42;&#1072;&#1088;&#1077;&#1085;&#1100;&#1077;%20.m4a" TargetMode="External"/><Relationship Id="rId6" Type="http://schemas.openxmlformats.org/officeDocument/2006/relationships/slide" Target="slide5.xml"/><Relationship Id="rId5" Type="http://schemas.openxmlformats.org/officeDocument/2006/relationships/image" Target="../media/image8.wmf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51;.m4a" TargetMode="External"/><Relationship Id="rId6" Type="http://schemas.openxmlformats.org/officeDocument/2006/relationships/image" Target="../media/image10.png"/><Relationship Id="rId5" Type="http://schemas.openxmlformats.org/officeDocument/2006/relationships/slide" Target="slide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47;&#1074;&#1091;&#1082;%20&#1083;.m4a" TargetMode="External"/><Relationship Id="rId6" Type="http://schemas.openxmlformats.org/officeDocument/2006/relationships/image" Target="../media/image11.png"/><Relationship Id="rId5" Type="http://schemas.openxmlformats.org/officeDocument/2006/relationships/slide" Target="slide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audio" Target="../media/audio1.wav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56;&#1072;&#1089;&#1089;&#1082;&#1072;&#1078;&#1080;%20&#1088;&#1072;&#1089;&#1082;&#1072;&#1079;.m4a" TargetMode="Externa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10" Type="http://schemas.openxmlformats.org/officeDocument/2006/relationships/image" Target="../media/image16.png"/><Relationship Id="rId4" Type="http://schemas.openxmlformats.org/officeDocument/2006/relationships/image" Target="../media/image2.jpeg"/><Relationship Id="rId9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audio" Target="../media/audio1.wav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57;&#1082;&#1086;&#1088;&#1086;&#1075;&#1086;&#1074;&#1086;&#1088;&#1082;&#1080;.m4a" TargetMode="Externa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2.jpe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Users\&#1052;&#1080;&#1083;&#1072;&#1085;&#1072;\Desktop\&#1052;&#1077;&#1090;&#1083;&#1072;.m4a" TargetMode="Externa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448"/>
            <a:ext cx="9177618" cy="6871448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477000"/>
          </a:xfrm>
        </p:spPr>
        <p:txBody>
          <a:bodyPr/>
          <a:lstStyle/>
          <a:p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7000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200" dirty="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371600" y="990600"/>
            <a:ext cx="61722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7500" lnSpcReduction="10000"/>
          </a:bodyPr>
          <a:lstStyle/>
          <a:p>
            <a:pPr eaLnBrk="0" hangingPunct="0">
              <a:defRPr/>
            </a:pPr>
            <a:endParaRPr lang="ru-RU" sz="4400" kern="0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ru-RU" sz="4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обучения </a:t>
            </a:r>
            <a:r>
              <a:rPr lang="ru-RU" sz="4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детей с дефектным произношением звуков </a:t>
            </a:r>
            <a:r>
              <a:rPr lang="ru-RU" sz="4400" kern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400" kern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4400" kern="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953000" y="4572000"/>
            <a:ext cx="35258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algn="just" eaLnBrk="0" hangingPunct="0">
              <a:spcBef>
                <a:spcPct val="20000"/>
              </a:spcBef>
              <a:defRPr/>
            </a:pPr>
            <a:r>
              <a:rPr lang="ru-RU" sz="2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kern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Гафиятуллина</a:t>
            </a:r>
            <a:r>
              <a:rPr lang="ru-RU" sz="2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Милана </a:t>
            </a:r>
            <a:r>
              <a:rPr lang="ru-RU" sz="2400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Ильсуровна</a:t>
            </a:r>
            <a:endParaRPr lang="ru-RU" sz="2400" kern="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384227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723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229600" cy="1143000"/>
          </a:xfrm>
        </p:spPr>
        <p:txBody>
          <a:bodyPr/>
          <a:lstStyle/>
          <a:p>
            <a:pPr algn="ctr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Молодец 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61164"/>
      </p:ext>
    </p:extLst>
  </p:cSld>
  <p:clrMapOvr>
    <a:masterClrMapping/>
  </p:clrMapOvr>
  <p:transition spd="slow">
    <p:cover dir="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1733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2743200"/>
          </a:xfrm>
        </p:spPr>
        <p:txBody>
          <a:bodyPr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Автоматизация 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[л] </a:t>
            </a:r>
            <a:br>
              <a:rPr lang="en-US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середине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12" descr="MCj0232438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286880"/>
            <a:ext cx="19558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>
            <a:hlinkClick r:id="rId6" action="ppaction://hlinksldjump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Автом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962400" y="4648200"/>
            <a:ext cx="762000" cy="7620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120"/>
                            </p:stCondLst>
                            <p:childTnLst>
                              <p:par>
                                <p:cTn id="10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C -1.11111E-6 -0.03495 0.07934 -0.06203 0.17587 -0.06203 C 0.27535 -0.06203 0.35486 -0.03495 0.35486 -3.33333E-6 C 0.35486 0.03496 0.4342 0.06204 0.53368 0.06204 C 0.63021 0.06204 0.70972 0.03496 0.70972 -3.33333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35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2164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00200"/>
            <a:ext cx="8229600" cy="2743200"/>
          </a:xfrm>
        </p:spPr>
        <p:txBody>
          <a:bodyPr/>
          <a:lstStyle/>
          <a:p>
            <a: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20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47800" y="304800"/>
            <a:ext cx="6770688" cy="1335088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Зарядка для языка: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752600"/>
            <a:ext cx="4248150" cy="53006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u="sng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ЛОПАТА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Ты дружок, отдохни, 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Язык лопаткой положи, 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 губе язык лежит, 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Он спокоен, не дрожит.</a:t>
            </a:r>
            <a:r>
              <a:rPr lang="ru-RU" sz="2400" b="1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45" name="Picture 4" descr="Лопат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946" b="95946" l="9140" r="8978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2021597">
            <a:off x="5472372" y="1722346"/>
            <a:ext cx="2492586" cy="496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трелка вправо 1">
            <a:hlinkClick r:id="rId7" action="ppaction://hlinksldjump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Лопат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81000" y="59436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2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20"/>
                            </p:stCondLst>
                            <p:childTnLst>
                              <p:par>
                                <p:cTn id="13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35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2743200"/>
          </a:xfrm>
        </p:spPr>
        <p:txBody>
          <a:bodyPr/>
          <a:lstStyle/>
          <a:p>
            <a: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20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0" y="0"/>
            <a:ext cx="6770688" cy="10668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Зарядка для языка: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1143000"/>
            <a:ext cx="4248150" cy="53006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ВКУСНОЕ </a:t>
            </a:r>
            <a:r>
              <a:rPr lang="ru-RU" sz="2400" i="1" u="sng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ВАРЕНЬЕ</a:t>
            </a:r>
            <a:endParaRPr lang="ru-RU" sz="2400" i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Варенье сладкое,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Очень ароматное.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Даже пчёлы прилетели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 варенья захотели.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Варенья мы им не дадим,</a:t>
            </a:r>
          </a:p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i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 сами всё съедим. </a:t>
            </a:r>
          </a:p>
        </p:txBody>
      </p:sp>
      <p:pic>
        <p:nvPicPr>
          <p:cNvPr id="10246" name="Picture 5" descr="MCj0290223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2667000"/>
            <a:ext cx="2667000" cy="291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Варенье 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81000" y="6096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2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35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2743200"/>
          </a:xfrm>
        </p:spPr>
        <p:txBody>
          <a:bodyPr/>
          <a:lstStyle/>
          <a:p>
            <a: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20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13716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Буква Л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8313" y="1628775"/>
            <a:ext cx="4259262" cy="49974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Букву Л из лыж мы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сложим, 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Палочку наверх положим, 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Одна лыжа стоит прямо,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Другая клонится упрямо.</a:t>
            </a:r>
            <a:endParaRPr lang="ru-RU" sz="15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Звуки мы слышим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произносим, 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буквы видим и пишем.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Буква Л на письме</a:t>
            </a:r>
          </a:p>
          <a:p>
            <a:pPr marL="274320" indent="-274320" algn="l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обозначает звук </a:t>
            </a:r>
            <a:r>
              <a:rPr lang="en-US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5029200" y="762000"/>
            <a:ext cx="3303588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5000" b="1" dirty="0">
                <a:solidFill>
                  <a:srgbClr val="3333CC"/>
                </a:solidFill>
              </a:rPr>
              <a:t>Л</a:t>
            </a:r>
          </a:p>
        </p:txBody>
      </p:sp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Л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57200" y="6096000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2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3554" grpId="0"/>
      <p:bldP spid="122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7" y="0"/>
            <a:ext cx="9157666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2743200"/>
          </a:xfrm>
        </p:spPr>
        <p:txBody>
          <a:bodyPr/>
          <a:lstStyle/>
          <a:p>
            <a: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20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3400" y="0"/>
            <a:ext cx="8229600" cy="13716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lang="en-US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в рифмах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3412" y="1371600"/>
            <a:ext cx="8229600" cy="38862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indent="-274320" algn="l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sz="2600" i="1" dirty="0" err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600" i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Ла-ла-ла, ла-ла-ла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Мила маме помогла.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Лы-лы-лы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лы-лы-лы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Мила вымыла полы.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Ло-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ло-ло-ло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Ловко вымыла стекло.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Лу-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лу-лу-лу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Милочка полола лук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Звук л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57200" y="5486400"/>
            <a:ext cx="990600" cy="9906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2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3554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98212" cy="6858000"/>
          </a:xfrm>
          <a:prstGeom prst="rect">
            <a:avLst/>
          </a:prstGeom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68313" y="115888"/>
            <a:ext cx="8229600" cy="13716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Расскажи рассказ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1488141"/>
            <a:ext cx="50292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Павел пошел ловить плотву.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Он знал места, где водится плотва.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Павел долго плыл на лодке.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Павел остановился возле омута и начал ловить.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Наловив много плотвы, он поплыл домой.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Улов оказался неплох.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solidFill>
                <a:srgbClr val="33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15" descr="MCj028659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990600"/>
            <a:ext cx="1366838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0" descr="MCj0351173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1905000"/>
            <a:ext cx="1296988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8" descr="MCj0295735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3200400"/>
            <a:ext cx="158432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1" descr="MCj04078740000[1]"/>
          <p:cNvPicPr>
            <a:picLocks noChangeAspect="1" noChangeArrowheads="1"/>
          </p:cNvPicPr>
          <p:nvPr/>
        </p:nvPicPr>
        <p:blipFill>
          <a:blip r:embed="rId8" cstate="print"/>
          <a:srcRect t="61909"/>
          <a:stretch>
            <a:fillRect/>
          </a:stretch>
        </p:blipFill>
        <p:spPr bwMode="auto">
          <a:xfrm>
            <a:off x="6019800" y="5181600"/>
            <a:ext cx="2160588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rId9" action="ppaction://hlinksldjump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асскажи расказ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04800" y="60198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98212" cy="6858000"/>
          </a:xfrm>
          <a:prstGeom prst="rect">
            <a:avLst/>
          </a:prstGeom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04800" y="228600"/>
            <a:ext cx="8651875" cy="1371600"/>
          </a:xfrm>
          <a:prstGeom prst="rect">
            <a:avLst/>
          </a:prstGeom>
        </p:spPr>
        <p:txBody>
          <a:bodyPr lIns="0" rIns="0" bIns="0" anchor="b">
            <a:normAutofit fontScale="92500" lnSpcReduction="1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Всех скороговорок не </a:t>
            </a:r>
            <a:r>
              <a:rPr lang="ru-RU" sz="5000" b="1" i="1" dirty="0" err="1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перескороговоришь</a:t>
            </a: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title"/>
          </p:nvPr>
        </p:nvSpPr>
        <p:spPr>
          <a:xfrm>
            <a:off x="573088" y="1564341"/>
            <a:ext cx="4419600" cy="3200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 елки иголки колки.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Елка-елочка, колкая иголочка.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 мели мы налима ловили.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Клала Клава лук на полку, 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Кликнула к себе Николку.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уголок Аленка села, 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 Алёнки много дела.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Мама Милу мылом мыла,</a:t>
            </a:r>
            <a:b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Мила мыло не любила</a:t>
            </a:r>
            <a:r>
              <a:rPr lang="ru-RU" sz="2400" dirty="0" smtClean="0">
                <a:solidFill>
                  <a:srgbClr val="0066FF"/>
                </a:solidFill>
              </a:rPr>
              <a:t>.</a:t>
            </a:r>
          </a:p>
        </p:txBody>
      </p:sp>
      <p:pic>
        <p:nvPicPr>
          <p:cNvPr id="16388" name="Picture 13" descr="MCj035134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1219200"/>
            <a:ext cx="11112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5" descr="MCj0215361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92688" y="3656012"/>
            <a:ext cx="16541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4" descr="MCj0083888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276600"/>
            <a:ext cx="15843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0" descr="MCj0407940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2000" y="5362575"/>
            <a:ext cx="17399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" action="ppaction://noaction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короговорки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381000" y="6096000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63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63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59" y="0"/>
            <a:ext cx="9270724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2743200"/>
          </a:xfrm>
        </p:spPr>
        <p:txBody>
          <a:bodyPr/>
          <a:lstStyle/>
          <a:p>
            <a: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700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20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828800" y="0"/>
            <a:ext cx="8229600" cy="1171575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000" b="1" i="1" dirty="0">
                <a:solidFill>
                  <a:srgbClr val="3333CC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Выучи стихи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1905000"/>
            <a:ext cx="4392613" cy="55435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Метла</a:t>
            </a:r>
            <a:endParaRPr lang="ru-RU" sz="32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Плясала, плясала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 дому метла.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Полы подмела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От угла до угла</a:t>
            </a:r>
            <a:r>
              <a:rPr lang="ru-RU" sz="3200" dirty="0" smtClean="0">
                <a:solidFill>
                  <a:srgbClr val="0066FF"/>
                </a:solidFill>
                <a:latin typeface="+mn-lt"/>
              </a:rPr>
              <a:t>.</a:t>
            </a:r>
            <a:endParaRPr lang="ru-RU" sz="3200" dirty="0">
              <a:solidFill>
                <a:srgbClr val="0066FF"/>
              </a:solidFill>
              <a:latin typeface="+mn-lt"/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>
            <a:lum contrast="4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863" l="9494" r="89241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2743200" cy="4049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>
            <a:hlinkClick r:id="" action="ppaction://noaction"/>
          </p:cNvPr>
          <p:cNvSpPr/>
          <p:nvPr/>
        </p:nvSpPr>
        <p:spPr>
          <a:xfrm>
            <a:off x="7924800" y="6132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Метл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81000" y="59436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2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355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11351</TotalTime>
  <Words>186</Words>
  <Application>Microsoft Office PowerPoint</Application>
  <PresentationFormat>Экран (4:3)</PresentationFormat>
  <Paragraphs>58</Paragraphs>
  <Slides>10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</vt:lpstr>
      <vt:lpstr>Автоматизация  [л]  в  середине  слова  </vt:lpstr>
      <vt:lpstr> </vt:lpstr>
      <vt:lpstr> </vt:lpstr>
      <vt:lpstr> </vt:lpstr>
      <vt:lpstr> </vt:lpstr>
      <vt:lpstr>Павел пошел ловить плотву. Он знал места, где водится плотва. Павел долго плыл на лодке. Павел остановился возле омута и начал ловить. Наловив много плотвы, он поплыл домой. Улов оказался неплох. </vt:lpstr>
      <vt:lpstr>У елки иголки колки. Елка-елочка, колкая иголочка. На мели мы налима ловили. Клала Клава лук на полку,  Кликнула к себе Николку. В уголок Аленка села,  У Алёнки много дела. Мама Милу мылом мыла, Мила мыло не любила.</vt:lpstr>
      <vt:lpstr> </vt:lpstr>
      <vt:lpstr>Молодец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Милана</dc:creator>
  <cp:lastModifiedBy>Тестирование</cp:lastModifiedBy>
  <cp:revision>28</cp:revision>
  <cp:lastPrinted>1601-01-01T00:00:00Z</cp:lastPrinted>
  <dcterms:created xsi:type="dcterms:W3CDTF">1601-01-01T00:00:00Z</dcterms:created>
  <dcterms:modified xsi:type="dcterms:W3CDTF">2017-06-02T09:12:43Z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