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78" r:id="rId3"/>
    <p:sldId id="258" r:id="rId4"/>
    <p:sldId id="274" r:id="rId5"/>
    <p:sldId id="277" r:id="rId6"/>
    <p:sldId id="259" r:id="rId7"/>
    <p:sldId id="289" r:id="rId8"/>
    <p:sldId id="260" r:id="rId9"/>
    <p:sldId id="267" r:id="rId10"/>
    <p:sldId id="273" r:id="rId11"/>
    <p:sldId id="279" r:id="rId12"/>
    <p:sldId id="271" r:id="rId13"/>
    <p:sldId id="266" r:id="rId14"/>
    <p:sldId id="280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9B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Использование</a:t>
            </a:r>
            <a:r>
              <a:rPr lang="ru-RU" baseline="0" dirty="0" smtClean="0"/>
              <a:t> сленга</a:t>
            </a:r>
            <a:endParaRPr lang="ru-RU" dirty="0"/>
          </a:p>
        </c:rich>
      </c:tx>
      <c:layout>
        <c:manualLayout>
          <c:xMode val="edge"/>
          <c:yMode val="edge"/>
          <c:x val="0.22042828758554886"/>
          <c:y val="0"/>
        </c:manualLayout>
      </c:layout>
    </c:title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В соцсетях</c:v>
                </c:pt>
                <c:pt idx="1">
                  <c:v>СМС сообщения</c:v>
                </c:pt>
                <c:pt idx="2">
                  <c:v>Устное общение</c:v>
                </c:pt>
                <c:pt idx="3">
                  <c:v>Плохое настроение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0.94000000000000061</c:v>
                </c:pt>
                <c:pt idx="2">
                  <c:v>1</c:v>
                </c:pt>
                <c:pt idx="3">
                  <c:v>0.22000000000000086</c:v>
                </c:pt>
              </c:numCache>
            </c:numRef>
          </c:val>
        </c:ser>
        <c:shape val="cone"/>
        <c:axId val="82889728"/>
        <c:axId val="122684160"/>
        <c:axId val="117809152"/>
      </c:bar3DChart>
      <c:catAx>
        <c:axId val="82889728"/>
        <c:scaling>
          <c:orientation val="minMax"/>
        </c:scaling>
        <c:axPos val="b"/>
        <c:numFmt formatCode="0%" sourceLinked="1"/>
        <c:tickLblPos val="nextTo"/>
        <c:crossAx val="122684160"/>
        <c:crosses val="autoZero"/>
        <c:auto val="1"/>
        <c:lblAlgn val="ctr"/>
        <c:lblOffset val="100"/>
      </c:catAx>
      <c:valAx>
        <c:axId val="122684160"/>
        <c:scaling>
          <c:orientation val="minMax"/>
        </c:scaling>
        <c:axPos val="l"/>
        <c:numFmt formatCode="0%" sourceLinked="1"/>
        <c:tickLblPos val="nextTo"/>
        <c:crossAx val="82889728"/>
        <c:crosses val="autoZero"/>
        <c:crossBetween val="between"/>
      </c:valAx>
      <c:serAx>
        <c:axId val="117809152"/>
        <c:scaling>
          <c:orientation val="minMax"/>
        </c:scaling>
        <c:delete val="1"/>
        <c:axPos val="b"/>
        <c:tickLblPos val="none"/>
        <c:crossAx val="122684160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CF07B-1B48-4796-82B3-C05E684F768C}" type="datetimeFigureOut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8C97A-3A72-4A31-922A-3AF3381A8B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7387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0BCD73C-58F2-413D-A779-33D671B42542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896AC-EAC8-458F-9E1E-BE146B08FFFC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F7015C4-53B6-43D5-99E0-0B1DF85A2AF3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EEA2D-D3ED-498D-B0BA-92941C2F5EC9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42AD-0055-4E5E-B06C-D2255FE2270C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9F1E88-0098-47F6-8B71-8E30A7436C74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832B140-1091-4978-AA84-56458B6D04B6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7E380-D903-4AFD-9F19-A7A7383E8742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45FD-A835-49A9-A2F2-DD12DC2672E6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371D6-56E4-4933-BA84-36625F078C6A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82F942E-E088-467C-8FBB-E0BE7B878952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ACEA4D-EF23-4A39-9320-753283B6A9EC}" type="datetime1">
              <a:rPr lang="ru-RU" smtClean="0"/>
              <a:pPr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ovesnik.ru/upload/images/magazines/all%20stars/2011/all-stars-2011-07-small.jpg" TargetMode="External"/><Relationship Id="rId3" Type="http://schemas.openxmlformats.org/officeDocument/2006/relationships/hyperlink" Target="http://www.media-atlas.ru/uploads/6_2814_80.jpg" TargetMode="External"/><Relationship Id="rId7" Type="http://schemas.openxmlformats.org/officeDocument/2006/relationships/hyperlink" Target="http://www.megainet.info/uploads/posts/2011-04/www.megainet.info_liza-girl-4-2011.jpg" TargetMode="External"/><Relationship Id="rId2" Type="http://schemas.openxmlformats.org/officeDocument/2006/relationships/hyperlink" Target="http://jurnalpdf.ru/wp-content/cover/10.2012/Yes_ru.10.1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recommend.ru/sites/default/files/product-images/20124/fbcfa8e32a2a8e8ffcd387133ccb09ef_0_500_0.jpg" TargetMode="External"/><Relationship Id="rId5" Type="http://schemas.openxmlformats.org/officeDocument/2006/relationships/hyperlink" Target="http://s60.radikal.ru/i169/1208/7a/5635f402aedd.jpg" TargetMode="External"/><Relationship Id="rId4" Type="http://schemas.openxmlformats.org/officeDocument/2006/relationships/hyperlink" Target="http://i070.radikal.ru/0903/0e/0f1139d520b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Молодежный сленг в английском языке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725144"/>
            <a:ext cx="5220072" cy="15567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Подготовили ученицы 9а класса: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Власова </a:t>
            </a:r>
            <a:r>
              <a:rPr lang="ru-RU" dirty="0" err="1" smtClean="0">
                <a:solidFill>
                  <a:schemeClr val="tx1"/>
                </a:solidFill>
              </a:rPr>
              <a:t>Милена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Сурина Елизавета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Руководитель: Копылова Надежда Владимировна учитель английского языка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0648"/>
            <a:ext cx="75608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Ямало-Ненецкий автономный округ,</a:t>
            </a: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</a:t>
            </a:r>
          </a:p>
          <a:p>
            <a:pPr algn="ctr"/>
            <a:r>
              <a:rPr lang="ru-RU" sz="1400" dirty="0" smtClean="0"/>
              <a:t>микрорайона Вынгапуровский» </a:t>
            </a:r>
          </a:p>
          <a:p>
            <a:pPr algn="ctr"/>
            <a:r>
              <a:rPr lang="ru-RU" sz="1400" dirty="0" smtClean="0"/>
              <a:t>муниципального образования г. Ноябрьск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Актуальность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/>
              <a:t>язык подвергается стремительному изменению;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слова и выражения упрощаются, сокращаются, им придумывают другие названия, те, которые сократят время;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из-за своей точности, краткости, емкости и содержательности, он становится более предпочтительным в разговоре.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Нелитературная лексика: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11560" y="1844824"/>
            <a:ext cx="8153400" cy="4495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профессионализмы;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вульгаризмы;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жаргонизмы;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сленг.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Сленг в печатных изданиях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556792"/>
            <a:ext cx="7772400" cy="5076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>
                <a:latin typeface="Calibri" pitchFamily="34" charset="0"/>
              </a:rPr>
              <a:t>At first blush </a:t>
            </a:r>
            <a:r>
              <a:rPr lang="en-US" dirty="0" smtClean="0">
                <a:latin typeface="Calibri" pitchFamily="34" charset="0"/>
              </a:rPr>
              <a:t>– </a:t>
            </a:r>
            <a:r>
              <a:rPr lang="ru-RU" dirty="0" smtClean="0">
                <a:latin typeface="Calibri" pitchFamily="34" charset="0"/>
              </a:rPr>
              <a:t>с первого взгляда, поначалу.</a:t>
            </a:r>
          </a:p>
          <a:p>
            <a:pPr>
              <a:buNone/>
            </a:pPr>
            <a:r>
              <a:rPr lang="en-US" b="1" i="1" dirty="0" smtClean="0">
                <a:latin typeface="Calibri" pitchFamily="34" charset="0"/>
              </a:rPr>
              <a:t>Buck up </a:t>
            </a:r>
            <a:r>
              <a:rPr lang="en-US" dirty="0" smtClean="0">
                <a:latin typeface="Calibri" pitchFamily="34" charset="0"/>
              </a:rPr>
              <a:t>– </a:t>
            </a:r>
            <a:r>
              <a:rPr lang="ru-RU" dirty="0" smtClean="0">
                <a:latin typeface="Calibri" pitchFamily="34" charset="0"/>
              </a:rPr>
              <a:t>одобрять, подстраховывать.</a:t>
            </a:r>
          </a:p>
          <a:p>
            <a:pPr>
              <a:buNone/>
            </a:pPr>
            <a:r>
              <a:rPr lang="en-US" b="1" i="1" dirty="0" smtClean="0">
                <a:latin typeface="Calibri" pitchFamily="34" charset="0"/>
              </a:rPr>
              <a:t>To have big time </a:t>
            </a:r>
            <a:r>
              <a:rPr lang="en-US" dirty="0" smtClean="0">
                <a:latin typeface="Calibri" pitchFamily="34" charset="0"/>
              </a:rPr>
              <a:t>– </a:t>
            </a:r>
            <a:r>
              <a:rPr lang="ru-RU" dirty="0" smtClean="0">
                <a:latin typeface="Calibri" pitchFamily="34" charset="0"/>
              </a:rPr>
              <a:t>провести хорошо время.</a:t>
            </a:r>
          </a:p>
          <a:p>
            <a:pPr>
              <a:buNone/>
            </a:pPr>
            <a:r>
              <a:rPr lang="en-US" b="1" i="1" dirty="0" smtClean="0">
                <a:latin typeface="Calibri" pitchFamily="34" charset="0"/>
              </a:rPr>
              <a:t>Bug-eyed</a:t>
            </a:r>
            <a:r>
              <a:rPr lang="en-US" dirty="0" smtClean="0">
                <a:latin typeface="Calibri" pitchFamily="34" charset="0"/>
              </a:rPr>
              <a:t> – </a:t>
            </a:r>
            <a:r>
              <a:rPr lang="ru-RU" dirty="0" smtClean="0">
                <a:latin typeface="Calibri" pitchFamily="34" charset="0"/>
              </a:rPr>
              <a:t>с широко открытыми от удивления глазами.</a:t>
            </a:r>
          </a:p>
          <a:p>
            <a:pPr>
              <a:buNone/>
            </a:pPr>
            <a:r>
              <a:rPr lang="en-US" b="1" i="1" dirty="0" smtClean="0">
                <a:latin typeface="Calibri" pitchFamily="34" charset="0"/>
              </a:rPr>
              <a:t>Cop out </a:t>
            </a:r>
            <a:r>
              <a:rPr lang="en-US" dirty="0" smtClean="0">
                <a:latin typeface="Calibri" pitchFamily="34" charset="0"/>
              </a:rPr>
              <a:t>– </a:t>
            </a:r>
            <a:r>
              <a:rPr lang="ru-RU" dirty="0" smtClean="0">
                <a:latin typeface="Calibri" pitchFamily="34" charset="0"/>
              </a:rPr>
              <a:t>скрывать правду, избегать.</a:t>
            </a:r>
          </a:p>
          <a:p>
            <a:pPr>
              <a:buNone/>
            </a:pPr>
            <a:r>
              <a:rPr lang="en-US" b="1" i="1" dirty="0" smtClean="0">
                <a:latin typeface="Calibri" pitchFamily="34" charset="0"/>
              </a:rPr>
              <a:t>Cute</a:t>
            </a:r>
            <a:r>
              <a:rPr lang="en-US" dirty="0" smtClean="0">
                <a:latin typeface="Calibri" pitchFamily="34" charset="0"/>
              </a:rPr>
              <a:t> – </a:t>
            </a:r>
            <a:r>
              <a:rPr lang="ru-RU" dirty="0" smtClean="0">
                <a:latin typeface="Calibri" pitchFamily="34" charset="0"/>
              </a:rPr>
              <a:t>забавный, симпатичный, милый.</a:t>
            </a:r>
          </a:p>
          <a:p>
            <a:pPr>
              <a:buNone/>
            </a:pPr>
            <a:r>
              <a:rPr lang="en-US" b="1" i="1" dirty="0" smtClean="0">
                <a:latin typeface="Calibri" pitchFamily="34" charset="0"/>
              </a:rPr>
              <a:t>Rat out </a:t>
            </a:r>
            <a:r>
              <a:rPr lang="en-US" dirty="0" smtClean="0">
                <a:latin typeface="Calibri" pitchFamily="34" charset="0"/>
              </a:rPr>
              <a:t>– </a:t>
            </a:r>
            <a:r>
              <a:rPr lang="ru-RU" dirty="0" smtClean="0">
                <a:latin typeface="Calibri" pitchFamily="34" charset="0"/>
              </a:rPr>
              <a:t>предавать, подводить.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Заключение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424936" cy="48272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В ходе нашего исследования мы: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провели анкетирование среди учащихся школы;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исследовали молодежные журналы и ролики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общались с носителями языка на форумах и по видеосвязи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создали брошюру с наиболее употребляемыми сленговыми выражениями;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провели мастер-класс среди одноклассников;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доказали, что сленг является неотъемлемой частью любого языка, так как употребляется практически во всех сферах жизни.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Таким образом, данная гипотеза доказана.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Гипотеза о том, что сленг является украшением языка не подтвердилась.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Источники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 Dictionary of Youth American Slang and Colloquial Expressions. Spears R.A., USA, 1991.</a:t>
            </a:r>
            <a:endParaRPr lang="ru-RU" dirty="0" smtClean="0"/>
          </a:p>
          <a:p>
            <a:r>
              <a:rPr lang="en-US" dirty="0" smtClean="0"/>
              <a:t>American magazines</a:t>
            </a:r>
          </a:p>
          <a:p>
            <a:pPr lvl="0"/>
            <a:r>
              <a:rPr lang="en-US" dirty="0" smtClean="0"/>
              <a:t>Dictionary of Modern Slang in North America, Great Britain and Australia, V.S. </a:t>
            </a:r>
            <a:r>
              <a:rPr lang="en-US" dirty="0" err="1" smtClean="0"/>
              <a:t>Matyushenkov</a:t>
            </a:r>
            <a:r>
              <a:rPr lang="en-US" dirty="0" smtClean="0"/>
              <a:t>, 2002.</a:t>
            </a:r>
            <a:endParaRPr lang="ru-RU" dirty="0" smtClean="0"/>
          </a:p>
          <a:p>
            <a:r>
              <a:rPr lang="en-US" dirty="0" smtClean="0"/>
              <a:t>Dictionary of youth slang, S.I. </a:t>
            </a:r>
            <a:r>
              <a:rPr lang="en-US" dirty="0" err="1" smtClean="0"/>
              <a:t>Levonova</a:t>
            </a:r>
            <a:r>
              <a:rPr lang="en-US" dirty="0" smtClean="0"/>
              <a:t>, 2005.</a:t>
            </a:r>
            <a:endParaRPr lang="ru-RU" dirty="0" smtClean="0"/>
          </a:p>
          <a:p>
            <a:r>
              <a:rPr lang="en-US" dirty="0" smtClean="0"/>
              <a:t>Dictionary of modern </a:t>
            </a:r>
            <a:r>
              <a:rPr lang="en-US" dirty="0" err="1" smtClean="0"/>
              <a:t>lexics</a:t>
            </a:r>
            <a:r>
              <a:rPr lang="en-US" dirty="0" smtClean="0"/>
              <a:t>, Anglo – American Slang, </a:t>
            </a:r>
            <a:r>
              <a:rPr lang="en-US" dirty="0" err="1" smtClean="0"/>
              <a:t>Baikov</a:t>
            </a:r>
            <a:r>
              <a:rPr lang="en-US" dirty="0" smtClean="0"/>
              <a:t>, Hilton, 2004.</a:t>
            </a:r>
            <a:endParaRPr lang="ru-RU" dirty="0" smtClean="0"/>
          </a:p>
          <a:p>
            <a:r>
              <a:rPr lang="en-US" dirty="0" smtClean="0"/>
              <a:t>English Slang, L.I. </a:t>
            </a:r>
            <a:r>
              <a:rPr lang="en-US" dirty="0" err="1" smtClean="0"/>
              <a:t>Gomanova</a:t>
            </a:r>
            <a:r>
              <a:rPr lang="en-US" dirty="0" smtClean="0"/>
              <a:t>, 2003.</a:t>
            </a:r>
            <a:endParaRPr lang="ru-RU" dirty="0" smtClean="0"/>
          </a:p>
          <a:p>
            <a:pPr lvl="0"/>
            <a:r>
              <a:rPr lang="en-US" dirty="0" smtClean="0"/>
              <a:t>English. In slang world. S.I. </a:t>
            </a:r>
            <a:r>
              <a:rPr lang="en-US" dirty="0" err="1" smtClean="0"/>
              <a:t>Tobolskih</a:t>
            </a:r>
            <a:r>
              <a:rPr lang="en-US" dirty="0" smtClean="0"/>
              <a:t>, 2002.</a:t>
            </a:r>
            <a:endParaRPr lang="ru-RU" dirty="0" smtClean="0"/>
          </a:p>
          <a:p>
            <a:r>
              <a:rPr lang="en-US" dirty="0" smtClean="0"/>
              <a:t>English Slang, M.T. </a:t>
            </a:r>
            <a:r>
              <a:rPr lang="en-US" dirty="0" err="1" smtClean="0"/>
              <a:t>Goldenov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Guide to English and American Slang, O.V. </a:t>
            </a:r>
            <a:r>
              <a:rPr lang="en-US" dirty="0" err="1" smtClean="0"/>
              <a:t>Zybanova</a:t>
            </a:r>
            <a:r>
              <a:rPr lang="en-US" dirty="0" smtClean="0"/>
              <a:t>, 2004.</a:t>
            </a:r>
            <a:endParaRPr lang="ru-RU" dirty="0" smtClean="0"/>
          </a:p>
          <a:p>
            <a:r>
              <a:rPr lang="en-US" dirty="0" smtClean="0"/>
              <a:t>Modern Language in Dialogues, I.I. </a:t>
            </a:r>
            <a:r>
              <a:rPr lang="en-US" dirty="0" err="1" smtClean="0"/>
              <a:t>Syshinski</a:t>
            </a:r>
            <a:r>
              <a:rPr lang="en-US" dirty="0" smtClean="0"/>
              <a:t>, 2002.</a:t>
            </a:r>
            <a:endParaRPr lang="ru-RU" dirty="0" smtClean="0"/>
          </a:p>
          <a:p>
            <a:pPr lvl="0"/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Dictionary of Slang. Karen Watts, compiler, A Laurel Book, 1994.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971550" y="404813"/>
            <a:ext cx="7921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http://jurnalpdf.ru/wp-content/cover/10.2012/Yes_ru.10.12.JPG</a:t>
            </a:r>
            <a:endParaRPr lang="de-DE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TextBox 3"/>
          <p:cNvSpPr txBox="1">
            <a:spLocks noChangeArrowheads="1"/>
          </p:cNvSpPr>
          <p:nvPr/>
        </p:nvSpPr>
        <p:spPr bwMode="auto">
          <a:xfrm>
            <a:off x="1116013" y="836613"/>
            <a:ext cx="7488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>
                <a:latin typeface="Times New Roman" pitchFamily="18" charset="0"/>
                <a:cs typeface="Times New Roman" pitchFamily="18" charset="0"/>
                <a:hlinkClick r:id="rId3"/>
              </a:rPr>
              <a:t>http://www.media-atlas.ru/uploads/6_2814_80.jpg</a:t>
            </a:r>
            <a:endParaRPr lang="de-DE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1116013" y="1341438"/>
            <a:ext cx="7848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>
                <a:latin typeface="Times New Roman" pitchFamily="18" charset="0"/>
                <a:cs typeface="Times New Roman" pitchFamily="18" charset="0"/>
                <a:hlinkClick r:id="rId4"/>
              </a:rPr>
              <a:t>http://i070.radikal.ru/0903/0e/0f1139d520b9.jpg</a:t>
            </a:r>
            <a:endParaRPr lang="de-DE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1116013" y="1773238"/>
            <a:ext cx="7127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>
                <a:latin typeface="Times New Roman" pitchFamily="18" charset="0"/>
                <a:cs typeface="Times New Roman" pitchFamily="18" charset="0"/>
                <a:hlinkClick r:id="rId5"/>
              </a:rPr>
              <a:t>http://s60.radikal.ru/i169/1208/7a/5635f402aedd.jpg</a:t>
            </a:r>
            <a:endParaRPr lang="de-DE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1042988" y="2205038"/>
            <a:ext cx="76327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>
                <a:latin typeface="Times New Roman" pitchFamily="18" charset="0"/>
                <a:cs typeface="Times New Roman" pitchFamily="18" charset="0"/>
                <a:hlinkClick r:id="rId6"/>
              </a:rPr>
              <a:t>http://irecommend.ru/sites/default/files/product-images/20124/fbcfa8e32a2a8e8ffcd387133ccb09ef_0_500_0.jpg</a:t>
            </a:r>
            <a:endParaRPr lang="de-DE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TextBox 8"/>
          <p:cNvSpPr txBox="1">
            <a:spLocks noChangeArrowheads="1"/>
          </p:cNvSpPr>
          <p:nvPr/>
        </p:nvSpPr>
        <p:spPr bwMode="auto">
          <a:xfrm>
            <a:off x="1042988" y="2924175"/>
            <a:ext cx="7850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>
                <a:latin typeface="Times New Roman" pitchFamily="18" charset="0"/>
                <a:cs typeface="Times New Roman" pitchFamily="18" charset="0"/>
                <a:hlinkClick r:id="rId7"/>
              </a:rPr>
              <a:t>http://www.megainet.info/uploads/posts/2011-04/www.megainet.info_liza-girl-4-2011.jpg</a:t>
            </a:r>
            <a:endParaRPr lang="de-DE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1116013" y="3644900"/>
            <a:ext cx="77041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>
                <a:latin typeface="Times New Roman" pitchFamily="18" charset="0"/>
                <a:cs typeface="Times New Roman" pitchFamily="18" charset="0"/>
                <a:hlinkClick r:id="rId8"/>
              </a:rPr>
              <a:t>http://www.rovesnik.ru/upload/images/magazines/all%20stars/2011/all-stars-2011-07-small.jpg</a:t>
            </a:r>
            <a:endParaRPr lang="de-DE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Проблема: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с</a:t>
            </a:r>
            <a:r>
              <a:rPr lang="ru-RU" dirty="0" smtClean="0"/>
              <a:t>ложность в понимании живой разговорной речи в фильмах,  видеоклипах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5" descr="DSCN0628-web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140968"/>
            <a:ext cx="3904359" cy="3096344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Цель: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229600" cy="4325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расширить свои знания разговорной речи английского языка, изучив сленг.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Picture 6" descr="04[1]"/>
          <p:cNvPicPr>
            <a:picLocks noChangeAspect="1" noChangeArrowheads="1"/>
          </p:cNvPicPr>
          <p:nvPr/>
        </p:nvPicPr>
        <p:blipFill>
          <a:blip r:embed="rId2" cstate="print">
            <a:lum contrast="-60000"/>
          </a:blip>
          <a:srcRect/>
          <a:stretch>
            <a:fillRect/>
          </a:stretch>
        </p:blipFill>
        <p:spPr bwMode="auto">
          <a:xfrm>
            <a:off x="2267744" y="3284984"/>
            <a:ext cx="4131567" cy="3098675"/>
          </a:xfrm>
          <a:prstGeom prst="rect">
            <a:avLst/>
          </a:prstGeom>
          <a:noFill/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340768"/>
            <a:ext cx="8153400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1)Провести анкетирование среди сверстников и выяснить, какое в ней место занимает сленг.</a:t>
            </a:r>
          </a:p>
          <a:p>
            <a:pPr>
              <a:buNone/>
            </a:pPr>
            <a:r>
              <a:rPr lang="ru-RU" sz="2400" dirty="0" smtClean="0"/>
              <a:t>2)Проанализировать англоязычные молодежные журналы и ролики.</a:t>
            </a:r>
          </a:p>
          <a:p>
            <a:pPr>
              <a:buNone/>
            </a:pPr>
            <a:r>
              <a:rPr lang="ru-RU" sz="2400" dirty="0" smtClean="0"/>
              <a:t>3)Посетить англоязычные форумы с целью общения с носителями языка.</a:t>
            </a:r>
          </a:p>
          <a:p>
            <a:pPr>
              <a:buNone/>
            </a:pPr>
            <a:r>
              <a:rPr lang="ru-RU" sz="2400" dirty="0" smtClean="0"/>
              <a:t>4)Выйти на видеосвязь с носителем языка.</a:t>
            </a:r>
          </a:p>
          <a:p>
            <a:pPr>
              <a:buNone/>
            </a:pPr>
            <a:r>
              <a:rPr lang="ru-RU" sz="2400" dirty="0" smtClean="0"/>
              <a:t>5)Провести мастер-класс среди одноклассников.</a:t>
            </a:r>
          </a:p>
          <a:p>
            <a:pPr>
              <a:buNone/>
            </a:pPr>
            <a:r>
              <a:rPr lang="ru-RU" sz="2400" dirty="0" smtClean="0"/>
              <a:t>6)Создать брошюру с наиболее употребляемыми сленговыми выражениями</a:t>
            </a:r>
            <a:endParaRPr lang="ru-RU" sz="24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Этапы работы: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Теоретический этап.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Исследовательский этап.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Практический этап.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 исследования: </a:t>
            </a:r>
          </a:p>
          <a:p>
            <a:pPr marL="0" indent="0">
              <a:buNone/>
            </a:pPr>
            <a:r>
              <a:rPr lang="ru-RU" sz="3200" dirty="0" smtClean="0">
                <a:latin typeface="Calibri" pitchFamily="34" charset="0"/>
                <a:cs typeface="Times New Roman" panose="02020603050405020304" pitchFamily="18" charset="0"/>
              </a:rPr>
              <a:t>разговорный английский язык.</a:t>
            </a:r>
          </a:p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Гипотезы: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772400" cy="4572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сленг – украшение языка;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сленг – неотъемлемая часть любого языка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4685">
            <a:off x="6353977" y="202528"/>
            <a:ext cx="2664795" cy="177444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15" descr="podrostki-u-kompa-2[1]"/>
          <p:cNvPicPr>
            <a:picLocks noChangeAspect="1" noChangeArrowheads="1"/>
          </p:cNvPicPr>
          <p:nvPr/>
        </p:nvPicPr>
        <p:blipFill>
          <a:blip r:embed="rId3" cstate="print">
            <a:lum contrast="-24000"/>
          </a:blip>
          <a:srcRect/>
          <a:stretch>
            <a:fillRect/>
          </a:stretch>
        </p:blipFill>
        <p:spPr bwMode="auto">
          <a:xfrm>
            <a:off x="1979713" y="3140968"/>
            <a:ext cx="4695670" cy="3088683"/>
          </a:xfrm>
          <a:prstGeom prst="rect">
            <a:avLst/>
          </a:prstGeom>
          <a:noFill/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Календарный план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1"/>
          </p:nvPr>
        </p:nvGraphicFramePr>
        <p:xfrm>
          <a:off x="683568" y="1196752"/>
          <a:ext cx="8153400" cy="468313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40360"/>
                <a:gridCol w="2195240"/>
                <a:gridCol w="2717800"/>
              </a:tblGrid>
              <a:tr h="465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</a:rPr>
                        <a:t>Мероприятие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</a:rPr>
                        <a:t>Сроки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</a:rPr>
                        <a:t>Ответственный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084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Анкетирование  школьников по проекту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Копылова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Н.В.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Власова М.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Сурина Е.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6505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Работа с Интернет-ресурсами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05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Анализ журналов, форумов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05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Организация видеосвязи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05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Подготовка мастер-класса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05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Создание брошюры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05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Оформление проекта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084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Представление проекта на общешкольном конкурсе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8824511" y="1729648"/>
          <a:ext cx="208280" cy="3955056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3955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Результаты анкетирования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1560" y="1484784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Сленговые выражения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Чувак</a:t>
            </a:r>
            <a:r>
              <a:rPr lang="ru-RU" dirty="0" smtClean="0"/>
              <a:t> – </a:t>
            </a:r>
            <a:r>
              <a:rPr lang="en-US" dirty="0" smtClean="0"/>
              <a:t>dude</a:t>
            </a:r>
            <a:r>
              <a:rPr lang="ru-RU" dirty="0" smtClean="0"/>
              <a:t>                    </a:t>
            </a:r>
            <a:r>
              <a:rPr lang="en-US" dirty="0" smtClean="0"/>
              <a:t> </a:t>
            </a:r>
            <a:r>
              <a:rPr lang="ru-RU" dirty="0" smtClean="0"/>
              <a:t>     Космос – </a:t>
            </a:r>
            <a:r>
              <a:rPr lang="en-US" dirty="0" smtClean="0"/>
              <a:t>space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Круто – </a:t>
            </a:r>
            <a:r>
              <a:rPr lang="en-US" dirty="0" smtClean="0"/>
              <a:t>cool</a:t>
            </a:r>
            <a:r>
              <a:rPr lang="ru-RU" dirty="0" smtClean="0"/>
              <a:t>                            Фри - </a:t>
            </a:r>
            <a:r>
              <a:rPr lang="en-US" dirty="0" smtClean="0"/>
              <a:t>free</a:t>
            </a:r>
          </a:p>
          <a:p>
            <a:pPr>
              <a:buNone/>
            </a:pPr>
            <a:r>
              <a:rPr lang="ru-RU" dirty="0" err="1" smtClean="0"/>
              <a:t>Гоу</a:t>
            </a:r>
            <a:r>
              <a:rPr lang="ru-RU" dirty="0" smtClean="0"/>
              <a:t>  - </a:t>
            </a:r>
            <a:r>
              <a:rPr lang="en-US" dirty="0" smtClean="0"/>
              <a:t>go                           </a:t>
            </a:r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ru-RU" dirty="0" smtClean="0"/>
              <a:t>Чел</a:t>
            </a:r>
            <a:r>
              <a:rPr lang="en-US" dirty="0" smtClean="0"/>
              <a:t> - people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Дикий - </a:t>
            </a:r>
            <a:r>
              <a:rPr lang="en-US" dirty="0" smtClean="0"/>
              <a:t>wild                     </a:t>
            </a: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dirty="0" err="1" smtClean="0"/>
              <a:t>Бро</a:t>
            </a:r>
            <a:r>
              <a:rPr lang="en-US" dirty="0" smtClean="0"/>
              <a:t> - brother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Кэп</a:t>
            </a:r>
            <a:r>
              <a:rPr lang="ru-RU" dirty="0" smtClean="0"/>
              <a:t> – </a:t>
            </a:r>
            <a:r>
              <a:rPr lang="en-US" dirty="0" smtClean="0"/>
              <a:t>cap                           </a:t>
            </a:r>
            <a:r>
              <a:rPr lang="ru-RU" dirty="0" smtClean="0"/>
              <a:t>   </a:t>
            </a:r>
            <a:r>
              <a:rPr lang="ru-RU" dirty="0" err="1" smtClean="0"/>
              <a:t>Изи</a:t>
            </a:r>
            <a:r>
              <a:rPr lang="en-US" dirty="0" smtClean="0"/>
              <a:t> - easy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ОМГ - </a:t>
            </a:r>
            <a:r>
              <a:rPr lang="en-US" dirty="0" smtClean="0"/>
              <a:t>OMG </a:t>
            </a:r>
            <a:r>
              <a:rPr lang="ru-RU" dirty="0" smtClean="0"/>
              <a:t>                           </a:t>
            </a:r>
            <a:r>
              <a:rPr lang="en-US" dirty="0" smtClean="0"/>
              <a:t>B- Ball</a:t>
            </a:r>
            <a:r>
              <a:rPr lang="ru-RU" dirty="0" smtClean="0"/>
              <a:t>-</a:t>
            </a:r>
            <a:r>
              <a:rPr lang="en-US" dirty="0" smtClean="0"/>
              <a:t> basketball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Фейк</a:t>
            </a:r>
            <a:r>
              <a:rPr lang="ru-RU" dirty="0" smtClean="0"/>
              <a:t> – </a:t>
            </a:r>
            <a:r>
              <a:rPr lang="en-US" dirty="0" smtClean="0"/>
              <a:t>fake                          </a:t>
            </a:r>
            <a:r>
              <a:rPr lang="ru-RU" dirty="0" err="1" smtClean="0"/>
              <a:t>Фейс</a:t>
            </a:r>
            <a:r>
              <a:rPr lang="ru-RU" dirty="0" smtClean="0"/>
              <a:t>- </a:t>
            </a:r>
            <a:r>
              <a:rPr lang="en-US" dirty="0" smtClean="0"/>
              <a:t>face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Тейбл</a:t>
            </a:r>
            <a:r>
              <a:rPr lang="ru-RU" dirty="0" smtClean="0"/>
              <a:t> - </a:t>
            </a:r>
            <a:r>
              <a:rPr lang="en-US" dirty="0" smtClean="0"/>
              <a:t>table                         </a:t>
            </a:r>
            <a:r>
              <a:rPr lang="ru-RU" dirty="0" err="1" smtClean="0"/>
              <a:t>Шузы</a:t>
            </a:r>
            <a:r>
              <a:rPr lang="ru-RU" dirty="0" smtClean="0"/>
              <a:t> - </a:t>
            </a:r>
            <a:r>
              <a:rPr lang="en-US" dirty="0" smtClean="0"/>
              <a:t>shoes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588</TotalTime>
  <Words>615</Words>
  <Application>Microsoft Office PowerPoint</Application>
  <PresentationFormat>Экран (4:3)</PresentationFormat>
  <Paragraphs>134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Молодежный сленг в английском языке</vt:lpstr>
      <vt:lpstr>Проблема: </vt:lpstr>
      <vt:lpstr>Цель:</vt:lpstr>
      <vt:lpstr>Задачи:</vt:lpstr>
      <vt:lpstr>Этапы работы: </vt:lpstr>
      <vt:lpstr>Гипотезы:</vt:lpstr>
      <vt:lpstr>Календарный план</vt:lpstr>
      <vt:lpstr>Результаты анкетирования</vt:lpstr>
      <vt:lpstr>Сленговые выражения</vt:lpstr>
      <vt:lpstr>Актуальность</vt:lpstr>
      <vt:lpstr>Нелитературная лексика:</vt:lpstr>
      <vt:lpstr>Сленг в печатных изданиях </vt:lpstr>
      <vt:lpstr>Заключение</vt:lpstr>
      <vt:lpstr>Источники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2</cp:lastModifiedBy>
  <cp:revision>80</cp:revision>
  <dcterms:created xsi:type="dcterms:W3CDTF">2017-03-26T04:22:02Z</dcterms:created>
  <dcterms:modified xsi:type="dcterms:W3CDTF">2017-06-02T10:05:05Z</dcterms:modified>
</cp:coreProperties>
</file>