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7707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60"/>
  </p:normalViewPr>
  <p:slideViewPr>
    <p:cSldViewPr>
      <p:cViewPr>
        <p:scale>
          <a:sx n="80" d="100"/>
          <a:sy n="80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42D94-89AE-4887-BD28-57D412675A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B6E65-138C-4D9E-A7F4-4E71B9D1D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B6E65-138C-4D9E-A7F4-4E71B9D1DE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9;&#1074;&#1091;&#1082;&#1080;\record20170427195136.3gpp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3.jpeg"/><Relationship Id="rId3" Type="http://schemas.openxmlformats.org/officeDocument/2006/relationships/video" Target="file:///C:\Users\user\Desktop\&#1079;&#1074;&#1091;&#1082;&#1080;\1\record20170504202847.3gpp" TargetMode="External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video" Target="file:///C:\Users\user\Desktop\&#1079;&#1074;&#1091;&#1082;&#1080;\record20170427223726.3gpp" TargetMode="External"/><Relationship Id="rId1" Type="http://schemas.openxmlformats.org/officeDocument/2006/relationships/video" Target="file:///C:\Users\user\Desktop\&#1079;&#1074;&#1091;&#1082;&#1080;\record20170427223722.3gpp" TargetMode="External"/><Relationship Id="rId6" Type="http://schemas.openxmlformats.org/officeDocument/2006/relationships/image" Target="../media/image17.gif"/><Relationship Id="rId11" Type="http://schemas.openxmlformats.org/officeDocument/2006/relationships/image" Target="../media/image21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9;&#1074;&#1091;&#1082;&#1080;\record20170427195315.3gpp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9.xml"/><Relationship Id="rId1" Type="http://schemas.openxmlformats.org/officeDocument/2006/relationships/video" Target="file:///C:\Users\user\Desktop\&#1079;&#1074;&#1091;&#1082;&#1080;\record20170427195434.3gpp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15.pn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3" Type="http://schemas.openxmlformats.org/officeDocument/2006/relationships/video" Target="file:///C:\Users\user\Desktop\&#1079;&#1074;&#1091;&#1082;&#1080;\1\record20170504203016.3gpp" TargetMode="External"/><Relationship Id="rId7" Type="http://schemas.openxmlformats.org/officeDocument/2006/relationships/image" Target="../media/image32.gif"/><Relationship Id="rId12" Type="http://schemas.openxmlformats.org/officeDocument/2006/relationships/image" Target="../media/image21.png"/><Relationship Id="rId2" Type="http://schemas.openxmlformats.org/officeDocument/2006/relationships/video" Target="file:///C:\Users\user\Desktop\&#1079;&#1074;&#1091;&#1082;&#1080;\1\record20170504202950.3gpp" TargetMode="External"/><Relationship Id="rId1" Type="http://schemas.openxmlformats.org/officeDocument/2006/relationships/video" Target="file:///C:\Users\user\Desktop\&#1079;&#1074;&#1091;&#1082;&#1080;\1\record20170504202941.3gpp" TargetMode="External"/><Relationship Id="rId6" Type="http://schemas.openxmlformats.org/officeDocument/2006/relationships/image" Target="../media/image31.gif"/><Relationship Id="rId11" Type="http://schemas.openxmlformats.org/officeDocument/2006/relationships/image" Target="../media/image3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5.png"/><Relationship Id="rId4" Type="http://schemas.openxmlformats.org/officeDocument/2006/relationships/video" Target="file:///C:\Users\user\Desktop\&#1079;&#1074;&#1091;&#1082;&#1080;\1\record20170504203039.3gpp" TargetMode="External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9;&#1074;&#1091;&#1082;&#1080;\record20170427195918.3gpp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оздание наглядных средств и учебных материалов в </a:t>
            </a:r>
            <a:r>
              <a:rPr lang="en-US" sz="2800" cap="none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cap="none" dirty="0" err="1" smtClean="0">
                <a:latin typeface="Times New Roman" pitchFamily="18" charset="0"/>
                <a:cs typeface="Times New Roman" pitchFamily="18" charset="0"/>
              </a:rPr>
              <a:t>icrosoft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cap="none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cap="none" dirty="0" err="1" smtClean="0">
                <a:latin typeface="Times New Roman" pitchFamily="18" charset="0"/>
                <a:cs typeface="Times New Roman" pitchFamily="18" charset="0"/>
              </a:rPr>
              <a:t>owerpoint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 для обучения детей с дефектным произношением звуков</a:t>
            </a:r>
            <a:endParaRPr lang="ru-RU" sz="28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6" y="5286388"/>
            <a:ext cx="1999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Ипулаева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К.О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л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00298" y="1428736"/>
            <a:ext cx="4525470" cy="471490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latin typeface="Times New Roman" pitchFamily="18" charset="0"/>
                <a:cs typeface="Times New Roman" pitchFamily="18" charset="0"/>
              </a:rPr>
              <a:t>Автоматизация</a:t>
            </a:r>
            <a:r>
              <a:rPr lang="ru-RU" sz="2800" b="1" cap="none" dirty="0" smtClean="0">
                <a:latin typeface="Times New Roman" pitchFamily="18" charset="0"/>
                <a:cs typeface="Times New Roman" pitchFamily="18" charset="0"/>
              </a:rPr>
              <a:t> звуков</a:t>
            </a:r>
            <a:r>
              <a:rPr lang="en-US" sz="2800" b="1" cap="none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800" b="1" cap="none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cap="none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2800" b="1" cap="none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b="1" cap="none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cap="none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en-US" sz="2800" b="1" cap="none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b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Презентация с анимационными и звуковыми эффектами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ллл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496" y="2571744"/>
            <a:ext cx="4243407" cy="4028551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7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1285860"/>
            <a:ext cx="2214578" cy="1111780"/>
          </a:xfrm>
          <a:prstGeom prst="rect">
            <a:avLst/>
          </a:prstGeom>
        </p:spPr>
      </p:pic>
      <p:pic>
        <p:nvPicPr>
          <p:cNvPr id="8" name="Рисунок 7" descr="кош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768" y="1142984"/>
            <a:ext cx="1714512" cy="1275502"/>
          </a:xfrm>
          <a:prstGeom prst="rect">
            <a:avLst/>
          </a:prstGeom>
        </p:spPr>
      </p:pic>
      <p:pic>
        <p:nvPicPr>
          <p:cNvPr id="11" name="Рисунок 10" descr="IMG_20170320_200419_84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285860"/>
            <a:ext cx="2286016" cy="1116257"/>
          </a:xfrm>
          <a:prstGeom prst="rect">
            <a:avLst/>
          </a:prstGeom>
        </p:spPr>
      </p:pic>
      <p:pic>
        <p:nvPicPr>
          <p:cNvPr id="12" name="Рисунок 11" descr="слон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28926" y="1357298"/>
            <a:ext cx="1285884" cy="1316605"/>
          </a:xfrm>
          <a:prstGeom prst="rect">
            <a:avLst/>
          </a:prstGeom>
        </p:spPr>
      </p:pic>
      <p:pic>
        <p:nvPicPr>
          <p:cNvPr id="1028" name="Picture 4" descr="C:\Users\user\Desktop\Новая папка (2)\IMG_20170320_201232_0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5037608"/>
            <a:ext cx="2286016" cy="1129658"/>
          </a:xfrm>
          <a:prstGeom prst="rect">
            <a:avLst/>
          </a:prstGeom>
          <a:noFill/>
        </p:spPr>
      </p:pic>
      <p:pic>
        <p:nvPicPr>
          <p:cNvPr id="14" name="Рисунок 13" descr="варенье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572000" y="4929198"/>
            <a:ext cx="1500198" cy="1500198"/>
          </a:xfrm>
          <a:prstGeom prst="rect">
            <a:avLst/>
          </a:prstGeom>
        </p:spPr>
      </p:pic>
      <p:pic>
        <p:nvPicPr>
          <p:cNvPr id="1029" name="Picture 5" descr="C:\Users\user\Desktop\Новая папка (2)\IMG_20170320_200601_03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3143248"/>
            <a:ext cx="1928826" cy="865757"/>
          </a:xfrm>
          <a:prstGeom prst="rect">
            <a:avLst/>
          </a:prstGeom>
          <a:noFill/>
        </p:spPr>
      </p:pic>
      <p:pic>
        <p:nvPicPr>
          <p:cNvPr id="1030" name="Picture 6" descr="C:\Users\user\Desktop\Новая папка (2)\i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71736" y="3000372"/>
            <a:ext cx="1417653" cy="1400151"/>
          </a:xfrm>
          <a:prstGeom prst="rect">
            <a:avLst/>
          </a:prstGeom>
          <a:noFill/>
        </p:spPr>
      </p:pic>
      <p:pic>
        <p:nvPicPr>
          <p:cNvPr id="1032" name="Picture 8" descr="00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572000" y="3143248"/>
            <a:ext cx="2095605" cy="1214446"/>
          </a:xfrm>
          <a:prstGeom prst="rect">
            <a:avLst/>
          </a:prstGeom>
          <a:noFill/>
        </p:spPr>
      </p:pic>
      <p:pic>
        <p:nvPicPr>
          <p:cNvPr id="20" name="Рисунок 19" descr="г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215206" y="2928934"/>
            <a:ext cx="1285884" cy="17145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словосочетаниях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rgbClr val="77075A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ландыш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2401169"/>
            <a:ext cx="2928958" cy="3242389"/>
          </a:xfrm>
          <a:prstGeom prst="rect">
            <a:avLst/>
          </a:prstGeom>
        </p:spPr>
      </p:pic>
      <p:pic>
        <p:nvPicPr>
          <p:cNvPr id="6" name="Рисунок 5" descr="зву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6578" y="1214422"/>
            <a:ext cx="1053893" cy="1053893"/>
          </a:xfrm>
          <a:prstGeom prst="rect">
            <a:avLst/>
          </a:prstGeom>
        </p:spPr>
      </p:pic>
      <p:pic>
        <p:nvPicPr>
          <p:cNvPr id="8" name="record20170427195136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6929454" y="1643050"/>
            <a:ext cx="261929" cy="19644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лес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9144000" cy="68086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en-US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en-US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Словах</a:t>
            </a:r>
            <a:endParaRPr lang="ru-RU" sz="2800" b="1" cap="none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Лиса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Лягушка</a:t>
            </a:r>
          </a:p>
        </p:txBody>
      </p:sp>
      <p:pic>
        <p:nvPicPr>
          <p:cNvPr id="7" name="Рисунок 6" descr="тр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5721920"/>
            <a:ext cx="9144000" cy="1136080"/>
          </a:xfrm>
          <a:prstGeom prst="rect">
            <a:avLst/>
          </a:prstGeom>
        </p:spPr>
      </p:pic>
      <p:pic>
        <p:nvPicPr>
          <p:cNvPr id="14" name="Рисунок 13" descr="ляг.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929190" y="3857628"/>
            <a:ext cx="2000264" cy="2000264"/>
          </a:xfrm>
          <a:prstGeom prst="rect">
            <a:avLst/>
          </a:prstGeom>
        </p:spPr>
      </p:pic>
      <p:pic>
        <p:nvPicPr>
          <p:cNvPr id="10" name="Рисунок 9" descr="звук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214414" y="3071810"/>
            <a:ext cx="1053893" cy="1053893"/>
          </a:xfrm>
          <a:prstGeom prst="rect">
            <a:avLst/>
          </a:prstGeom>
        </p:spPr>
      </p:pic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500694" y="1500174"/>
            <a:ext cx="982455" cy="982455"/>
          </a:xfrm>
          <a:prstGeom prst="rect">
            <a:avLst/>
          </a:prstGeom>
        </p:spPr>
      </p:pic>
      <p:pic>
        <p:nvPicPr>
          <p:cNvPr id="16" name="record20170427223722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5643571" y="1910934"/>
            <a:ext cx="214314" cy="160736"/>
          </a:xfrm>
          <a:prstGeom prst="rect">
            <a:avLst/>
          </a:prstGeom>
        </p:spPr>
      </p:pic>
      <p:pic>
        <p:nvPicPr>
          <p:cNvPr id="12" name="Рисунок 11" descr="звук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429520" y="4429132"/>
            <a:ext cx="1027012" cy="1027012"/>
          </a:xfrm>
          <a:prstGeom prst="rect">
            <a:avLst/>
          </a:prstGeom>
        </p:spPr>
      </p:pic>
      <p:pic>
        <p:nvPicPr>
          <p:cNvPr id="13" name="record20170427223726.3gpp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1" cstate="email"/>
          <a:stretch>
            <a:fillRect/>
          </a:stretch>
        </p:blipFill>
        <p:spPr>
          <a:xfrm>
            <a:off x="7643834" y="4857760"/>
            <a:ext cx="214314" cy="160736"/>
          </a:xfrm>
          <a:prstGeom prst="rect">
            <a:avLst/>
          </a:prstGeom>
        </p:spPr>
      </p:pic>
      <p:pic>
        <p:nvPicPr>
          <p:cNvPr id="20" name="Рисунок 19" descr="лисса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3857628"/>
            <a:ext cx="2285952" cy="1714464"/>
          </a:xfrm>
          <a:prstGeom prst="rect">
            <a:avLst/>
          </a:prstGeom>
        </p:spPr>
      </p:pic>
      <p:pic>
        <p:nvPicPr>
          <p:cNvPr id="21" name="record20170504202847.3gpp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14" cstate="email"/>
          <a:stretch>
            <a:fillRect/>
          </a:stretch>
        </p:blipFill>
        <p:spPr>
          <a:xfrm>
            <a:off x="1357290" y="3500438"/>
            <a:ext cx="285742" cy="214306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ел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34213" y="2714620"/>
            <a:ext cx="2909787" cy="39719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 чистоговорках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Ол-ол-ол - с ёлки улетел щегол.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Ал-ал-ал - мимо ёлки конь скакал.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Ул-ул-ул - волк под ёлкою уснул.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Ил-ил-ил – лось у ёлочки ходил.</a:t>
            </a:r>
          </a:p>
          <a:p>
            <a:endParaRPr lang="ru-RU" dirty="0"/>
          </a:p>
        </p:txBody>
      </p:sp>
      <p:pic>
        <p:nvPicPr>
          <p:cNvPr id="8" name="Рисунок 7" descr="тр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721920"/>
            <a:ext cx="9144000" cy="1136080"/>
          </a:xfrm>
          <a:prstGeom prst="rect">
            <a:avLst/>
          </a:prstGeom>
        </p:spPr>
      </p:pic>
      <p:pic>
        <p:nvPicPr>
          <p:cNvPr id="10" name="Рисунок 9" descr="звук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57620" y="3643314"/>
            <a:ext cx="1268207" cy="1268207"/>
          </a:xfrm>
          <a:prstGeom prst="rect">
            <a:avLst/>
          </a:prstGeom>
        </p:spPr>
      </p:pic>
      <p:pic>
        <p:nvPicPr>
          <p:cNvPr id="7" name="record20170427195315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071934" y="4214818"/>
            <a:ext cx="309554" cy="232166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714348" y="1785926"/>
            <a:ext cx="8143932" cy="4500594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286676" cy="522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звуков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скороговорках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214414" y="1857364"/>
            <a:ext cx="6715172" cy="76835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Мама мыла Милу мылом. Мила мыло не любила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Новая папка (2)\мыл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4000504"/>
            <a:ext cx="2810799" cy="1627186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 (2)\девоч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2571744"/>
            <a:ext cx="2286016" cy="3358586"/>
          </a:xfrm>
          <a:prstGeom prst="rect">
            <a:avLst/>
          </a:prstGeom>
          <a:noFill/>
        </p:spPr>
      </p:pic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715272" y="1571612"/>
            <a:ext cx="1053893" cy="1053893"/>
          </a:xfrm>
          <a:prstGeom prst="rect">
            <a:avLst/>
          </a:prstGeom>
        </p:spPr>
      </p:pic>
      <p:pic>
        <p:nvPicPr>
          <p:cNvPr id="7" name="record20170427195434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7929586" y="2071678"/>
            <a:ext cx="190491" cy="142868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игровой форме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01080" cy="4929222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Users\user\Desktop\Новая папка (2)\кость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670904"/>
            <a:ext cx="1643074" cy="1002441"/>
          </a:xfrm>
          <a:prstGeom prst="rect">
            <a:avLst/>
          </a:prstGeom>
          <a:noFill/>
        </p:spPr>
      </p:pic>
      <p:pic>
        <p:nvPicPr>
          <p:cNvPr id="6148" name="Picture 4" descr="C:\Users\user\Desktop\Новая папка (2)\кость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000504"/>
            <a:ext cx="1730333" cy="1055678"/>
          </a:xfrm>
          <a:prstGeom prst="rect">
            <a:avLst/>
          </a:prstGeom>
          <a:noFill/>
        </p:spPr>
      </p:pic>
      <p:pic>
        <p:nvPicPr>
          <p:cNvPr id="6149" name="Picture 5" descr="C:\Users\user\Desktop\Новая папка (2)\кость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5" y="2811602"/>
            <a:ext cx="1714512" cy="1046026"/>
          </a:xfrm>
          <a:prstGeom prst="rect">
            <a:avLst/>
          </a:prstGeom>
          <a:noFill/>
        </p:spPr>
      </p:pic>
      <p:pic>
        <p:nvPicPr>
          <p:cNvPr id="6150" name="Picture 6" descr="C:\Users\user\Desktop\Новая папка (2)\кость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5214950"/>
            <a:ext cx="1764084" cy="1076269"/>
          </a:xfrm>
          <a:prstGeom prst="rect">
            <a:avLst/>
          </a:prstGeom>
          <a:noFill/>
        </p:spPr>
      </p:pic>
      <p:cxnSp>
        <p:nvCxnSpPr>
          <p:cNvPr id="12" name="Скругленная соединительная линия 11"/>
          <p:cNvCxnSpPr/>
          <p:nvPr/>
        </p:nvCxnSpPr>
        <p:spPr>
          <a:xfrm flipV="1">
            <a:off x="2714612" y="2000240"/>
            <a:ext cx="4143404" cy="297138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flipV="1">
            <a:off x="2571736" y="3214686"/>
            <a:ext cx="4429156" cy="200026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flipV="1">
            <a:off x="2643174" y="4429132"/>
            <a:ext cx="4357718" cy="92869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>
            <a:off x="2786050" y="5500702"/>
            <a:ext cx="4286280" cy="21431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358082" y="1857365"/>
            <a:ext cx="714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00958" y="3000373"/>
            <a:ext cx="500066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72396" y="4214818"/>
            <a:ext cx="500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00958" y="5429264"/>
            <a:ext cx="571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20020874">
            <a:off x="5404200" y="1775715"/>
            <a:ext cx="68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Л-л-л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21021388">
            <a:off x="5572132" y="400050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Л-л-л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 rot="20742963">
            <a:off x="5529784" y="2891602"/>
            <a:ext cx="74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Л-л-л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786446" y="514351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Л-л-л</a:t>
            </a:r>
            <a:endParaRPr lang="ru-RU" dirty="0"/>
          </a:p>
        </p:txBody>
      </p:sp>
      <p:pic>
        <p:nvPicPr>
          <p:cNvPr id="33" name="Рисунок 32" descr="кошка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42910" y="3286124"/>
            <a:ext cx="1857388" cy="2357454"/>
          </a:xfrm>
          <a:prstGeom prst="rect">
            <a:avLst/>
          </a:prstGeom>
        </p:spPr>
      </p:pic>
      <p:pic>
        <p:nvPicPr>
          <p:cNvPr id="29" name="Рисунок 28" descr="звук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572528" y="5357826"/>
            <a:ext cx="768141" cy="768141"/>
          </a:xfrm>
          <a:prstGeom prst="rect">
            <a:avLst/>
          </a:prstGeom>
        </p:spPr>
      </p:pic>
      <p:pic>
        <p:nvPicPr>
          <p:cNvPr id="30" name="Рисунок 29" descr="звук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8501090" y="3000372"/>
            <a:ext cx="741261" cy="741261"/>
          </a:xfrm>
          <a:prstGeom prst="rect">
            <a:avLst/>
          </a:prstGeom>
        </p:spPr>
      </p:pic>
      <p:pic>
        <p:nvPicPr>
          <p:cNvPr id="31" name="Рисунок 30" descr="звук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501090" y="4214818"/>
            <a:ext cx="768141" cy="768141"/>
          </a:xfrm>
          <a:prstGeom prst="rect">
            <a:avLst/>
          </a:prstGeom>
        </p:spPr>
      </p:pic>
      <p:pic>
        <p:nvPicPr>
          <p:cNvPr id="34" name="Рисунок 33" descr="звук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8429652" y="1714488"/>
            <a:ext cx="839579" cy="839579"/>
          </a:xfrm>
          <a:prstGeom prst="rect">
            <a:avLst/>
          </a:prstGeom>
        </p:spPr>
      </p:pic>
      <p:pic>
        <p:nvPicPr>
          <p:cNvPr id="37" name="record20170504202941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8572528" y="2071678"/>
            <a:ext cx="214304" cy="160728"/>
          </a:xfrm>
          <a:prstGeom prst="rect">
            <a:avLst/>
          </a:prstGeom>
        </p:spPr>
      </p:pic>
      <p:pic>
        <p:nvPicPr>
          <p:cNvPr id="38" name="record20170504202950.3gpp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2" cstate="email"/>
          <a:stretch>
            <a:fillRect/>
          </a:stretch>
        </p:blipFill>
        <p:spPr>
          <a:xfrm>
            <a:off x="8643966" y="3286124"/>
            <a:ext cx="214314" cy="160735"/>
          </a:xfrm>
          <a:prstGeom prst="rect">
            <a:avLst/>
          </a:prstGeom>
        </p:spPr>
      </p:pic>
      <p:pic>
        <p:nvPicPr>
          <p:cNvPr id="39" name="record20170504203016.3gpp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12" cstate="email"/>
          <a:stretch>
            <a:fillRect/>
          </a:stretch>
        </p:blipFill>
        <p:spPr>
          <a:xfrm>
            <a:off x="8643966" y="4518422"/>
            <a:ext cx="214313" cy="160735"/>
          </a:xfrm>
          <a:prstGeom prst="rect">
            <a:avLst/>
          </a:prstGeom>
        </p:spPr>
      </p:pic>
      <p:pic>
        <p:nvPicPr>
          <p:cNvPr id="40" name="record20170504203039.3gpp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13" cstate="email"/>
          <a:stretch>
            <a:fillRect/>
          </a:stretch>
        </p:blipFill>
        <p:spPr>
          <a:xfrm>
            <a:off x="8643956" y="5661438"/>
            <a:ext cx="261938" cy="19645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улитка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1785926"/>
            <a:ext cx="5921122" cy="41864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звуков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игровой форме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5" name="Рисунок 4" descr="зву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86644" y="2214554"/>
            <a:ext cx="1053893" cy="1053893"/>
          </a:xfrm>
          <a:prstGeom prst="rect">
            <a:avLst/>
          </a:prstGeom>
        </p:spPr>
      </p:pic>
      <p:pic>
        <p:nvPicPr>
          <p:cNvPr id="6" name="record20170427195918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500958" y="2643182"/>
            <a:ext cx="190490" cy="142868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1340</TotalTime>
  <Words>133</Words>
  <Application>Microsoft Office PowerPoint</Application>
  <PresentationFormat>Экран (4:3)</PresentationFormat>
  <Paragraphs>37</Paragraphs>
  <Slides>10</Slides>
  <Notes>1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Создание наглядных средств и учебных материалов в Microsoft Powerpoint для обучения детей с дефектным произношением звуков</vt:lpstr>
      <vt:lpstr>Автоматизация звуков [Л] И [Ль]</vt:lpstr>
      <vt:lpstr>Артикуляционная гимнастика</vt:lpstr>
      <vt:lpstr>Автоматизация звука [Л] в словосочетаниях </vt:lpstr>
      <vt:lpstr>Автоматизация Звука [Ль] В Словах</vt:lpstr>
      <vt:lpstr>Автоматизация звука [Л] в  чистоговорках</vt:lpstr>
      <vt:lpstr>Автоматизация звуков [Л] И [Ль] в скороговорках </vt:lpstr>
      <vt:lpstr>Автоматизация звука [Л] в игровой форме </vt:lpstr>
      <vt:lpstr>Автоматизация звуков [Л] [Ль] в игровой форме 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</dc:title>
  <dc:creator>user</dc:creator>
  <cp:lastModifiedBy>HOME-PC</cp:lastModifiedBy>
  <cp:revision>109</cp:revision>
  <dcterms:created xsi:type="dcterms:W3CDTF">2017-03-13T13:41:16Z</dcterms:created>
  <dcterms:modified xsi:type="dcterms:W3CDTF">2017-06-02T14:24:06Z</dcterms:modified>
</cp:coreProperties>
</file>