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DF028-8586-4A59-8FA7-69682C74C72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D5936-2DF6-4926-A718-1422D05F0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tx2"/>
                </a:solidFill>
              </a:rPr>
              <a:t>Упражнения по теме</a:t>
            </a:r>
            <a:br>
              <a:rPr lang="ru-RU" sz="4000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«Спряжение глаголов»</a:t>
            </a:r>
            <a:r>
              <a:rPr lang="ru-RU" sz="4000" i="1" dirty="0" smtClean="0">
                <a:solidFill>
                  <a:schemeClr val="tx2"/>
                </a:solidFill>
              </a:rPr>
              <a:t/>
            </a:r>
            <a:br>
              <a:rPr lang="ru-RU" sz="4000" i="1" dirty="0" smtClean="0">
                <a:solidFill>
                  <a:schemeClr val="tx2"/>
                </a:solidFill>
              </a:rPr>
            </a:br>
            <a:r>
              <a:rPr lang="ru-RU" sz="3200" i="1" dirty="0" smtClean="0">
                <a:solidFill>
                  <a:schemeClr val="tx2"/>
                </a:solidFill>
              </a:rPr>
              <a:t>4 класс</a:t>
            </a:r>
            <a:endParaRPr lang="ru-RU" sz="3200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500702"/>
            <a:ext cx="3643338" cy="928694"/>
          </a:xfrm>
        </p:spPr>
        <p:txBody>
          <a:bodyPr/>
          <a:lstStyle/>
          <a:p>
            <a:pPr algn="r"/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</a:rPr>
              <a:t>МБОУ ЕСОШ №1</a:t>
            </a:r>
          </a:p>
          <a:p>
            <a:pPr algn="r"/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</a:rPr>
              <a:t>Кравцун М.Г.</a:t>
            </a:r>
          </a:p>
          <a:p>
            <a:pPr algn="r"/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</a:rPr>
              <a:t>Учитель начальных классов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и по запросу смайлики с большим пальцем картин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1500172"/>
            <a:ext cx="3857652" cy="3857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2"/>
                </a:solidFill>
              </a:rPr>
              <a:t>Вставьте буквы И или Е в окончания глаголов. Выделите окончания. Определите спряжение.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600200"/>
            <a:ext cx="8715436" cy="4900634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               </a:t>
            </a:r>
            <a:r>
              <a:rPr lang="ru-RU" sz="2400" dirty="0">
                <a:solidFill>
                  <a:schemeClr val="tx2"/>
                </a:solidFill>
              </a:rPr>
              <a:t>Кабан - это дикая свинья. По виду он </a:t>
            </a:r>
            <a:r>
              <a:rPr lang="ru-RU" sz="2400" dirty="0" smtClean="0">
                <a:solidFill>
                  <a:schemeClr val="tx2"/>
                </a:solidFill>
              </a:rPr>
              <a:t>немного</a:t>
            </a:r>
            <a:r>
              <a:rPr lang="ru-RU" sz="2400" dirty="0">
                <a:solidFill>
                  <a:schemeClr val="tx2"/>
                </a:solidFill>
              </a:rPr>
              <a:t> </a:t>
            </a:r>
            <a:r>
              <a:rPr lang="ru-RU" sz="2400" b="1" dirty="0" err="1">
                <a:solidFill>
                  <a:schemeClr val="tx2"/>
                </a:solidFill>
              </a:rPr>
              <a:t>отлича</a:t>
            </a:r>
            <a:r>
              <a:rPr lang="ru-RU" sz="2400" b="1" dirty="0">
                <a:solidFill>
                  <a:schemeClr val="tx2"/>
                </a:solidFill>
              </a:rPr>
              <a:t>….</a:t>
            </a:r>
            <a:r>
              <a:rPr lang="ru-RU" sz="2400" b="1" dirty="0" err="1">
                <a:solidFill>
                  <a:schemeClr val="tx2"/>
                </a:solidFill>
              </a:rPr>
              <a:t>тся</a:t>
            </a:r>
            <a:r>
              <a:rPr lang="ru-RU" sz="2400" dirty="0">
                <a:solidFill>
                  <a:schemeClr val="tx2"/>
                </a:solidFill>
              </a:rPr>
              <a:t> от домашней свиньи: </a:t>
            </a:r>
            <a:r>
              <a:rPr lang="ru-RU" sz="2400" b="1" dirty="0" err="1">
                <a:solidFill>
                  <a:schemeClr val="tx2"/>
                </a:solidFill>
              </a:rPr>
              <a:t>облада</a:t>
            </a:r>
            <a:r>
              <a:rPr lang="ru-RU" sz="2400" b="1" dirty="0">
                <a:solidFill>
                  <a:schemeClr val="tx2"/>
                </a:solidFill>
              </a:rPr>
              <a:t>….т</a:t>
            </a:r>
            <a:r>
              <a:rPr lang="ru-RU" sz="2400" dirty="0">
                <a:solidFill>
                  <a:schemeClr val="tx2"/>
                </a:solidFill>
              </a:rPr>
              <a:t> более коротким и плотным телом. Дикий кабан </a:t>
            </a:r>
            <a:r>
              <a:rPr lang="ru-RU" sz="2400" b="1" dirty="0">
                <a:solidFill>
                  <a:schemeClr val="tx2"/>
                </a:solidFill>
              </a:rPr>
              <a:t>вод….</a:t>
            </a:r>
            <a:r>
              <a:rPr lang="ru-RU" sz="2400" b="1" dirty="0" err="1">
                <a:solidFill>
                  <a:schemeClr val="tx2"/>
                </a:solidFill>
              </a:rPr>
              <a:t>тся</a:t>
            </a:r>
            <a:r>
              <a:rPr lang="ru-RU" sz="2400" dirty="0">
                <a:solidFill>
                  <a:schemeClr val="tx2"/>
                </a:solidFill>
              </a:rPr>
              <a:t> в широколиственных и смешанных лесах.</a:t>
            </a:r>
          </a:p>
          <a:p>
            <a:pPr lvl="0">
              <a:buNone/>
            </a:pPr>
            <a:r>
              <a:rPr lang="ru-RU" sz="2400" dirty="0">
                <a:solidFill>
                  <a:schemeClr val="tx2"/>
                </a:solidFill>
              </a:rPr>
              <a:t> </a:t>
            </a:r>
            <a:r>
              <a:rPr lang="ru-RU" sz="2400" dirty="0" smtClean="0">
                <a:solidFill>
                  <a:schemeClr val="tx2"/>
                </a:solidFill>
              </a:rPr>
              <a:t>               </a:t>
            </a:r>
            <a:r>
              <a:rPr lang="ru-RU" sz="2400" dirty="0">
                <a:solidFill>
                  <a:schemeClr val="tx2"/>
                </a:solidFill>
              </a:rPr>
              <a:t>Он </a:t>
            </a:r>
            <a:r>
              <a:rPr lang="ru-RU" sz="2400" b="1" dirty="0">
                <a:solidFill>
                  <a:schemeClr val="tx2"/>
                </a:solidFill>
              </a:rPr>
              <a:t>брод….т</a:t>
            </a:r>
            <a:r>
              <a:rPr lang="ru-RU" sz="2400" dirty="0">
                <a:solidFill>
                  <a:schemeClr val="tx2"/>
                </a:solidFill>
              </a:rPr>
              <a:t> по лесам и </a:t>
            </a:r>
            <a:r>
              <a:rPr lang="ru-RU" sz="2400" b="1" dirty="0" err="1">
                <a:solidFill>
                  <a:schemeClr val="tx2"/>
                </a:solidFill>
              </a:rPr>
              <a:t>похрюкива</a:t>
            </a:r>
            <a:r>
              <a:rPr lang="ru-RU" sz="2400" b="1" dirty="0">
                <a:solidFill>
                  <a:schemeClr val="tx2"/>
                </a:solidFill>
              </a:rPr>
              <a:t>….т</a:t>
            </a:r>
            <a:r>
              <a:rPr lang="ru-RU" sz="2400" dirty="0">
                <a:solidFill>
                  <a:schemeClr val="tx2"/>
                </a:solidFill>
              </a:rPr>
              <a:t>. Дубовые жёлуди </a:t>
            </a:r>
            <a:r>
              <a:rPr lang="ru-RU" sz="2400" b="1" dirty="0" err="1">
                <a:solidFill>
                  <a:schemeClr val="tx2"/>
                </a:solidFill>
              </a:rPr>
              <a:t>подбира</a:t>
            </a:r>
            <a:r>
              <a:rPr lang="ru-RU" sz="2400" b="1" dirty="0">
                <a:solidFill>
                  <a:schemeClr val="tx2"/>
                </a:solidFill>
              </a:rPr>
              <a:t>….т</a:t>
            </a:r>
            <a:r>
              <a:rPr lang="ru-RU" sz="2400" dirty="0">
                <a:solidFill>
                  <a:schemeClr val="tx2"/>
                </a:solidFill>
              </a:rPr>
              <a:t>. Своим длинным рылом землю </a:t>
            </a:r>
            <a:r>
              <a:rPr lang="ru-RU" sz="2400" b="1" dirty="0" err="1">
                <a:solidFill>
                  <a:schemeClr val="tx2"/>
                </a:solidFill>
              </a:rPr>
              <a:t>ро</a:t>
            </a:r>
            <a:r>
              <a:rPr lang="ru-RU" sz="2400" b="1" dirty="0">
                <a:solidFill>
                  <a:schemeClr val="tx2"/>
                </a:solidFill>
              </a:rPr>
              <a:t>….т</a:t>
            </a:r>
            <a:r>
              <a:rPr lang="ru-RU" sz="2400" dirty="0">
                <a:solidFill>
                  <a:schemeClr val="tx2"/>
                </a:solidFill>
              </a:rPr>
              <a:t>. Своими кривыми клыками корни рвёт, наверх </a:t>
            </a:r>
            <a:r>
              <a:rPr lang="ru-RU" sz="2400" b="1" dirty="0" err="1">
                <a:solidFill>
                  <a:schemeClr val="tx2"/>
                </a:solidFill>
              </a:rPr>
              <a:t>выворачива</a:t>
            </a:r>
            <a:r>
              <a:rPr lang="ru-RU" sz="2400" b="1" dirty="0">
                <a:solidFill>
                  <a:schemeClr val="tx2"/>
                </a:solidFill>
              </a:rPr>
              <a:t>….т</a:t>
            </a:r>
            <a:r>
              <a:rPr lang="ru-RU" sz="2400" dirty="0">
                <a:solidFill>
                  <a:schemeClr val="tx2"/>
                </a:solidFill>
              </a:rPr>
              <a:t>. Это он пищу </a:t>
            </a:r>
            <a:r>
              <a:rPr lang="ru-RU" sz="2400" b="1" dirty="0" err="1">
                <a:solidFill>
                  <a:schemeClr val="tx2"/>
                </a:solidFill>
              </a:rPr>
              <a:t>ищ</a:t>
            </a:r>
            <a:r>
              <a:rPr lang="ru-RU" sz="2400" b="1" dirty="0">
                <a:solidFill>
                  <a:schemeClr val="tx2"/>
                </a:solidFill>
              </a:rPr>
              <a:t>….т. 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</a:p>
          <a:p>
            <a:pPr lvl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                Очень </a:t>
            </a:r>
            <a:r>
              <a:rPr lang="ru-RU" sz="2400" dirty="0">
                <a:solidFill>
                  <a:schemeClr val="tx2"/>
                </a:solidFill>
              </a:rPr>
              <a:t>редко кабан </a:t>
            </a:r>
            <a:r>
              <a:rPr lang="ru-RU" sz="2400" b="1" dirty="0" err="1">
                <a:solidFill>
                  <a:schemeClr val="tx2"/>
                </a:solidFill>
              </a:rPr>
              <a:t>напада</a:t>
            </a:r>
            <a:r>
              <a:rPr lang="ru-RU" sz="2400" b="1" dirty="0">
                <a:solidFill>
                  <a:schemeClr val="tx2"/>
                </a:solidFill>
              </a:rPr>
              <a:t>….т</a:t>
            </a:r>
            <a:r>
              <a:rPr lang="ru-RU" sz="2400" dirty="0">
                <a:solidFill>
                  <a:schemeClr val="tx2"/>
                </a:solidFill>
              </a:rPr>
              <a:t> на мелких и крупных животных, больных или раненых.</a:t>
            </a:r>
          </a:p>
          <a:p>
            <a:pPr marL="179388" lvl="0" indent="-179388"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2"/>
                </a:solidFill>
              </a:rPr>
              <a:t>Вставьте подходящие по смыслу глаголы </a:t>
            </a:r>
            <a:r>
              <a:rPr lang="ru-RU" sz="2000" u="sng" dirty="0" smtClean="0">
                <a:solidFill>
                  <a:schemeClr val="tx2"/>
                </a:solidFill>
              </a:rPr>
              <a:t>в настоящем времени,</a:t>
            </a:r>
            <a:r>
              <a:rPr lang="ru-RU" sz="2000" dirty="0" smtClean="0">
                <a:solidFill>
                  <a:schemeClr val="tx2"/>
                </a:solidFill>
              </a:rPr>
              <a:t> измените порядок следования предложений, чтобы получился связный рассказ. 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Определите спряжение и лицо глаголов.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800" dirty="0" smtClean="0">
                <a:solidFill>
                  <a:schemeClr val="tx2"/>
                </a:solidFill>
              </a:rPr>
              <a:t>          </a:t>
            </a:r>
            <a:r>
              <a:rPr lang="ru-RU" sz="2800" b="1" dirty="0" smtClean="0">
                <a:solidFill>
                  <a:schemeClr val="tx2"/>
                </a:solidFill>
              </a:rPr>
              <a:t>На </a:t>
            </a:r>
            <a:r>
              <a:rPr lang="ru-RU" sz="2800" b="1" dirty="0">
                <a:solidFill>
                  <a:schemeClr val="tx2"/>
                </a:solidFill>
              </a:rPr>
              <a:t>улице ……… лютый мороз. Вдруг ты …….. тоненький стук. </a:t>
            </a:r>
            <a:r>
              <a:rPr lang="ru-RU" sz="2800" b="1" dirty="0" smtClean="0">
                <a:solidFill>
                  <a:schemeClr val="tx2"/>
                </a:solidFill>
              </a:rPr>
              <a:t> Метель </a:t>
            </a:r>
            <a:r>
              <a:rPr lang="ru-RU" sz="2800" b="1" dirty="0">
                <a:solidFill>
                  <a:schemeClr val="tx2"/>
                </a:solidFill>
              </a:rPr>
              <a:t>……… дорожки. </a:t>
            </a:r>
            <a:r>
              <a:rPr lang="ru-RU" sz="2800" b="1" dirty="0" smtClean="0">
                <a:solidFill>
                  <a:schemeClr val="tx2"/>
                </a:solidFill>
              </a:rPr>
              <a:t> Синичка </a:t>
            </a:r>
            <a:r>
              <a:rPr lang="ru-RU" sz="2800" b="1" dirty="0">
                <a:solidFill>
                  <a:schemeClr val="tx2"/>
                </a:solidFill>
              </a:rPr>
              <a:t>……….. по снежку</a:t>
            </a:r>
            <a:r>
              <a:rPr lang="ru-RU" sz="2800" b="1" dirty="0" smtClean="0">
                <a:solidFill>
                  <a:schemeClr val="tx2"/>
                </a:solidFill>
              </a:rPr>
              <a:t>.  </a:t>
            </a:r>
            <a:r>
              <a:rPr lang="ru-RU" sz="2800" b="1" dirty="0">
                <a:solidFill>
                  <a:schemeClr val="tx2"/>
                </a:solidFill>
              </a:rPr>
              <a:t>Ты …….. в тепле и ………… уроки. </a:t>
            </a:r>
            <a:r>
              <a:rPr lang="ru-RU" sz="2800" b="1" dirty="0" smtClean="0">
                <a:solidFill>
                  <a:schemeClr val="tx2"/>
                </a:solidFill>
              </a:rPr>
              <a:t> Через </a:t>
            </a:r>
            <a:r>
              <a:rPr lang="ru-RU" sz="2800" b="1" dirty="0">
                <a:solidFill>
                  <a:schemeClr val="tx2"/>
                </a:solidFill>
              </a:rPr>
              <a:t>стекло на тебя ……… глазки-бусинки. </a:t>
            </a:r>
            <a:r>
              <a:rPr lang="ru-RU" sz="2800" b="1" dirty="0" smtClean="0">
                <a:solidFill>
                  <a:schemeClr val="tx2"/>
                </a:solidFill>
              </a:rPr>
              <a:t> Бедняжка </a:t>
            </a:r>
            <a:r>
              <a:rPr lang="ru-RU" sz="2800" b="1" dirty="0">
                <a:solidFill>
                  <a:schemeClr val="tx2"/>
                </a:solidFill>
              </a:rPr>
              <a:t>совсем ……….. . </a:t>
            </a:r>
            <a:r>
              <a:rPr lang="ru-RU" sz="2800" b="1" dirty="0" smtClean="0">
                <a:solidFill>
                  <a:schemeClr val="tx2"/>
                </a:solidFill>
              </a:rPr>
              <a:t> За </a:t>
            </a:r>
            <a:r>
              <a:rPr lang="ru-RU" sz="2800" b="1" dirty="0">
                <a:solidFill>
                  <a:schemeClr val="tx2"/>
                </a:solidFill>
              </a:rPr>
              <a:t>оконной рамой ты ………. птичку</a:t>
            </a:r>
            <a:r>
              <a:rPr lang="ru-RU" sz="2800" b="1" dirty="0" smtClean="0">
                <a:solidFill>
                  <a:schemeClr val="tx2"/>
                </a:solidFill>
              </a:rPr>
              <a:t>. </a:t>
            </a:r>
            <a:r>
              <a:rPr lang="ru-RU" sz="2800" b="1" dirty="0">
                <a:solidFill>
                  <a:schemeClr val="tx2"/>
                </a:solidFill>
              </a:rPr>
              <a:t> Ты быстро …….. окно и ……. крылатую гостью в тёплую комнату.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chemeClr val="tx2"/>
                </a:solidFill>
              </a:rPr>
              <a:t>Вставьте пропущенные буквы, обозначьте орфограмму «Безударные окончания в личных окончаниях глаголов». Определите спряжение глаголов.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0006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            С  земли  </a:t>
            </a:r>
            <a:r>
              <a:rPr lang="ru-RU" b="1" dirty="0">
                <a:solidFill>
                  <a:schemeClr val="tx2"/>
                </a:solidFill>
              </a:rPr>
              <a:t>ещё </a:t>
            </a:r>
            <a:r>
              <a:rPr lang="ru-RU" b="1" dirty="0" smtClean="0">
                <a:solidFill>
                  <a:schemeClr val="tx2"/>
                </a:solidFill>
              </a:rPr>
              <a:t> не  сошёл  </a:t>
            </a:r>
            <a:r>
              <a:rPr lang="ru-RU" b="1" dirty="0">
                <a:solidFill>
                  <a:schemeClr val="tx2"/>
                </a:solidFill>
              </a:rPr>
              <a:t>снег</a:t>
            </a:r>
            <a:r>
              <a:rPr lang="ru-RU" b="1" dirty="0" smtClean="0">
                <a:solidFill>
                  <a:schemeClr val="tx2"/>
                </a:solidFill>
              </a:rPr>
              <a:t>,  </a:t>
            </a:r>
            <a:r>
              <a:rPr lang="ru-RU" b="1" dirty="0">
                <a:solidFill>
                  <a:schemeClr val="tx2"/>
                </a:solidFill>
              </a:rPr>
              <a:t>а </a:t>
            </a:r>
            <a:r>
              <a:rPr lang="ru-RU" b="1" dirty="0" smtClean="0">
                <a:solidFill>
                  <a:schemeClr val="tx2"/>
                </a:solidFill>
              </a:rPr>
              <a:t> в душе  уже  </a:t>
            </a:r>
            <a:r>
              <a:rPr lang="ru-RU" b="1" dirty="0" err="1">
                <a:solidFill>
                  <a:schemeClr val="tx2"/>
                </a:solidFill>
              </a:rPr>
              <a:t>наступа</a:t>
            </a:r>
            <a:r>
              <a:rPr lang="ru-RU" b="1" dirty="0">
                <a:solidFill>
                  <a:schemeClr val="tx2"/>
                </a:solidFill>
              </a:rPr>
              <a:t>….т </a:t>
            </a:r>
            <a:r>
              <a:rPr lang="ru-RU" b="1" dirty="0" smtClean="0">
                <a:solidFill>
                  <a:schemeClr val="tx2"/>
                </a:solidFill>
              </a:rPr>
              <a:t> весна</a:t>
            </a:r>
            <a:r>
              <a:rPr lang="ru-RU" b="1" dirty="0">
                <a:solidFill>
                  <a:schemeClr val="tx2"/>
                </a:solidFill>
              </a:rPr>
              <a:t>. 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err="1" smtClean="0">
                <a:solidFill>
                  <a:schemeClr val="tx2"/>
                </a:solidFill>
              </a:rPr>
              <a:t>Замира</a:t>
            </a:r>
            <a:r>
              <a:rPr lang="ru-RU" b="1" dirty="0">
                <a:solidFill>
                  <a:schemeClr val="tx2"/>
                </a:solidFill>
              </a:rPr>
              <a:t>….</a:t>
            </a:r>
            <a:r>
              <a:rPr lang="ru-RU" b="1" dirty="0" err="1" smtClean="0">
                <a:solidFill>
                  <a:schemeClr val="tx2"/>
                </a:solidFill>
              </a:rPr>
              <a:t>шь</a:t>
            </a:r>
            <a:r>
              <a:rPr lang="ru-RU" b="1" dirty="0" smtClean="0">
                <a:solidFill>
                  <a:schemeClr val="tx2"/>
                </a:solidFill>
              </a:rPr>
              <a:t>  </a:t>
            </a:r>
            <a:r>
              <a:rPr lang="ru-RU" b="1" dirty="0">
                <a:solidFill>
                  <a:schemeClr val="tx2"/>
                </a:solidFill>
              </a:rPr>
              <a:t>от смутных </a:t>
            </a:r>
            <a:r>
              <a:rPr lang="ru-RU" b="1" dirty="0" smtClean="0">
                <a:solidFill>
                  <a:schemeClr val="tx2"/>
                </a:solidFill>
              </a:rPr>
              <a:t> предчувствий  и  </a:t>
            </a:r>
            <a:r>
              <a:rPr lang="ru-RU" b="1" dirty="0">
                <a:solidFill>
                  <a:schemeClr val="tx2"/>
                </a:solidFill>
              </a:rPr>
              <a:t>улыба….</a:t>
            </a:r>
            <a:r>
              <a:rPr lang="ru-RU" b="1" dirty="0" err="1" smtClean="0">
                <a:solidFill>
                  <a:schemeClr val="tx2"/>
                </a:solidFill>
              </a:rPr>
              <a:t>шься</a:t>
            </a:r>
            <a:r>
              <a:rPr lang="ru-RU" b="1" dirty="0" smtClean="0">
                <a:solidFill>
                  <a:schemeClr val="tx2"/>
                </a:solidFill>
              </a:rPr>
              <a:t>  </a:t>
            </a:r>
            <a:r>
              <a:rPr lang="ru-RU" b="1" dirty="0">
                <a:solidFill>
                  <a:schemeClr val="tx2"/>
                </a:solidFill>
              </a:rPr>
              <a:t>без </a:t>
            </a:r>
            <a:r>
              <a:rPr lang="ru-RU" b="1" dirty="0" smtClean="0">
                <a:solidFill>
                  <a:schemeClr val="tx2"/>
                </a:solidFill>
              </a:rPr>
              <a:t>всякой  </a:t>
            </a:r>
            <a:r>
              <a:rPr lang="ru-RU" b="1" dirty="0">
                <a:solidFill>
                  <a:schemeClr val="tx2"/>
                </a:solidFill>
              </a:rPr>
              <a:t>причины. </a:t>
            </a:r>
            <a:r>
              <a:rPr lang="ru-RU" b="1" dirty="0" smtClean="0">
                <a:solidFill>
                  <a:schemeClr val="tx2"/>
                </a:solidFill>
              </a:rPr>
              <a:t>  Такое  же  </a:t>
            </a:r>
            <a:r>
              <a:rPr lang="ru-RU" b="1" dirty="0">
                <a:solidFill>
                  <a:schemeClr val="tx2"/>
                </a:solidFill>
              </a:rPr>
              <a:t>состояние </a:t>
            </a:r>
            <a:r>
              <a:rPr lang="ru-RU" b="1" dirty="0" err="1">
                <a:solidFill>
                  <a:schemeClr val="tx2"/>
                </a:solidFill>
              </a:rPr>
              <a:t>пережива</a:t>
            </a:r>
            <a:r>
              <a:rPr lang="ru-RU" b="1" dirty="0">
                <a:solidFill>
                  <a:schemeClr val="tx2"/>
                </a:solidFill>
              </a:rPr>
              <a:t>….</a:t>
            </a:r>
            <a:r>
              <a:rPr lang="ru-RU" b="1" dirty="0" smtClean="0">
                <a:solidFill>
                  <a:schemeClr val="tx2"/>
                </a:solidFill>
              </a:rPr>
              <a:t>т  теперь и  </a:t>
            </a:r>
            <a:r>
              <a:rPr lang="ru-RU" b="1" dirty="0">
                <a:solidFill>
                  <a:schemeClr val="tx2"/>
                </a:solidFill>
              </a:rPr>
              <a:t>природа</a:t>
            </a:r>
            <a:r>
              <a:rPr lang="ru-RU" b="1" dirty="0" smtClean="0">
                <a:solidFill>
                  <a:schemeClr val="tx2"/>
                </a:solidFill>
              </a:rPr>
              <a:t>.  </a:t>
            </a:r>
            <a:r>
              <a:rPr lang="ru-RU" b="1" dirty="0">
                <a:solidFill>
                  <a:schemeClr val="tx2"/>
                </a:solidFill>
              </a:rPr>
              <a:t>Земля холодна, </a:t>
            </a:r>
            <a:r>
              <a:rPr lang="ru-RU" b="1" dirty="0" smtClean="0">
                <a:solidFill>
                  <a:schemeClr val="tx2"/>
                </a:solidFill>
              </a:rPr>
              <a:t> грязь  хлюпа</a:t>
            </a:r>
            <a:r>
              <a:rPr lang="ru-RU" b="1" dirty="0">
                <a:solidFill>
                  <a:schemeClr val="tx2"/>
                </a:solidFill>
              </a:rPr>
              <a:t>….</a:t>
            </a:r>
            <a:r>
              <a:rPr lang="ru-RU" b="1" dirty="0" smtClean="0">
                <a:solidFill>
                  <a:schemeClr val="tx2"/>
                </a:solidFill>
              </a:rPr>
              <a:t>т  </a:t>
            </a:r>
            <a:r>
              <a:rPr lang="ru-RU" b="1" dirty="0">
                <a:solidFill>
                  <a:schemeClr val="tx2"/>
                </a:solidFill>
              </a:rPr>
              <a:t>под </a:t>
            </a:r>
            <a:r>
              <a:rPr lang="ru-RU" b="1" dirty="0" smtClean="0">
                <a:solidFill>
                  <a:schemeClr val="tx2"/>
                </a:solidFill>
              </a:rPr>
              <a:t> ногами,  </a:t>
            </a:r>
            <a:r>
              <a:rPr lang="ru-RU" b="1" dirty="0">
                <a:solidFill>
                  <a:schemeClr val="tx2"/>
                </a:solidFill>
              </a:rPr>
              <a:t>но кругом </a:t>
            </a:r>
            <a:r>
              <a:rPr lang="ru-RU" b="1" dirty="0" smtClean="0">
                <a:solidFill>
                  <a:schemeClr val="tx2"/>
                </a:solidFill>
              </a:rPr>
              <a:t> всё  весело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smtClean="0">
                <a:solidFill>
                  <a:schemeClr val="tx2"/>
                </a:solidFill>
              </a:rPr>
              <a:t> ласково</a:t>
            </a:r>
            <a:r>
              <a:rPr lang="ru-RU" b="1" dirty="0">
                <a:solidFill>
                  <a:schemeClr val="tx2"/>
                </a:solidFill>
              </a:rPr>
              <a:t>, радостно! </a:t>
            </a:r>
            <a:r>
              <a:rPr lang="ru-RU" b="1" dirty="0" smtClean="0">
                <a:solidFill>
                  <a:schemeClr val="tx2"/>
                </a:solidFill>
              </a:rPr>
              <a:t>Солнце  </a:t>
            </a:r>
            <a:r>
              <a:rPr lang="ru-RU" b="1" dirty="0">
                <a:solidFill>
                  <a:schemeClr val="tx2"/>
                </a:solidFill>
              </a:rPr>
              <a:t>свет….т </a:t>
            </a:r>
            <a:r>
              <a:rPr lang="ru-RU" b="1" dirty="0" smtClean="0">
                <a:solidFill>
                  <a:schemeClr val="tx2"/>
                </a:solidFill>
              </a:rPr>
              <a:t> ярко </a:t>
            </a:r>
            <a:r>
              <a:rPr lang="ru-RU" b="1" dirty="0">
                <a:solidFill>
                  <a:schemeClr val="tx2"/>
                </a:solidFill>
              </a:rPr>
              <a:t>и </a:t>
            </a:r>
            <a:r>
              <a:rPr lang="ru-RU" b="1" dirty="0" smtClean="0">
                <a:solidFill>
                  <a:schemeClr val="tx2"/>
                </a:solidFill>
              </a:rPr>
              <a:t> своими  </a:t>
            </a:r>
            <a:r>
              <a:rPr lang="ru-RU" b="1" dirty="0">
                <a:solidFill>
                  <a:schemeClr val="tx2"/>
                </a:solidFill>
              </a:rPr>
              <a:t>лучами купа….</a:t>
            </a:r>
            <a:r>
              <a:rPr lang="ru-RU" b="1" dirty="0" err="1" smtClean="0">
                <a:solidFill>
                  <a:schemeClr val="tx2"/>
                </a:solidFill>
              </a:rPr>
              <a:t>тся</a:t>
            </a:r>
            <a:r>
              <a:rPr lang="ru-RU" b="1" dirty="0" smtClean="0">
                <a:solidFill>
                  <a:schemeClr val="tx2"/>
                </a:solidFill>
              </a:rPr>
              <a:t>  </a:t>
            </a:r>
            <a:r>
              <a:rPr lang="ru-RU" b="1" dirty="0">
                <a:solidFill>
                  <a:schemeClr val="tx2"/>
                </a:solidFill>
              </a:rPr>
              <a:t>в </a:t>
            </a:r>
            <a:r>
              <a:rPr lang="ru-RU" b="1" dirty="0" smtClean="0">
                <a:solidFill>
                  <a:schemeClr val="tx2"/>
                </a:solidFill>
              </a:rPr>
              <a:t>лужах вместе  с  </a:t>
            </a:r>
            <a:r>
              <a:rPr lang="ru-RU" b="1" dirty="0">
                <a:solidFill>
                  <a:schemeClr val="tx2"/>
                </a:solidFill>
              </a:rPr>
              <a:t>воробьями. </a:t>
            </a:r>
            <a:r>
              <a:rPr lang="ru-RU" b="1" dirty="0" smtClean="0">
                <a:solidFill>
                  <a:schemeClr val="tx2"/>
                </a:solidFill>
              </a:rPr>
              <a:t>Речка  </a:t>
            </a:r>
            <a:r>
              <a:rPr lang="ru-RU" b="1" dirty="0">
                <a:solidFill>
                  <a:schemeClr val="tx2"/>
                </a:solidFill>
              </a:rPr>
              <a:t>надува….</a:t>
            </a:r>
            <a:r>
              <a:rPr lang="ru-RU" b="1" dirty="0" err="1" smtClean="0">
                <a:solidFill>
                  <a:schemeClr val="tx2"/>
                </a:solidFill>
              </a:rPr>
              <a:t>тся</a:t>
            </a:r>
            <a:r>
              <a:rPr lang="ru-RU" b="1" dirty="0" smtClean="0">
                <a:solidFill>
                  <a:schemeClr val="tx2"/>
                </a:solidFill>
              </a:rPr>
              <a:t>  и </a:t>
            </a:r>
            <a:r>
              <a:rPr lang="ru-RU" b="1" dirty="0" err="1" smtClean="0">
                <a:solidFill>
                  <a:schemeClr val="tx2"/>
                </a:solidFill>
              </a:rPr>
              <a:t>темне</a:t>
            </a:r>
            <a:r>
              <a:rPr lang="ru-RU" b="1" dirty="0">
                <a:solidFill>
                  <a:schemeClr val="tx2"/>
                </a:solidFill>
              </a:rPr>
              <a:t>….т. </a:t>
            </a:r>
            <a:r>
              <a:rPr lang="ru-RU" b="1" dirty="0" smtClean="0">
                <a:solidFill>
                  <a:schemeClr val="tx2"/>
                </a:solidFill>
              </a:rPr>
              <a:t> Она  </a:t>
            </a:r>
            <a:r>
              <a:rPr lang="ru-RU" b="1" dirty="0">
                <a:solidFill>
                  <a:schemeClr val="tx2"/>
                </a:solidFill>
              </a:rPr>
              <a:t>уже проснулась, </a:t>
            </a:r>
            <a:r>
              <a:rPr lang="ru-RU" b="1" dirty="0" smtClean="0">
                <a:solidFill>
                  <a:schemeClr val="tx2"/>
                </a:solidFill>
              </a:rPr>
              <a:t> скоро </a:t>
            </a:r>
            <a:r>
              <a:rPr lang="ru-RU" b="1" dirty="0">
                <a:solidFill>
                  <a:schemeClr val="tx2"/>
                </a:solidFill>
              </a:rPr>
              <a:t> заревёт</a:t>
            </a:r>
            <a:r>
              <a:rPr lang="ru-RU" b="1" dirty="0" smtClean="0">
                <a:solidFill>
                  <a:schemeClr val="tx2"/>
                </a:solidFill>
              </a:rPr>
              <a:t>,  </a:t>
            </a:r>
            <a:r>
              <a:rPr lang="ru-RU" b="1" dirty="0">
                <a:solidFill>
                  <a:schemeClr val="tx2"/>
                </a:solidFill>
              </a:rPr>
              <a:t>понесёт </a:t>
            </a:r>
            <a:r>
              <a:rPr lang="ru-RU" b="1" dirty="0" smtClean="0">
                <a:solidFill>
                  <a:schemeClr val="tx2"/>
                </a:solidFill>
              </a:rPr>
              <a:t> свои </a:t>
            </a:r>
            <a:r>
              <a:rPr lang="ru-RU" b="1" dirty="0">
                <a:solidFill>
                  <a:schemeClr val="tx2"/>
                </a:solidFill>
              </a:rPr>
              <a:t>бурные воды, </a:t>
            </a:r>
            <a:r>
              <a:rPr lang="ru-RU" b="1" dirty="0" smtClean="0">
                <a:solidFill>
                  <a:schemeClr val="tx2"/>
                </a:solidFill>
              </a:rPr>
              <a:t> погон</a:t>
            </a:r>
            <a:r>
              <a:rPr lang="ru-RU" b="1" dirty="0">
                <a:solidFill>
                  <a:schemeClr val="tx2"/>
                </a:solidFill>
              </a:rPr>
              <a:t>….т </a:t>
            </a:r>
            <a:r>
              <a:rPr lang="ru-RU" b="1" dirty="0" smtClean="0">
                <a:solidFill>
                  <a:schemeClr val="tx2"/>
                </a:solidFill>
              </a:rPr>
              <a:t> лёд</a:t>
            </a:r>
            <a:r>
              <a:rPr lang="ru-RU" b="1" dirty="0">
                <a:solidFill>
                  <a:schemeClr val="tx2"/>
                </a:solidFill>
              </a:rPr>
              <a:t>. </a:t>
            </a:r>
            <a:r>
              <a:rPr lang="ru-RU" b="1" dirty="0" smtClean="0">
                <a:solidFill>
                  <a:schemeClr val="tx2"/>
                </a:solidFill>
              </a:rPr>
              <a:t> Деревья  </a:t>
            </a:r>
            <a:r>
              <a:rPr lang="ru-RU" b="1" dirty="0">
                <a:solidFill>
                  <a:schemeClr val="tx2"/>
                </a:solidFill>
              </a:rPr>
              <a:t>голы, но </a:t>
            </a:r>
            <a:r>
              <a:rPr lang="ru-RU" b="1" dirty="0" smtClean="0">
                <a:solidFill>
                  <a:schemeClr val="tx2"/>
                </a:solidFill>
              </a:rPr>
              <a:t> уже  живут</a:t>
            </a:r>
            <a:r>
              <a:rPr lang="ru-RU" b="1" dirty="0">
                <a:solidFill>
                  <a:schemeClr val="tx2"/>
                </a:solidFill>
              </a:rPr>
              <a:t>, дышат.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28601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solidFill>
                  <a:schemeClr val="tx2"/>
                </a:solidFill>
              </a:rPr>
              <a:t>1. Прочитайте текст.</a:t>
            </a:r>
            <a:r>
              <a:rPr lang="ru-RU" sz="2400" dirty="0" smtClean="0">
                <a:solidFill>
                  <a:schemeClr val="tx2"/>
                </a:solidFill>
              </a:rPr>
              <a:t/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          </a:t>
            </a:r>
            <a:r>
              <a:rPr lang="ru-RU" sz="2700" b="1" dirty="0" smtClean="0">
                <a:solidFill>
                  <a:schemeClr val="tx2"/>
                </a:solidFill>
              </a:rPr>
              <a:t>Уход…м всё дальше (в)лес. В т…</a:t>
            </a:r>
            <a:r>
              <a:rPr lang="ru-RU" sz="2700" b="1" dirty="0" err="1" smtClean="0">
                <a:solidFill>
                  <a:schemeClr val="tx2"/>
                </a:solidFill>
              </a:rPr>
              <a:t>пле</a:t>
            </a:r>
            <a:r>
              <a:rPr lang="ru-RU" sz="2700" b="1" dirty="0" smtClean="0">
                <a:solidFill>
                  <a:schemeClr val="tx2"/>
                </a:solidFill>
              </a:rPr>
              <a:t> и уют… леса тихонько </a:t>
            </a:r>
            <a:r>
              <a:rPr lang="ru-RU" sz="2700" b="1" dirty="0" err="1" smtClean="0">
                <a:solidFill>
                  <a:schemeClr val="tx2"/>
                </a:solidFill>
              </a:rPr>
              <a:t>дыш</a:t>
            </a:r>
            <a:r>
              <a:rPr lang="ru-RU" sz="2700" b="1" dirty="0" smtClean="0">
                <a:solidFill>
                  <a:schemeClr val="tx2"/>
                </a:solidFill>
              </a:rPr>
              <a:t>….т особенный шум. Скрипят </a:t>
            </a:r>
            <a:r>
              <a:rPr lang="ru-RU" sz="2700" b="1" dirty="0" err="1" smtClean="0">
                <a:solidFill>
                  <a:schemeClr val="tx2"/>
                </a:solidFill>
              </a:rPr>
              <a:t>кл</a:t>
            </a:r>
            <a:r>
              <a:rPr lang="ru-RU" sz="2700" b="1" dirty="0" smtClean="0">
                <a:solidFill>
                  <a:schemeClr val="tx2"/>
                </a:solidFill>
              </a:rPr>
              <a:t>…</a:t>
            </a:r>
            <a:r>
              <a:rPr lang="ru-RU" sz="2700" b="1" dirty="0" err="1" smtClean="0">
                <a:solidFill>
                  <a:schemeClr val="tx2"/>
                </a:solidFill>
              </a:rPr>
              <a:t>сты</a:t>
            </a:r>
            <a:r>
              <a:rPr lang="ru-RU" sz="2700" b="1" dirty="0" smtClean="0">
                <a:solidFill>
                  <a:schemeClr val="tx2"/>
                </a:solidFill>
              </a:rPr>
              <a:t>, звенят с…</a:t>
            </a:r>
            <a:r>
              <a:rPr lang="ru-RU" sz="2700" b="1" dirty="0" err="1" smtClean="0">
                <a:solidFill>
                  <a:schemeClr val="tx2"/>
                </a:solidFill>
              </a:rPr>
              <a:t>ницы</a:t>
            </a:r>
            <a:r>
              <a:rPr lang="ru-RU" sz="2700" b="1" dirty="0" smtClean="0">
                <a:solidFill>
                  <a:schemeClr val="tx2"/>
                </a:solidFill>
              </a:rPr>
              <a:t>. Св…</a:t>
            </a:r>
            <a:r>
              <a:rPr lang="ru-RU" sz="2700" b="1" dirty="0" err="1" smtClean="0">
                <a:solidFill>
                  <a:schemeClr val="tx2"/>
                </a:solidFill>
              </a:rPr>
              <a:t>стит</a:t>
            </a:r>
            <a:r>
              <a:rPr lang="ru-RU" sz="2700" b="1" dirty="0" smtClean="0">
                <a:solidFill>
                  <a:schemeClr val="tx2"/>
                </a:solidFill>
              </a:rPr>
              <a:t> иволга. Изумрудный лягушонок </a:t>
            </a:r>
            <a:r>
              <a:rPr lang="ru-RU" sz="2700" b="1" dirty="0" err="1" smtClean="0">
                <a:solidFill>
                  <a:schemeClr val="tx2"/>
                </a:solidFill>
              </a:rPr>
              <a:t>прыга</a:t>
            </a:r>
            <a:r>
              <a:rPr lang="ru-RU" sz="2700" b="1" dirty="0" smtClean="0">
                <a:solidFill>
                  <a:schemeClr val="tx2"/>
                </a:solidFill>
              </a:rPr>
              <a:t>…т под ногами. Щёлка….т белка. В лапах сосен </a:t>
            </a:r>
            <a:r>
              <a:rPr lang="ru-RU" sz="2700" b="1" dirty="0" err="1" smtClean="0">
                <a:solidFill>
                  <a:schemeClr val="tx2"/>
                </a:solidFill>
              </a:rPr>
              <a:t>мелька</a:t>
            </a:r>
            <a:r>
              <a:rPr lang="ru-RU" sz="2700" b="1" dirty="0" smtClean="0">
                <a:solidFill>
                  <a:schemeClr val="tx2"/>
                </a:solidFill>
              </a:rPr>
              <a:t>…т её пушистый хвост.</a:t>
            </a:r>
            <a:r>
              <a:rPr lang="ru-RU" sz="2400" dirty="0" smtClean="0">
                <a:solidFill>
                  <a:schemeClr val="tx2"/>
                </a:solidFill>
              </a:rPr>
              <a:t/>
            </a:r>
            <a:br>
              <a:rPr lang="ru-RU" sz="2400" dirty="0" smtClean="0">
                <a:solidFill>
                  <a:schemeClr val="tx2"/>
                </a:solidFill>
              </a:rPr>
            </a:b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428868"/>
            <a:ext cx="8229600" cy="414340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solidFill>
                  <a:schemeClr val="tx2"/>
                </a:solidFill>
              </a:rPr>
              <a:t>2. Спишите </a:t>
            </a:r>
            <a:r>
              <a:rPr lang="ru-RU" sz="8000" dirty="0">
                <a:solidFill>
                  <a:schemeClr val="tx2"/>
                </a:solidFill>
              </a:rPr>
              <a:t>текст. Подчеркните орфограммы, с которыми вы работали</a:t>
            </a:r>
            <a:r>
              <a:rPr lang="ru-RU" sz="8000" dirty="0" smtClean="0">
                <a:solidFill>
                  <a:schemeClr val="tx2"/>
                </a:solidFill>
              </a:rPr>
              <a:t>.</a:t>
            </a:r>
            <a:endParaRPr lang="ru-RU" sz="6400" dirty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solidFill>
                  <a:schemeClr val="tx2"/>
                </a:solidFill>
              </a:rPr>
              <a:t>3. </a:t>
            </a:r>
            <a:r>
              <a:rPr lang="ru-RU" sz="8000" dirty="0">
                <a:solidFill>
                  <a:schemeClr val="tx2"/>
                </a:solidFill>
              </a:rPr>
              <a:t> Подчеркните в тексте грамматические основы предложений</a:t>
            </a:r>
            <a:r>
              <a:rPr lang="ru-RU" sz="8000" dirty="0" smtClean="0">
                <a:solidFill>
                  <a:schemeClr val="tx2"/>
                </a:solidFill>
              </a:rPr>
              <a:t>.</a:t>
            </a:r>
            <a:endParaRPr lang="ru-RU" sz="8000" dirty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solidFill>
                  <a:schemeClr val="tx2"/>
                </a:solidFill>
              </a:rPr>
              <a:t>4. Найдите </a:t>
            </a:r>
            <a:r>
              <a:rPr lang="ru-RU" sz="8000" dirty="0">
                <a:solidFill>
                  <a:schemeClr val="tx2"/>
                </a:solidFill>
              </a:rPr>
              <a:t>в тексте глагол 1 лица и выполните его морфологический разбор</a:t>
            </a:r>
            <a:r>
              <a:rPr lang="ru-RU" sz="8000" dirty="0" smtClean="0">
                <a:solidFill>
                  <a:schemeClr val="tx2"/>
                </a:solidFill>
              </a:rPr>
              <a:t>.</a:t>
            </a:r>
            <a:endParaRPr lang="ru-RU" sz="8000" dirty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solidFill>
                  <a:schemeClr val="tx2"/>
                </a:solidFill>
              </a:rPr>
              <a:t>5. Вставьте </a:t>
            </a:r>
            <a:r>
              <a:rPr lang="ru-RU" sz="8000" dirty="0">
                <a:solidFill>
                  <a:schemeClr val="tx2"/>
                </a:solidFill>
              </a:rPr>
              <a:t>буквы И или Е в окончания следующих глаголов. Выделите окончания. Определите спряжение. Объясните свой выбор, используя оба способа рассуждения.</a:t>
            </a:r>
          </a:p>
          <a:p>
            <a:pPr>
              <a:lnSpc>
                <a:spcPct val="120000"/>
              </a:lnSpc>
              <a:buNone/>
            </a:pPr>
            <a:r>
              <a:rPr lang="ru-RU" sz="9600" b="1" dirty="0" err="1">
                <a:solidFill>
                  <a:schemeClr val="tx2"/>
                </a:solidFill>
              </a:rPr>
              <a:t>Запута</a:t>
            </a:r>
            <a:r>
              <a:rPr lang="ru-RU" sz="9600" b="1" dirty="0">
                <a:solidFill>
                  <a:schemeClr val="tx2"/>
                </a:solidFill>
              </a:rPr>
              <a:t>…м, пересмотр…</a:t>
            </a:r>
            <a:r>
              <a:rPr lang="ru-RU" sz="9600" b="1" dirty="0" err="1">
                <a:solidFill>
                  <a:schemeClr val="tx2"/>
                </a:solidFill>
              </a:rPr>
              <a:t>шь</a:t>
            </a:r>
            <a:r>
              <a:rPr lang="ru-RU" sz="9600" b="1" dirty="0">
                <a:solidFill>
                  <a:schemeClr val="tx2"/>
                </a:solidFill>
              </a:rPr>
              <a:t>, взлета…м, </a:t>
            </a:r>
            <a:r>
              <a:rPr lang="ru-RU" sz="9600" b="1" dirty="0" err="1">
                <a:solidFill>
                  <a:schemeClr val="tx2"/>
                </a:solidFill>
              </a:rPr>
              <a:t>обманыва</a:t>
            </a:r>
            <a:r>
              <a:rPr lang="ru-RU" sz="9600" b="1" dirty="0">
                <a:solidFill>
                  <a:schemeClr val="tx2"/>
                </a:solidFill>
              </a:rPr>
              <a:t>…м, </a:t>
            </a:r>
            <a:r>
              <a:rPr lang="ru-RU" sz="9600" b="1" dirty="0" err="1" smtClean="0">
                <a:solidFill>
                  <a:schemeClr val="tx2"/>
                </a:solidFill>
              </a:rPr>
              <a:t>высуш</a:t>
            </a:r>
            <a:r>
              <a:rPr lang="ru-RU" sz="9600" b="1" dirty="0" smtClean="0">
                <a:solidFill>
                  <a:schemeClr val="tx2"/>
                </a:solidFill>
              </a:rPr>
              <a:t>…те.</a:t>
            </a:r>
          </a:p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solidFill>
                  <a:schemeClr val="tx2"/>
                </a:solidFill>
              </a:rPr>
              <a:t>6. </a:t>
            </a:r>
            <a:r>
              <a:rPr lang="ru-RU" sz="8000" dirty="0">
                <a:solidFill>
                  <a:schemeClr val="tx2"/>
                </a:solidFill>
              </a:rPr>
              <a:t>Выполните морфемный разбор (</a:t>
            </a:r>
            <a:r>
              <a:rPr lang="ru-RU" sz="8000" dirty="0" err="1">
                <a:solidFill>
                  <a:schemeClr val="tx2"/>
                </a:solidFill>
              </a:rPr>
              <a:t>разбор</a:t>
            </a:r>
            <a:r>
              <a:rPr lang="ru-RU" sz="8000" dirty="0">
                <a:solidFill>
                  <a:schemeClr val="tx2"/>
                </a:solidFill>
              </a:rPr>
              <a:t> по составу) всех глаголов из предыдущего задания.</a:t>
            </a:r>
            <a:endParaRPr lang="ru-RU" sz="8000" dirty="0" smtClean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  <a:buNone/>
            </a:pPr>
            <a:endParaRPr lang="ru-RU" sz="6400" dirty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2"/>
                </a:solidFill>
              </a:rPr>
              <a:t>Вставьте пропущенные буквы, обозначьте орфограмму «Безударные окончания в личных окончаниях глаголов». 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Определите спряжение глаголов.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tx2"/>
                </a:solidFill>
              </a:rPr>
              <a:t>Из </a:t>
            </a:r>
            <a:r>
              <a:rPr lang="ru-RU" sz="3000" b="1" dirty="0">
                <a:solidFill>
                  <a:schemeClr val="tx2"/>
                </a:solidFill>
              </a:rPr>
              <a:t>пословицы слов не </a:t>
            </a:r>
            <a:r>
              <a:rPr lang="ru-RU" sz="3000" b="1" u="sng" dirty="0" err="1">
                <a:solidFill>
                  <a:schemeClr val="tx2"/>
                </a:solidFill>
              </a:rPr>
              <a:t>выкин</a:t>
            </a:r>
            <a:r>
              <a:rPr lang="ru-RU" sz="3000" b="1" u="sng" dirty="0">
                <a:solidFill>
                  <a:schemeClr val="tx2"/>
                </a:solidFill>
              </a:rPr>
              <a:t>…</a:t>
            </a:r>
            <a:r>
              <a:rPr lang="ru-RU" sz="3000" b="1" u="sng" dirty="0" err="1">
                <a:solidFill>
                  <a:schemeClr val="tx2"/>
                </a:solidFill>
              </a:rPr>
              <a:t>шь</a:t>
            </a:r>
            <a:r>
              <a:rPr lang="ru-RU" sz="3000" b="1" u="sng" dirty="0">
                <a:solidFill>
                  <a:schemeClr val="tx2"/>
                </a:solidFill>
              </a:rPr>
              <a:t>.</a:t>
            </a:r>
            <a:endParaRPr lang="ru-RU" sz="3000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000" b="1" dirty="0">
                <a:solidFill>
                  <a:schemeClr val="tx2"/>
                </a:solidFill>
              </a:rPr>
              <a:t>Что </a:t>
            </a:r>
            <a:r>
              <a:rPr lang="ru-RU" sz="3000" b="1" dirty="0" err="1">
                <a:solidFill>
                  <a:schemeClr val="tx2"/>
                </a:solidFill>
              </a:rPr>
              <a:t>посе</a:t>
            </a:r>
            <a:r>
              <a:rPr lang="ru-RU" sz="3000" b="1" dirty="0">
                <a:solidFill>
                  <a:schemeClr val="tx2"/>
                </a:solidFill>
              </a:rPr>
              <a:t>…</a:t>
            </a:r>
            <a:r>
              <a:rPr lang="ru-RU" sz="3000" b="1" dirty="0" err="1">
                <a:solidFill>
                  <a:schemeClr val="tx2"/>
                </a:solidFill>
              </a:rPr>
              <a:t>шь</a:t>
            </a:r>
            <a:r>
              <a:rPr lang="ru-RU" sz="3000" b="1" dirty="0">
                <a:solidFill>
                  <a:schemeClr val="tx2"/>
                </a:solidFill>
              </a:rPr>
              <a:t>, то и пожнёшь.</a:t>
            </a:r>
          </a:p>
          <a:p>
            <a:pPr>
              <a:buNone/>
            </a:pPr>
            <a:r>
              <a:rPr lang="ru-RU" sz="3000" b="1" dirty="0">
                <a:solidFill>
                  <a:schemeClr val="tx2"/>
                </a:solidFill>
              </a:rPr>
              <a:t>Слезами горю не </a:t>
            </a:r>
            <a:r>
              <a:rPr lang="ru-RU" sz="3000" b="1" dirty="0" err="1">
                <a:solidFill>
                  <a:schemeClr val="tx2"/>
                </a:solidFill>
              </a:rPr>
              <a:t>помож</a:t>
            </a:r>
            <a:r>
              <a:rPr lang="ru-RU" sz="3000" b="1" dirty="0">
                <a:solidFill>
                  <a:schemeClr val="tx2"/>
                </a:solidFill>
              </a:rPr>
              <a:t>…</a:t>
            </a:r>
            <a:r>
              <a:rPr lang="ru-RU" sz="3000" b="1" dirty="0" err="1">
                <a:solidFill>
                  <a:schemeClr val="tx2"/>
                </a:solidFill>
              </a:rPr>
              <a:t>шь</a:t>
            </a:r>
            <a:r>
              <a:rPr lang="ru-RU" sz="3000" b="1" dirty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ru-RU" sz="3000" b="1" dirty="0">
                <a:solidFill>
                  <a:schemeClr val="tx2"/>
                </a:solidFill>
              </a:rPr>
              <a:t>Одной рукой и узла не </a:t>
            </a:r>
            <a:r>
              <a:rPr lang="ru-RU" sz="3000" b="1" dirty="0" err="1">
                <a:solidFill>
                  <a:schemeClr val="tx2"/>
                </a:solidFill>
              </a:rPr>
              <a:t>завяж</a:t>
            </a:r>
            <a:r>
              <a:rPr lang="ru-RU" sz="3000" b="1" dirty="0">
                <a:solidFill>
                  <a:schemeClr val="tx2"/>
                </a:solidFill>
              </a:rPr>
              <a:t>…</a:t>
            </a:r>
            <a:r>
              <a:rPr lang="ru-RU" sz="3000" b="1" dirty="0" err="1">
                <a:solidFill>
                  <a:schemeClr val="tx2"/>
                </a:solidFill>
              </a:rPr>
              <a:t>шь</a:t>
            </a:r>
            <a:r>
              <a:rPr lang="ru-RU" sz="3000" b="1" dirty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ru-RU" sz="3000" b="1" dirty="0">
                <a:solidFill>
                  <a:schemeClr val="tx2"/>
                </a:solidFill>
              </a:rPr>
              <a:t>Правды не </a:t>
            </a:r>
            <a:r>
              <a:rPr lang="ru-RU" sz="3000" b="1" dirty="0" err="1">
                <a:solidFill>
                  <a:schemeClr val="tx2"/>
                </a:solidFill>
              </a:rPr>
              <a:t>спряч</a:t>
            </a:r>
            <a:r>
              <a:rPr lang="ru-RU" sz="3000" b="1" dirty="0">
                <a:solidFill>
                  <a:schemeClr val="tx2"/>
                </a:solidFill>
              </a:rPr>
              <a:t>…</a:t>
            </a:r>
            <a:r>
              <a:rPr lang="ru-RU" sz="3000" b="1" dirty="0" err="1">
                <a:solidFill>
                  <a:schemeClr val="tx2"/>
                </a:solidFill>
              </a:rPr>
              <a:t>шь</a:t>
            </a:r>
            <a:r>
              <a:rPr lang="ru-RU" sz="3000" b="1" dirty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ru-RU" sz="3000" b="1" dirty="0">
                <a:solidFill>
                  <a:schemeClr val="tx2"/>
                </a:solidFill>
              </a:rPr>
              <a:t>Разговором сыт не буд…</a:t>
            </a:r>
            <a:r>
              <a:rPr lang="ru-RU" sz="3000" b="1" dirty="0" err="1">
                <a:solidFill>
                  <a:schemeClr val="tx2"/>
                </a:solidFill>
              </a:rPr>
              <a:t>шь</a:t>
            </a:r>
            <a:r>
              <a:rPr lang="ru-RU" sz="3000" b="1" dirty="0">
                <a:solidFill>
                  <a:schemeClr val="tx2"/>
                </a:solidFill>
              </a:rPr>
              <a:t>, если хлеба не </a:t>
            </a:r>
            <a:r>
              <a:rPr lang="ru-RU" sz="3000" b="1" dirty="0" err="1">
                <a:solidFill>
                  <a:schemeClr val="tx2"/>
                </a:solidFill>
              </a:rPr>
              <a:t>добуд</a:t>
            </a:r>
            <a:r>
              <a:rPr lang="ru-RU" sz="3000" b="1" dirty="0">
                <a:solidFill>
                  <a:schemeClr val="tx2"/>
                </a:solidFill>
              </a:rPr>
              <a:t>…</a:t>
            </a:r>
            <a:r>
              <a:rPr lang="ru-RU" sz="3000" b="1" dirty="0" err="1">
                <a:solidFill>
                  <a:schemeClr val="tx2"/>
                </a:solidFill>
              </a:rPr>
              <a:t>шь</a:t>
            </a:r>
            <a:r>
              <a:rPr lang="ru-RU" sz="3000" b="1" dirty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ru-RU" sz="3000" b="1" dirty="0">
                <a:solidFill>
                  <a:schemeClr val="tx2"/>
                </a:solidFill>
              </a:rPr>
              <a:t>На час </a:t>
            </a:r>
            <a:r>
              <a:rPr lang="ru-RU" sz="3000" b="1" dirty="0" err="1">
                <a:solidFill>
                  <a:schemeClr val="tx2"/>
                </a:solidFill>
              </a:rPr>
              <a:t>опозда</a:t>
            </a:r>
            <a:r>
              <a:rPr lang="ru-RU" sz="3000" b="1" dirty="0">
                <a:solidFill>
                  <a:schemeClr val="tx2"/>
                </a:solidFill>
              </a:rPr>
              <a:t>…</a:t>
            </a:r>
            <a:r>
              <a:rPr lang="ru-RU" sz="3000" b="1" dirty="0" err="1">
                <a:solidFill>
                  <a:schemeClr val="tx2"/>
                </a:solidFill>
              </a:rPr>
              <a:t>шь</a:t>
            </a:r>
            <a:r>
              <a:rPr lang="ru-RU" sz="3000" b="1" dirty="0">
                <a:solidFill>
                  <a:schemeClr val="tx2"/>
                </a:solidFill>
              </a:rPr>
              <a:t> – годом не </a:t>
            </a:r>
            <a:r>
              <a:rPr lang="ru-RU" sz="3000" b="1" dirty="0" err="1">
                <a:solidFill>
                  <a:schemeClr val="tx2"/>
                </a:solidFill>
              </a:rPr>
              <a:t>наверста</a:t>
            </a:r>
            <a:r>
              <a:rPr lang="ru-RU" sz="3000" b="1" dirty="0">
                <a:solidFill>
                  <a:schemeClr val="tx2"/>
                </a:solidFill>
              </a:rPr>
              <a:t>…</a:t>
            </a:r>
            <a:r>
              <a:rPr lang="ru-RU" sz="3000" b="1" dirty="0" err="1">
                <a:solidFill>
                  <a:schemeClr val="tx2"/>
                </a:solidFill>
              </a:rPr>
              <a:t>шь</a:t>
            </a:r>
            <a:r>
              <a:rPr lang="ru-RU" sz="3000" b="1" dirty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ru-RU" sz="3000" b="1" dirty="0">
                <a:solidFill>
                  <a:schemeClr val="tx2"/>
                </a:solidFill>
              </a:rPr>
              <a:t>Ласковым словом и камень </a:t>
            </a:r>
            <a:r>
              <a:rPr lang="ru-RU" sz="3000" b="1" dirty="0" err="1">
                <a:solidFill>
                  <a:schemeClr val="tx2"/>
                </a:solidFill>
              </a:rPr>
              <a:t>растоп</a:t>
            </a:r>
            <a:r>
              <a:rPr lang="ru-RU" sz="3000" b="1" dirty="0">
                <a:solidFill>
                  <a:schemeClr val="tx2"/>
                </a:solidFill>
              </a:rPr>
              <a:t>…</a:t>
            </a:r>
            <a:r>
              <a:rPr lang="ru-RU" sz="3000" b="1" dirty="0" err="1">
                <a:solidFill>
                  <a:schemeClr val="tx2"/>
                </a:solidFill>
              </a:rPr>
              <a:t>шь</a:t>
            </a:r>
            <a:r>
              <a:rPr lang="ru-RU" sz="3000" b="1" dirty="0">
                <a:solidFill>
                  <a:schemeClr val="tx2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solidFill>
                  <a:schemeClr val="tx2"/>
                </a:solidFill>
              </a:rPr>
              <a:t>1. Вставьте пропущенные буквы, обозначьте орфограмму «Безударные окончания в личных окончаниях глаголов». </a:t>
            </a:r>
            <a:br>
              <a:rPr lang="ru-RU" sz="2200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Определите спряжение глаголов.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Сам </a:t>
            </a:r>
            <a:r>
              <a:rPr lang="ru-RU" sz="2800" b="1" dirty="0">
                <a:solidFill>
                  <a:schemeClr val="tx2"/>
                </a:solidFill>
              </a:rPr>
              <a:t>не </a:t>
            </a:r>
            <a:r>
              <a:rPr lang="ru-RU" sz="2800" b="1" dirty="0" err="1">
                <a:solidFill>
                  <a:schemeClr val="tx2"/>
                </a:solidFill>
              </a:rPr>
              <a:t>зна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b="1" dirty="0" err="1">
                <a:solidFill>
                  <a:schemeClr val="tx2"/>
                </a:solidFill>
              </a:rPr>
              <a:t>шь</a:t>
            </a:r>
            <a:r>
              <a:rPr lang="ru-RU" sz="2800" b="1" dirty="0">
                <a:solidFill>
                  <a:schemeClr val="tx2"/>
                </a:solidFill>
              </a:rPr>
              <a:t>, где </a:t>
            </a:r>
            <a:r>
              <a:rPr lang="ru-RU" sz="2800" b="1" dirty="0" err="1">
                <a:solidFill>
                  <a:schemeClr val="tx2"/>
                </a:solidFill>
              </a:rPr>
              <a:t>найдёш</a:t>
            </a:r>
            <a:r>
              <a:rPr lang="ru-RU" sz="2800" b="1" dirty="0">
                <a:solidFill>
                  <a:schemeClr val="tx2"/>
                </a:solidFill>
              </a:rPr>
              <a:t>…, </a:t>
            </a:r>
            <a:r>
              <a:rPr lang="ru-RU" sz="2800" b="1" dirty="0" err="1">
                <a:solidFill>
                  <a:schemeClr val="tx2"/>
                </a:solidFill>
              </a:rPr>
              <a:t>где</a:t>
            </a:r>
            <a:r>
              <a:rPr lang="ru-RU" sz="2800" b="1" dirty="0">
                <a:solidFill>
                  <a:schemeClr val="tx2"/>
                </a:solidFill>
              </a:rPr>
              <a:t> потеря…</a:t>
            </a:r>
            <a:r>
              <a:rPr lang="ru-RU" sz="2800" b="1" dirty="0" err="1">
                <a:solidFill>
                  <a:schemeClr val="tx2"/>
                </a:solidFill>
              </a:rPr>
              <a:t>шь</a:t>
            </a:r>
            <a:r>
              <a:rPr lang="ru-RU" sz="2800" b="1" dirty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ru-RU" sz="2800" b="1" dirty="0">
                <a:solidFill>
                  <a:schemeClr val="tx2"/>
                </a:solidFill>
              </a:rPr>
              <a:t>Как </a:t>
            </a:r>
            <a:r>
              <a:rPr lang="ru-RU" sz="2800" b="1" dirty="0" err="1">
                <a:solidFill>
                  <a:schemeClr val="tx2"/>
                </a:solidFill>
              </a:rPr>
              <a:t>налад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b="1" dirty="0" err="1">
                <a:solidFill>
                  <a:schemeClr val="tx2"/>
                </a:solidFill>
              </a:rPr>
              <a:t>шь</a:t>
            </a:r>
            <a:r>
              <a:rPr lang="ru-RU" sz="2800" b="1" dirty="0">
                <a:solidFill>
                  <a:schemeClr val="tx2"/>
                </a:solidFill>
              </a:rPr>
              <a:t>, так и </a:t>
            </a:r>
            <a:r>
              <a:rPr lang="ru-RU" sz="2800" b="1" dirty="0" err="1">
                <a:solidFill>
                  <a:schemeClr val="tx2"/>
                </a:solidFill>
              </a:rPr>
              <a:t>поед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b="1" dirty="0" err="1">
                <a:solidFill>
                  <a:schemeClr val="tx2"/>
                </a:solidFill>
              </a:rPr>
              <a:t>шь</a:t>
            </a:r>
            <a:r>
              <a:rPr lang="ru-RU" sz="2800" b="1" dirty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ru-RU" sz="2800" b="1" dirty="0">
                <a:solidFill>
                  <a:schemeClr val="tx2"/>
                </a:solidFill>
              </a:rPr>
              <a:t>Неправдой свет пройдёшь, да назад не ворот…</a:t>
            </a:r>
            <a:r>
              <a:rPr lang="ru-RU" sz="2800" b="1" dirty="0" err="1">
                <a:solidFill>
                  <a:schemeClr val="tx2"/>
                </a:solidFill>
              </a:rPr>
              <a:t>шься</a:t>
            </a:r>
            <a:r>
              <a:rPr lang="ru-RU" sz="2800" b="1" dirty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ru-RU" sz="2800" b="1" dirty="0">
                <a:solidFill>
                  <a:schemeClr val="tx2"/>
                </a:solidFill>
              </a:rPr>
              <a:t>Не </a:t>
            </a:r>
            <a:r>
              <a:rPr lang="ru-RU" sz="2800" b="1" dirty="0" err="1">
                <a:solidFill>
                  <a:schemeClr val="tx2"/>
                </a:solidFill>
              </a:rPr>
              <a:t>попробу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b="1" dirty="0" err="1">
                <a:solidFill>
                  <a:schemeClr val="tx2"/>
                </a:solidFill>
              </a:rPr>
              <a:t>шь</a:t>
            </a:r>
            <a:r>
              <a:rPr lang="ru-RU" sz="2800" b="1" dirty="0">
                <a:solidFill>
                  <a:schemeClr val="tx2"/>
                </a:solidFill>
              </a:rPr>
              <a:t> горького, не </a:t>
            </a:r>
            <a:r>
              <a:rPr lang="ru-RU" sz="2800" b="1" dirty="0" err="1">
                <a:solidFill>
                  <a:schemeClr val="tx2"/>
                </a:solidFill>
              </a:rPr>
              <a:t>узна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b="1" dirty="0" err="1">
                <a:solidFill>
                  <a:schemeClr val="tx2"/>
                </a:solidFill>
              </a:rPr>
              <a:t>шь</a:t>
            </a:r>
            <a:r>
              <a:rPr lang="ru-RU" sz="2800" b="1" dirty="0">
                <a:solidFill>
                  <a:schemeClr val="tx2"/>
                </a:solidFill>
              </a:rPr>
              <a:t> сладкого.</a:t>
            </a:r>
          </a:p>
          <a:p>
            <a:pPr>
              <a:buNone/>
            </a:pPr>
            <a:r>
              <a:rPr lang="ru-RU" sz="2800" b="1" dirty="0">
                <a:solidFill>
                  <a:schemeClr val="tx2"/>
                </a:solidFill>
              </a:rPr>
              <a:t>Днём раньше </a:t>
            </a:r>
            <a:r>
              <a:rPr lang="ru-RU" sz="2800" b="1" dirty="0" err="1">
                <a:solidFill>
                  <a:schemeClr val="tx2"/>
                </a:solidFill>
              </a:rPr>
              <a:t>посе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b="1" dirty="0" err="1">
                <a:solidFill>
                  <a:schemeClr val="tx2"/>
                </a:solidFill>
              </a:rPr>
              <a:t>шь</a:t>
            </a:r>
            <a:r>
              <a:rPr lang="ru-RU" sz="2800" b="1" dirty="0">
                <a:solidFill>
                  <a:schemeClr val="tx2"/>
                </a:solidFill>
              </a:rPr>
              <a:t>, неделькой позже </a:t>
            </a:r>
            <a:r>
              <a:rPr lang="ru-RU" sz="2800" b="1" dirty="0" err="1">
                <a:solidFill>
                  <a:schemeClr val="tx2"/>
                </a:solidFill>
              </a:rPr>
              <a:t>пожнёш</a:t>
            </a:r>
            <a:r>
              <a:rPr lang="ru-RU" sz="2800" b="1" dirty="0">
                <a:solidFill>
                  <a:schemeClr val="tx2"/>
                </a:solidFill>
              </a:rPr>
              <a:t>… .</a:t>
            </a:r>
          </a:p>
          <a:p>
            <a:pPr>
              <a:buNone/>
            </a:pPr>
            <a:r>
              <a:rPr lang="ru-RU" sz="2800" b="1" dirty="0">
                <a:solidFill>
                  <a:schemeClr val="tx2"/>
                </a:solidFill>
              </a:rPr>
              <a:t>Дальше </a:t>
            </a:r>
            <a:r>
              <a:rPr lang="ru-RU" sz="2800" b="1" dirty="0" err="1">
                <a:solidFill>
                  <a:schemeClr val="tx2"/>
                </a:solidFill>
              </a:rPr>
              <a:t>полож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b="1" dirty="0" err="1">
                <a:solidFill>
                  <a:schemeClr val="tx2"/>
                </a:solidFill>
              </a:rPr>
              <a:t>шь</a:t>
            </a:r>
            <a:r>
              <a:rPr lang="ru-RU" sz="2800" b="1" dirty="0">
                <a:solidFill>
                  <a:schemeClr val="tx2"/>
                </a:solidFill>
              </a:rPr>
              <a:t>, ближе </a:t>
            </a:r>
            <a:r>
              <a:rPr lang="ru-RU" sz="2800" b="1" dirty="0" err="1">
                <a:solidFill>
                  <a:schemeClr val="tx2"/>
                </a:solidFill>
              </a:rPr>
              <a:t>возьмёш</a:t>
            </a:r>
            <a:r>
              <a:rPr lang="ru-RU" sz="2800" b="1" dirty="0">
                <a:solidFill>
                  <a:schemeClr val="tx2"/>
                </a:solidFill>
              </a:rPr>
              <a:t>… .</a:t>
            </a:r>
          </a:p>
          <a:p>
            <a:pPr>
              <a:buNone/>
            </a:pPr>
            <a:r>
              <a:rPr lang="ru-RU" sz="2800" b="1" dirty="0">
                <a:solidFill>
                  <a:schemeClr val="tx2"/>
                </a:solidFill>
              </a:rPr>
              <a:t>Глубже </a:t>
            </a:r>
            <a:r>
              <a:rPr lang="ru-RU" sz="2800" b="1" dirty="0" err="1">
                <a:solidFill>
                  <a:schemeClr val="tx2"/>
                </a:solidFill>
              </a:rPr>
              <a:t>вспаш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b="1" dirty="0" err="1">
                <a:solidFill>
                  <a:schemeClr val="tx2"/>
                </a:solidFill>
              </a:rPr>
              <a:t>шь</a:t>
            </a:r>
            <a:r>
              <a:rPr lang="ru-RU" sz="2800" b="1" dirty="0">
                <a:solidFill>
                  <a:schemeClr val="tx2"/>
                </a:solidFill>
              </a:rPr>
              <a:t> – буд…</a:t>
            </a:r>
            <a:r>
              <a:rPr lang="ru-RU" sz="2800" b="1" dirty="0" err="1">
                <a:solidFill>
                  <a:schemeClr val="tx2"/>
                </a:solidFill>
              </a:rPr>
              <a:t>шь</a:t>
            </a:r>
            <a:r>
              <a:rPr lang="ru-RU" sz="2800" b="1" dirty="0">
                <a:solidFill>
                  <a:schemeClr val="tx2"/>
                </a:solidFill>
              </a:rPr>
              <a:t> с хлебом зимой.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2"/>
                </a:solidFill>
              </a:rPr>
              <a:t>1. Вставьте пропущенные буквы, </a:t>
            </a:r>
            <a:r>
              <a:rPr lang="ru-RU" sz="2000" u="sng" dirty="0" smtClean="0">
                <a:solidFill>
                  <a:schemeClr val="tx2"/>
                </a:solidFill>
              </a:rPr>
              <a:t>обозначьте орфограмму</a:t>
            </a:r>
            <a:r>
              <a:rPr lang="ru-RU" sz="2000" dirty="0" smtClean="0">
                <a:solidFill>
                  <a:schemeClr val="tx2"/>
                </a:solidFill>
              </a:rPr>
              <a:t> «Безударные окончания в личных окончаниях глаголов». 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Определите спряжение </a:t>
            </a:r>
            <a:r>
              <a:rPr lang="ru-RU" sz="2000" u="sng" dirty="0" smtClean="0">
                <a:solidFill>
                  <a:schemeClr val="tx2"/>
                </a:solidFill>
              </a:rPr>
              <a:t>всех глаголов</a:t>
            </a:r>
            <a:r>
              <a:rPr lang="ru-RU" sz="2000" dirty="0" smtClean="0">
                <a:solidFill>
                  <a:schemeClr val="tx2"/>
                </a:solidFill>
              </a:rPr>
              <a:t> в тексте.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          В </a:t>
            </a:r>
            <a:r>
              <a:rPr lang="ru-RU" dirty="0">
                <a:solidFill>
                  <a:schemeClr val="tx2"/>
                </a:solidFill>
              </a:rPr>
              <a:t>реке жизнь бурлит от берега до берега. </a:t>
            </a:r>
            <a:r>
              <a:rPr lang="ru-RU" dirty="0" smtClean="0">
                <a:solidFill>
                  <a:schemeClr val="tx2"/>
                </a:solidFill>
              </a:rPr>
              <a:t>Снуют головастики</a:t>
            </a:r>
            <a:r>
              <a:rPr lang="ru-RU" dirty="0">
                <a:solidFill>
                  <a:schemeClr val="tx2"/>
                </a:solidFill>
              </a:rPr>
              <a:t>, м</a:t>
            </a:r>
            <a:r>
              <a:rPr lang="ru-RU" b="1" u="sng" dirty="0">
                <a:solidFill>
                  <a:schemeClr val="tx2"/>
                </a:solidFill>
              </a:rPr>
              <a:t>а</a:t>
            </a:r>
            <a:r>
              <a:rPr lang="ru-RU" dirty="0">
                <a:solidFill>
                  <a:schemeClr val="tx2"/>
                </a:solidFill>
              </a:rPr>
              <a:t>льки, насекомые, ползают личинки, улитки. И ещё немало живых существ </a:t>
            </a:r>
            <a:r>
              <a:rPr lang="ru-RU" dirty="0" err="1">
                <a:solidFill>
                  <a:schemeClr val="tx2"/>
                </a:solidFill>
              </a:rPr>
              <a:t>увид</a:t>
            </a:r>
            <a:r>
              <a:rPr lang="ru-RU" dirty="0">
                <a:solidFill>
                  <a:schemeClr val="tx2"/>
                </a:solidFill>
              </a:rPr>
              <a:t>…</a:t>
            </a:r>
            <a:r>
              <a:rPr lang="ru-RU" dirty="0" err="1">
                <a:solidFill>
                  <a:schemeClr val="tx2"/>
                </a:solidFill>
              </a:rPr>
              <a:t>ш</a:t>
            </a:r>
            <a:r>
              <a:rPr lang="ru-RU" b="1" u="sng" dirty="0" err="1">
                <a:solidFill>
                  <a:schemeClr val="tx2"/>
                </a:solidFill>
              </a:rPr>
              <a:t>ь</a:t>
            </a:r>
            <a:r>
              <a:rPr lang="ru-RU" dirty="0">
                <a:solidFill>
                  <a:schemeClr val="tx2"/>
                </a:solidFill>
              </a:rPr>
              <a:t> (</a:t>
            </a:r>
            <a:r>
              <a:rPr lang="ru-RU" b="1" dirty="0">
                <a:solidFill>
                  <a:schemeClr val="tx2"/>
                </a:solidFill>
              </a:rPr>
              <a:t>в</a:t>
            </a:r>
            <a:r>
              <a:rPr lang="ru-RU" dirty="0">
                <a:solidFill>
                  <a:schemeClr val="tx2"/>
                </a:solidFill>
              </a:rPr>
              <a:t>) реке. Да что в реке! В каждой её капл</a:t>
            </a:r>
            <a:r>
              <a:rPr lang="ru-RU" b="1" u="sng" dirty="0">
                <a:solidFill>
                  <a:schemeClr val="tx2"/>
                </a:solidFill>
              </a:rPr>
              <a:t>е</a:t>
            </a:r>
            <a:r>
              <a:rPr lang="ru-RU" dirty="0">
                <a:solidFill>
                  <a:schemeClr val="tx2"/>
                </a:solidFill>
              </a:rPr>
              <a:t> множество животных и растений, но их так просто (</a:t>
            </a:r>
            <a:r>
              <a:rPr lang="ru-RU" b="1" u="sng" dirty="0">
                <a:solidFill>
                  <a:schemeClr val="tx2"/>
                </a:solidFill>
              </a:rPr>
              <a:t>не</a:t>
            </a:r>
            <a:r>
              <a:rPr lang="ru-RU" dirty="0">
                <a:solidFill>
                  <a:schemeClr val="tx2"/>
                </a:solidFill>
              </a:rPr>
              <a:t>) </a:t>
            </a:r>
            <a:r>
              <a:rPr lang="ru-RU" dirty="0" err="1">
                <a:solidFill>
                  <a:schemeClr val="tx2"/>
                </a:solidFill>
              </a:rPr>
              <a:t>увид</a:t>
            </a:r>
            <a:r>
              <a:rPr lang="ru-RU" dirty="0">
                <a:solidFill>
                  <a:schemeClr val="tx2"/>
                </a:solidFill>
              </a:rPr>
              <a:t>…</a:t>
            </a:r>
            <a:r>
              <a:rPr lang="ru-RU" dirty="0" err="1">
                <a:solidFill>
                  <a:schemeClr val="tx2"/>
                </a:solidFill>
              </a:rPr>
              <a:t>шь</a:t>
            </a:r>
            <a:r>
              <a:rPr lang="ru-RU" dirty="0">
                <a:solidFill>
                  <a:schemeClr val="tx2"/>
                </a:solidFill>
              </a:rPr>
              <a:t>. А вот если </a:t>
            </a:r>
            <a:r>
              <a:rPr lang="ru-RU" dirty="0" err="1">
                <a:solidFill>
                  <a:schemeClr val="tx2"/>
                </a:solidFill>
              </a:rPr>
              <a:t>п</a:t>
            </a:r>
            <a:r>
              <a:rPr lang="ru-RU" b="1" u="sng" dirty="0" err="1">
                <a:solidFill>
                  <a:schemeClr val="tx2"/>
                </a:solidFill>
              </a:rPr>
              <a:t>о</a:t>
            </a:r>
            <a:r>
              <a:rPr lang="ru-RU" dirty="0" err="1">
                <a:solidFill>
                  <a:schemeClr val="tx2"/>
                </a:solidFill>
              </a:rPr>
              <a:t>смотр</a:t>
            </a:r>
            <a:r>
              <a:rPr lang="ru-RU" dirty="0">
                <a:solidFill>
                  <a:schemeClr val="tx2"/>
                </a:solidFill>
              </a:rPr>
              <a:t>…</a:t>
            </a:r>
            <a:r>
              <a:rPr lang="ru-RU" dirty="0" err="1">
                <a:solidFill>
                  <a:schemeClr val="tx2"/>
                </a:solidFill>
              </a:rPr>
              <a:t>шь</a:t>
            </a:r>
            <a:r>
              <a:rPr lang="ru-RU" dirty="0">
                <a:solidFill>
                  <a:schemeClr val="tx2"/>
                </a:solidFill>
              </a:rPr>
              <a:t> через микроскоп, </a:t>
            </a:r>
            <a:r>
              <a:rPr lang="ru-RU" dirty="0" err="1">
                <a:solidFill>
                  <a:schemeClr val="tx2"/>
                </a:solidFill>
              </a:rPr>
              <a:t>откро...шь</a:t>
            </a:r>
            <a:r>
              <a:rPr lang="ru-RU" dirty="0">
                <a:solidFill>
                  <a:schemeClr val="tx2"/>
                </a:solidFill>
              </a:rPr>
              <a:t> уд</a:t>
            </a:r>
            <a:r>
              <a:rPr lang="ru-RU" b="1" dirty="0">
                <a:solidFill>
                  <a:schemeClr val="tx2"/>
                </a:solidFill>
              </a:rPr>
              <a:t>и</a:t>
            </a:r>
            <a:r>
              <a:rPr lang="ru-RU" dirty="0">
                <a:solidFill>
                  <a:schemeClr val="tx2"/>
                </a:solidFill>
              </a:rPr>
              <a:t>вительный волшебный мир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endParaRPr lang="ru-RU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tx2"/>
                </a:solidFill>
              </a:rPr>
              <a:t>2. </a:t>
            </a:r>
            <a:r>
              <a:rPr lang="ru-RU" sz="2200" dirty="0">
                <a:solidFill>
                  <a:schemeClr val="tx2"/>
                </a:solidFill>
              </a:rPr>
              <a:t> Объясните правописание выделенных букв-орфограмм.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solidFill>
                  <a:schemeClr val="tx2"/>
                </a:solidFill>
              </a:rPr>
              <a:t>Вставьте буквы И или Е в окончания глаголов. Выделите окончания. Определите спряжение</a:t>
            </a:r>
            <a:r>
              <a:rPr lang="ru-RU" sz="2200" dirty="0" smtClean="0"/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357290" y="1000108"/>
            <a:ext cx="3138510" cy="57150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замяука</a:t>
            </a:r>
            <a:r>
              <a:rPr lang="ru-RU" sz="2900" b="1" i="1" dirty="0" smtClean="0">
                <a:solidFill>
                  <a:schemeClr val="tx2"/>
                </a:solidFill>
              </a:rPr>
              <a:t>…т</a:t>
            </a:r>
          </a:p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нервнича</a:t>
            </a:r>
            <a:r>
              <a:rPr lang="ru-RU" sz="2900" b="1" i="1" dirty="0" smtClean="0">
                <a:solidFill>
                  <a:schemeClr val="tx2"/>
                </a:solidFill>
              </a:rPr>
              <a:t>…т</a:t>
            </a:r>
          </a:p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угоща</a:t>
            </a:r>
            <a:r>
              <a:rPr lang="ru-RU" sz="2900" b="1" i="1" dirty="0" smtClean="0">
                <a:solidFill>
                  <a:schemeClr val="tx2"/>
                </a:solidFill>
              </a:rPr>
              <a:t>…т</a:t>
            </a:r>
          </a:p>
          <a:p>
            <a:pPr>
              <a:buNone/>
            </a:pPr>
            <a:r>
              <a:rPr lang="ru-RU" sz="2900" b="1" i="1" dirty="0" smtClean="0">
                <a:solidFill>
                  <a:schemeClr val="tx2"/>
                </a:solidFill>
              </a:rPr>
              <a:t>беле…т</a:t>
            </a:r>
          </a:p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запуга</a:t>
            </a:r>
            <a:r>
              <a:rPr lang="ru-RU" sz="2900" b="1" i="1" dirty="0" smtClean="0">
                <a:solidFill>
                  <a:schemeClr val="tx2"/>
                </a:solidFill>
              </a:rPr>
              <a:t>…т</a:t>
            </a:r>
          </a:p>
          <a:p>
            <a:pPr>
              <a:buNone/>
            </a:pPr>
            <a:r>
              <a:rPr lang="ru-RU" sz="2900" b="1" i="1" dirty="0" smtClean="0">
                <a:solidFill>
                  <a:schemeClr val="tx2"/>
                </a:solidFill>
              </a:rPr>
              <a:t>зала…т</a:t>
            </a:r>
          </a:p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искупа</a:t>
            </a:r>
            <a:r>
              <a:rPr lang="ru-RU" sz="2900" b="1" i="1" dirty="0" smtClean="0">
                <a:solidFill>
                  <a:schemeClr val="tx2"/>
                </a:solidFill>
              </a:rPr>
              <a:t>…т</a:t>
            </a:r>
          </a:p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провожа</a:t>
            </a:r>
            <a:r>
              <a:rPr lang="ru-RU" sz="2900" b="1" i="1" dirty="0" smtClean="0">
                <a:solidFill>
                  <a:schemeClr val="tx2"/>
                </a:solidFill>
              </a:rPr>
              <a:t>…т</a:t>
            </a:r>
          </a:p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окружа</a:t>
            </a:r>
            <a:r>
              <a:rPr lang="ru-RU" sz="2900" b="1" i="1" dirty="0" smtClean="0">
                <a:solidFill>
                  <a:schemeClr val="tx2"/>
                </a:solidFill>
              </a:rPr>
              <a:t>…т</a:t>
            </a:r>
          </a:p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развлека</a:t>
            </a:r>
            <a:r>
              <a:rPr lang="ru-RU" sz="2900" b="1" i="1" dirty="0" smtClean="0">
                <a:solidFill>
                  <a:schemeClr val="tx2"/>
                </a:solidFill>
              </a:rPr>
              <a:t>…т</a:t>
            </a:r>
          </a:p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запута</a:t>
            </a:r>
            <a:r>
              <a:rPr lang="ru-RU" sz="2900" b="1" i="1" dirty="0" smtClean="0">
                <a:solidFill>
                  <a:schemeClr val="tx2"/>
                </a:solidFill>
              </a:rPr>
              <a:t>…т</a:t>
            </a:r>
          </a:p>
          <a:p>
            <a:pPr>
              <a:buNone/>
            </a:pPr>
            <a:r>
              <a:rPr lang="ru-RU" sz="2900" b="1" i="1" dirty="0" smtClean="0">
                <a:solidFill>
                  <a:schemeClr val="tx2"/>
                </a:solidFill>
              </a:rPr>
              <a:t>зиму…т</a:t>
            </a:r>
          </a:p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желте</a:t>
            </a:r>
            <a:r>
              <a:rPr lang="ru-RU" sz="2900" b="1" i="1" dirty="0" smtClean="0">
                <a:solidFill>
                  <a:schemeClr val="tx2"/>
                </a:solidFill>
              </a:rPr>
              <a:t>…т</a:t>
            </a:r>
          </a:p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дикту</a:t>
            </a:r>
            <a:r>
              <a:rPr lang="ru-RU" sz="2900" b="1" i="1" dirty="0" smtClean="0">
                <a:solidFill>
                  <a:schemeClr val="tx2"/>
                </a:solidFill>
              </a:rPr>
              <a:t>…т</a:t>
            </a:r>
          </a:p>
          <a:p>
            <a:pPr>
              <a:buNone/>
            </a:pPr>
            <a:r>
              <a:rPr lang="ru-RU" sz="2900" b="1" i="1" dirty="0" smtClean="0">
                <a:solidFill>
                  <a:schemeClr val="tx2"/>
                </a:solidFill>
              </a:rPr>
              <a:t>марину…т</a:t>
            </a:r>
          </a:p>
          <a:p>
            <a:pPr>
              <a:buNone/>
            </a:pPr>
            <a:r>
              <a:rPr lang="ru-RU" sz="2900" b="1" i="1" dirty="0" smtClean="0">
                <a:solidFill>
                  <a:schemeClr val="tx2"/>
                </a:solidFill>
              </a:rPr>
              <a:t>голода…т</a:t>
            </a:r>
          </a:p>
          <a:p>
            <a:pPr>
              <a:buNone/>
            </a:pPr>
            <a:r>
              <a:rPr lang="ru-RU" sz="2900" b="1" i="1" dirty="0" smtClean="0">
                <a:solidFill>
                  <a:schemeClr val="tx2"/>
                </a:solidFill>
              </a:rPr>
              <a:t>залива…т</a:t>
            </a:r>
          </a:p>
          <a:p>
            <a:pPr>
              <a:buNone/>
            </a:pPr>
            <a:r>
              <a:rPr lang="ru-RU" sz="2900" b="1" i="1" dirty="0" smtClean="0">
                <a:solidFill>
                  <a:schemeClr val="tx2"/>
                </a:solidFill>
              </a:rPr>
              <a:t>добре…т</a:t>
            </a:r>
          </a:p>
          <a:p>
            <a:pPr>
              <a:buNone/>
            </a:pPr>
            <a:r>
              <a:rPr lang="ru-RU" sz="2900" b="1" i="1" dirty="0" smtClean="0">
                <a:solidFill>
                  <a:schemeClr val="tx2"/>
                </a:solidFill>
              </a:rPr>
              <a:t>строга…т</a:t>
            </a:r>
          </a:p>
          <a:p>
            <a:pPr>
              <a:buNone/>
            </a:pPr>
            <a:r>
              <a:rPr lang="ru-RU" sz="2900" b="1" i="1" dirty="0" err="1" smtClean="0">
                <a:solidFill>
                  <a:schemeClr val="tx2"/>
                </a:solidFill>
              </a:rPr>
              <a:t>рыщ</a:t>
            </a:r>
            <a:r>
              <a:rPr lang="ru-RU" sz="2900" b="1" i="1" dirty="0" smtClean="0">
                <a:solidFill>
                  <a:schemeClr val="tx2"/>
                </a:solidFill>
              </a:rPr>
              <a:t>…те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500694" y="1000108"/>
            <a:ext cx="3186106" cy="5643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барабан…м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надкус…м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выброс…м</a:t>
            </a:r>
          </a:p>
          <a:p>
            <a:pPr>
              <a:buNone/>
            </a:pPr>
            <a:r>
              <a:rPr lang="ru-RU" sz="1800" b="1" i="1" dirty="0" err="1" smtClean="0">
                <a:solidFill>
                  <a:schemeClr val="tx2"/>
                </a:solidFill>
              </a:rPr>
              <a:t>верт</a:t>
            </a:r>
            <a:r>
              <a:rPr lang="ru-RU" sz="1800" b="1" i="1" dirty="0" smtClean="0">
                <a:solidFill>
                  <a:schemeClr val="tx2"/>
                </a:solidFill>
              </a:rPr>
              <a:t>…м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готов…м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порт…</a:t>
            </a:r>
            <a:r>
              <a:rPr lang="ru-RU" sz="1800" b="1" i="1" dirty="0" err="1" smtClean="0">
                <a:solidFill>
                  <a:schemeClr val="tx2"/>
                </a:solidFill>
              </a:rPr>
              <a:t>шь</a:t>
            </a:r>
            <a:endParaRPr lang="ru-RU" sz="1800" b="1" i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глад…</a:t>
            </a:r>
            <a:r>
              <a:rPr lang="ru-RU" sz="1800" b="1" i="1" dirty="0" err="1" smtClean="0">
                <a:solidFill>
                  <a:schemeClr val="tx2"/>
                </a:solidFill>
              </a:rPr>
              <a:t>шь</a:t>
            </a:r>
            <a:endParaRPr lang="ru-RU" sz="1800" b="1" i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1800" b="1" i="1" dirty="0" err="1" smtClean="0">
                <a:solidFill>
                  <a:schemeClr val="tx2"/>
                </a:solidFill>
              </a:rPr>
              <a:t>услыш</a:t>
            </a:r>
            <a:r>
              <a:rPr lang="ru-RU" sz="1800" b="1" i="1" dirty="0" smtClean="0">
                <a:solidFill>
                  <a:schemeClr val="tx2"/>
                </a:solidFill>
              </a:rPr>
              <a:t>…</a:t>
            </a:r>
            <a:r>
              <a:rPr lang="ru-RU" sz="1800" b="1" i="1" dirty="0" err="1" smtClean="0">
                <a:solidFill>
                  <a:schemeClr val="tx2"/>
                </a:solidFill>
              </a:rPr>
              <a:t>шь</a:t>
            </a:r>
            <a:endParaRPr lang="ru-RU" sz="1800" b="1" i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1800" b="1" i="1" dirty="0" err="1" smtClean="0">
                <a:solidFill>
                  <a:schemeClr val="tx2"/>
                </a:solidFill>
              </a:rPr>
              <a:t>леч</a:t>
            </a:r>
            <a:r>
              <a:rPr lang="ru-RU" sz="1800" b="1" i="1" dirty="0" smtClean="0">
                <a:solidFill>
                  <a:schemeClr val="tx2"/>
                </a:solidFill>
              </a:rPr>
              <a:t>…</a:t>
            </a:r>
            <a:r>
              <a:rPr lang="ru-RU" sz="1800" b="1" i="1" dirty="0" err="1" smtClean="0">
                <a:solidFill>
                  <a:schemeClr val="tx2"/>
                </a:solidFill>
              </a:rPr>
              <a:t>шь</a:t>
            </a:r>
            <a:endParaRPr lang="ru-RU" sz="1800" b="1" i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свет…</a:t>
            </a:r>
            <a:r>
              <a:rPr lang="ru-RU" sz="1800" b="1" i="1" dirty="0" err="1" smtClean="0">
                <a:solidFill>
                  <a:schemeClr val="tx2"/>
                </a:solidFill>
              </a:rPr>
              <a:t>шь</a:t>
            </a:r>
            <a:endParaRPr lang="ru-RU" sz="1800" b="1" i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1800" b="1" i="1" dirty="0" err="1" smtClean="0">
                <a:solidFill>
                  <a:schemeClr val="tx2"/>
                </a:solidFill>
              </a:rPr>
              <a:t>молв</a:t>
            </a:r>
            <a:r>
              <a:rPr lang="ru-RU" sz="1800" b="1" i="1" dirty="0" smtClean="0">
                <a:solidFill>
                  <a:schemeClr val="tx2"/>
                </a:solidFill>
              </a:rPr>
              <a:t>…</a:t>
            </a:r>
            <a:r>
              <a:rPr lang="ru-RU" sz="1800" b="1" i="1" dirty="0" err="1" smtClean="0">
                <a:solidFill>
                  <a:schemeClr val="tx2"/>
                </a:solidFill>
              </a:rPr>
              <a:t>шь</a:t>
            </a:r>
            <a:endParaRPr lang="ru-RU" sz="1800" b="1" i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скос…</a:t>
            </a:r>
            <a:r>
              <a:rPr lang="ru-RU" sz="1800" b="1" i="1" dirty="0" err="1" smtClean="0">
                <a:solidFill>
                  <a:schemeClr val="tx2"/>
                </a:solidFill>
              </a:rPr>
              <a:t>шь</a:t>
            </a:r>
            <a:endParaRPr lang="ru-RU" sz="1800" b="1" i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1800" b="1" i="1" dirty="0" err="1" smtClean="0">
                <a:solidFill>
                  <a:schemeClr val="tx2"/>
                </a:solidFill>
              </a:rPr>
              <a:t>рыбач</a:t>
            </a:r>
            <a:r>
              <a:rPr lang="ru-RU" sz="1800" b="1" i="1" dirty="0" smtClean="0">
                <a:solidFill>
                  <a:schemeClr val="tx2"/>
                </a:solidFill>
              </a:rPr>
              <a:t>…те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причал…те</a:t>
            </a:r>
          </a:p>
          <a:p>
            <a:pPr>
              <a:buNone/>
            </a:pPr>
            <a:r>
              <a:rPr lang="ru-RU" sz="1800" b="1" i="1" dirty="0" err="1" smtClean="0">
                <a:solidFill>
                  <a:schemeClr val="tx2"/>
                </a:solidFill>
              </a:rPr>
              <a:t>выполн</a:t>
            </a:r>
            <a:r>
              <a:rPr lang="ru-RU" sz="1800" b="1" i="1" dirty="0" smtClean="0">
                <a:solidFill>
                  <a:schemeClr val="tx2"/>
                </a:solidFill>
              </a:rPr>
              <a:t>…те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застав…те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люб…т</a:t>
            </a:r>
          </a:p>
          <a:p>
            <a:pPr>
              <a:buNone/>
            </a:pPr>
            <a:endParaRPr lang="ru-RU" sz="18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284</Words>
  <Application>Microsoft Office PowerPoint</Application>
  <PresentationFormat>Экран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Упражнения по теме «Спряжение глаголов» 4 класс</vt:lpstr>
      <vt:lpstr>Вставьте буквы И или Е в окончания глаголов. Выделите окончания. Определите спряжение.</vt:lpstr>
      <vt:lpstr>Вставьте подходящие по смыслу глаголы в настоящем времени, измените порядок следования предложений, чтобы получился связный рассказ.  Определите спряжение и лицо глаголов. </vt:lpstr>
      <vt:lpstr>Вставьте пропущенные буквы, обозначьте орфограмму «Безударные окончания в личных окончаниях глаголов». Определите спряжение глаголов. </vt:lpstr>
      <vt:lpstr>1. Прочитайте текст.           Уход…м всё дальше (в)лес. В т…пле и уют… леса тихонько дыш….т особенный шум. Скрипят кл…сты, звенят с…ницы. Св…стит иволга. Изумрудный лягушонок прыга…т под ногами. Щёлка….т белка. В лапах сосен мелька…т её пушистый хвост. </vt:lpstr>
      <vt:lpstr>Вставьте пропущенные буквы, обозначьте орфограмму «Безударные окончания в личных окончаниях глаголов».  Определите спряжение глаголов.</vt:lpstr>
      <vt:lpstr>1. Вставьте пропущенные буквы, обозначьте орфограмму «Безударные окончания в личных окончаниях глаголов».  Определите спряжение глаголов. </vt:lpstr>
      <vt:lpstr>1. Вставьте пропущенные буквы, обозначьте орфограмму «Безударные окончания в личных окончаниях глаголов».  Определите спряжение всех глаголов в тексте. </vt:lpstr>
      <vt:lpstr>Вставьте буквы И или Е в окончания глаголов. Выделите окончания. Определите спряжение. 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Вася</dc:creator>
  <cp:lastModifiedBy>Вася</cp:lastModifiedBy>
  <cp:revision>10</cp:revision>
  <dcterms:created xsi:type="dcterms:W3CDTF">2017-05-31T06:50:44Z</dcterms:created>
  <dcterms:modified xsi:type="dcterms:W3CDTF">2017-06-02T14:30:59Z</dcterms:modified>
</cp:coreProperties>
</file>