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0" r:id="rId2"/>
    <p:sldId id="259" r:id="rId3"/>
    <p:sldId id="258" r:id="rId4"/>
    <p:sldId id="257" r:id="rId5"/>
    <p:sldId id="261" r:id="rId6"/>
    <p:sldId id="262" r:id="rId7"/>
    <p:sldId id="263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5-6 классы</c:v>
                </c:pt>
                <c:pt idx="1">
                  <c:v>7-8 классы</c:v>
                </c:pt>
                <c:pt idx="2">
                  <c:v>9 класс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0.83</c:v>
                </c:pt>
                <c:pt idx="1">
                  <c:v>0.56000000000000005</c:v>
                </c:pt>
                <c:pt idx="2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1691776"/>
        <c:axId val="41705856"/>
      </c:barChart>
      <c:catAx>
        <c:axId val="41691776"/>
        <c:scaling>
          <c:orientation val="minMax"/>
        </c:scaling>
        <c:delete val="0"/>
        <c:axPos val="b"/>
        <c:majorTickMark val="out"/>
        <c:minorTickMark val="none"/>
        <c:tickLblPos val="nextTo"/>
        <c:crossAx val="41705856"/>
        <c:crosses val="autoZero"/>
        <c:auto val="1"/>
        <c:lblAlgn val="ctr"/>
        <c:lblOffset val="100"/>
        <c:noMultiLvlLbl val="0"/>
      </c:catAx>
      <c:valAx>
        <c:axId val="4170585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16917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2160240"/>
          </a:xfrm>
        </p:spPr>
        <p:txBody>
          <a:bodyPr/>
          <a:lstStyle/>
          <a:p>
            <a:r>
              <a:rPr lang="ru-RU" sz="4400" dirty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Мотивация учебной деятельности учащихся на уроке математики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780928"/>
            <a:ext cx="8568952" cy="3672408"/>
          </a:xfrm>
        </p:spPr>
        <p:txBody>
          <a:bodyPr>
            <a:noAutofit/>
          </a:bodyPr>
          <a:lstStyle/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Мотивация – важнейший компонент структуры учебной деятельности, а для личности выработанная внутренняя мотивация есть основной критерий ее </a:t>
            </a:r>
            <a:r>
              <a:rPr lang="ru-RU" sz="24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сформированности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Он заключается в том, что ребенок получает «удовольствие от самой деятельности, значимости для личности непосредственного ее результата» (Б.И. 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Додонов, советский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психолог).</a:t>
            </a:r>
            <a:endParaRPr lang="ru-RU" sz="2400" b="1" dirty="0">
              <a:effectLst/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8145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" y="260648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деятельности  методического объединения школы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/>
          <a:lstStyle/>
          <a:p>
            <a:r>
              <a:rPr lang="ru-RU" b="1" dirty="0" smtClean="0">
                <a:latin typeface="Times New Roman"/>
                <a:ea typeface="Times New Roman"/>
              </a:rPr>
              <a:t>Рассмотрели вопрос: </a:t>
            </a:r>
          </a:p>
          <a:p>
            <a:r>
              <a:rPr lang="ru-RU" b="1" dirty="0" smtClean="0">
                <a:latin typeface="Times New Roman"/>
                <a:ea typeface="Times New Roman"/>
              </a:rPr>
              <a:t>Изучения </a:t>
            </a:r>
            <a:r>
              <a:rPr lang="ru-RU" b="1" dirty="0">
                <a:latin typeface="Times New Roman"/>
                <a:ea typeface="Times New Roman"/>
              </a:rPr>
              <a:t>мотивации </a:t>
            </a:r>
            <a:r>
              <a:rPr lang="ru-RU" b="1" dirty="0" smtClean="0">
                <a:latin typeface="Times New Roman"/>
                <a:ea typeface="Times New Roman"/>
              </a:rPr>
              <a:t>учащихся</a:t>
            </a:r>
          </a:p>
          <a:p>
            <a:endParaRPr lang="ru-RU" dirty="0"/>
          </a:p>
        </p:txBody>
      </p:sp>
      <p:pic>
        <p:nvPicPr>
          <p:cNvPr id="2050" name="Picture 2" descr="G:\для ДНБ\photo_14857790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780928"/>
            <a:ext cx="4752528" cy="374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21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Диагностика мотивации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9431234"/>
              </p:ext>
            </p:extLst>
          </p:nvPr>
        </p:nvGraphicFramePr>
        <p:xfrm>
          <a:off x="457200" y="1773238"/>
          <a:ext cx="82296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4449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Пять уровней учебной мотивации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57373" y="1549031"/>
            <a:ext cx="2829481" cy="1679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высокий уровень мотивации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37134" y="1461623"/>
            <a:ext cx="2736304" cy="1679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хорошая </a:t>
            </a:r>
            <a:r>
              <a:rPr lang="ru-RU" sz="2800" b="1" dirty="0">
                <a:solidFill>
                  <a:schemeClr val="bg1"/>
                </a:solidFill>
                <a:latin typeface="Times New Roman"/>
                <a:ea typeface="Times New Roman"/>
              </a:rPr>
              <a:t>школьная мотивация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56814" y="3228643"/>
            <a:ext cx="2880320" cy="1321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/>
                <a:ea typeface="Times New Roman"/>
              </a:rPr>
              <a:t>положительное отношение к школе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7373" y="4588411"/>
            <a:ext cx="2594400" cy="18097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/>
                <a:ea typeface="Times New Roman"/>
              </a:rPr>
              <a:t>низкая школьная мотивация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4365104"/>
            <a:ext cx="2808312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/>
                <a:ea typeface="Times New Roman"/>
              </a:rPr>
              <a:t>негативное отношение к школе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000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04665"/>
            <a:ext cx="7772400" cy="1296144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Методы и формы </a:t>
            </a:r>
            <a:r>
              <a:rPr lang="ru-RU" sz="4400" dirty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организации урока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844824"/>
            <a:ext cx="8784976" cy="4752528"/>
          </a:xfrm>
        </p:spPr>
        <p:txBody>
          <a:bodyPr>
            <a:normAutofit fontScale="70000" lnSpcReduction="20000"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</a:rPr>
              <a:t>Групповая работа (коллективная </a:t>
            </a:r>
            <a:r>
              <a:rPr lang="ru-RU" sz="29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деятельность-познавательная.)</a:t>
            </a:r>
            <a:endParaRPr lang="ru-RU" sz="2900" b="1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</a:rPr>
              <a:t>Работа в парах.</a:t>
            </a:r>
            <a:endParaRPr lang="ru-RU" sz="2900" b="1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</a:rPr>
              <a:t>«Объединяй по общему признаку</a:t>
            </a:r>
            <a:r>
              <a:rPr lang="ru-RU" sz="29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».</a:t>
            </a:r>
            <a:endParaRPr lang="ru-RU" sz="2900" b="1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</a:rPr>
              <a:t>«Найди ошибку</a:t>
            </a:r>
            <a:r>
              <a:rPr lang="ru-RU" sz="29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».</a:t>
            </a:r>
            <a:endParaRPr lang="ru-RU" sz="2900" b="1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Составить </a:t>
            </a: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</a:rPr>
              <a:t>ребус или кроссворд (на обобщающем уроке).</a:t>
            </a:r>
            <a:endParaRPr lang="ru-RU" sz="2900" b="1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</a:rPr>
              <a:t>Презентации или творческие задания.</a:t>
            </a:r>
            <a:endParaRPr lang="ru-RU" sz="2900" b="1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</a:rPr>
              <a:t>Накопительная система оценок, рефлексия.</a:t>
            </a:r>
            <a:endParaRPr lang="ru-RU" sz="2900" b="1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</a:rPr>
              <a:t>Мини-проекты и проекты по темам.</a:t>
            </a:r>
            <a:endParaRPr lang="ru-RU" sz="2900" b="1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</a:rPr>
              <a:t>Доброжелательный настрой урока, благоприятный и продуктивный микроклимат на </a:t>
            </a:r>
            <a:r>
              <a:rPr lang="ru-RU" sz="29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уроке.</a:t>
            </a:r>
            <a:endParaRPr lang="ru-RU" sz="2900" b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40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76673"/>
            <a:ext cx="7772400" cy="93610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Математические тренажеры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844824"/>
            <a:ext cx="7772400" cy="43924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793" y="1512675"/>
            <a:ext cx="8787687" cy="4940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793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089478" cy="5110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178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72818" cy="515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881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6203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102</TotalTime>
  <Words>160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Мотивация учебной деятельности учащихся на уроке математики</vt:lpstr>
      <vt:lpstr>В рамках деятельности  методического объединения школы</vt:lpstr>
      <vt:lpstr>Диагностика мотивации</vt:lpstr>
      <vt:lpstr>Пять уровней учебной мотивации</vt:lpstr>
      <vt:lpstr>Методы и формы организации урока</vt:lpstr>
      <vt:lpstr>Математические тренажеры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Мотивация на уроках математики</dc:title>
  <dc:creator>Администратор</dc:creator>
  <cp:lastModifiedBy>User2</cp:lastModifiedBy>
  <cp:revision>11</cp:revision>
  <dcterms:created xsi:type="dcterms:W3CDTF">2017-01-30T14:55:13Z</dcterms:created>
  <dcterms:modified xsi:type="dcterms:W3CDTF">2017-06-03T08:15:35Z</dcterms:modified>
</cp:coreProperties>
</file>