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9" r:id="rId23"/>
    <p:sldId id="277" r:id="rId24"/>
    <p:sldId id="278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8" y="29638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AA89A-C322-4AF6-9A76-A108760789C6}" type="datetimeFigureOut">
              <a:rPr lang="ru-RU" smtClean="0"/>
              <a:t>21.12.2016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2F86-59C6-41DD-A225-75E05594EE62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AA89A-C322-4AF6-9A76-A108760789C6}" type="datetimeFigureOut">
              <a:rPr lang="ru-RU" smtClean="0"/>
              <a:t>21.12.2016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2F86-59C6-41DD-A225-75E05594EE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AA89A-C322-4AF6-9A76-A108760789C6}" type="datetimeFigureOut">
              <a:rPr lang="ru-RU" smtClean="0"/>
              <a:t>21.12.2016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2F86-59C6-41DD-A225-75E05594EE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AA89A-C322-4AF6-9A76-A108760789C6}" type="datetimeFigureOut">
              <a:rPr lang="ru-RU" smtClean="0"/>
              <a:t>21.12.2016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2F86-59C6-41DD-A225-75E05594EE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AA89A-C322-4AF6-9A76-A108760789C6}" type="datetimeFigureOut">
              <a:rPr lang="ru-RU" smtClean="0"/>
              <a:t>21.12.2016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2F86-59C6-41DD-A225-75E05594EE62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AA89A-C322-4AF6-9A76-A108760789C6}" type="datetimeFigureOut">
              <a:rPr lang="ru-RU" smtClean="0"/>
              <a:t>21.12.2016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2F86-59C6-41DD-A225-75E05594EE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AA89A-C322-4AF6-9A76-A108760789C6}" type="datetimeFigureOut">
              <a:rPr lang="ru-RU" smtClean="0"/>
              <a:t>21.12.2016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2F86-59C6-41DD-A225-75E05594EE62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AA89A-C322-4AF6-9A76-A108760789C6}" type="datetimeFigureOut">
              <a:rPr lang="ru-RU" smtClean="0"/>
              <a:t>21.12.2016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2F86-59C6-41DD-A225-75E05594EE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AA89A-C322-4AF6-9A76-A108760789C6}" type="datetimeFigureOut">
              <a:rPr lang="ru-RU" smtClean="0"/>
              <a:t>21.12.2016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2F86-59C6-41DD-A225-75E05594EE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AA89A-C322-4AF6-9A76-A108760789C6}" type="datetimeFigureOut">
              <a:rPr lang="ru-RU" smtClean="0"/>
              <a:t>21.12.2016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2F86-59C6-41DD-A225-75E05594EE62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AA89A-C322-4AF6-9A76-A108760789C6}" type="datetimeFigureOut">
              <a:rPr lang="ru-RU" smtClean="0"/>
              <a:t>21.12.2016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2F86-59C6-41DD-A225-75E05594EE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348AA89A-C322-4AF6-9A76-A108760789C6}" type="datetimeFigureOut">
              <a:rPr lang="ru-RU" smtClean="0"/>
              <a:t>21.12.2016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2DDD2F86-59C6-41DD-A225-75E05594EE6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1653952" cy="1008112"/>
          </a:xfrm>
        </p:spPr>
        <p:txBody>
          <a:bodyPr/>
          <a:lstStyle/>
          <a:p>
            <a:pPr algn="ctr"/>
            <a:r>
              <a:rPr lang="ru-RU" dirty="0" smtClean="0"/>
              <a:t>ГТО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27784" y="548680"/>
            <a:ext cx="5939544" cy="2232248"/>
          </a:xfrm>
        </p:spPr>
        <p:txBody>
          <a:bodyPr>
            <a:noAutofit/>
          </a:bodyPr>
          <a:lstStyle/>
          <a:p>
            <a:r>
              <a:rPr lang="ru-RU" sz="1550" dirty="0" smtClean="0"/>
              <a:t>Всероссийский </a:t>
            </a:r>
            <a:r>
              <a:rPr lang="ru-RU" sz="1550" dirty="0"/>
              <a:t>физкультурно-спортивный комплекс «Готов к труду и обороне» (ГТО) — полноценная программная и нормативная основа физического воспитания населения страны, нацеленная на развитие массового спорта и оздоровление нации.</a:t>
            </a:r>
          </a:p>
          <a:p>
            <a:r>
              <a:rPr lang="ru-RU" sz="1550" dirty="0"/>
              <a:t>Комплекс ГТО предусматривает подготовку к выполнению и непосредственное выполнение населением различных возрастных групп (от 6 до 70 лет и старше) установленных нормативных требований по трем уровням трудности, соответствующим золотому, серебряному и бронзовому знакам отличия «Готов к труду и </a:t>
            </a:r>
            <a:r>
              <a:rPr lang="ru-RU" sz="1550" dirty="0" smtClean="0"/>
              <a:t>обороне</a:t>
            </a:r>
            <a:r>
              <a:rPr lang="ru-RU" sz="1550" dirty="0"/>
              <a:t>» (ГТО).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5" y="3933056"/>
            <a:ext cx="3240360" cy="247193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9" y="3933056"/>
            <a:ext cx="3096344" cy="247193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3" y="3933056"/>
            <a:ext cx="2736303" cy="2543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7546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Комплекс ГТО 2 ступени в СССР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Со временем появилась необходимость установить повышенные требования к физической подготовке молодежи, которая все в больших масштабах начала успешно выполнять испытания на значок ГТО. В 1932 году Всесоюзным советом физической культуры был утвержден и введен в действие комплекс «Готов к труду и обороне» II ступени.</a:t>
            </a:r>
          </a:p>
          <a:p>
            <a:r>
              <a:rPr lang="ru-RU" dirty="0"/>
              <a:t>В комплекс ГТО II ступени вошло уже 25 испытаний — 3 теоретических и 22 практических. Для женщин общее количество испытаний составляло 21. В обновленном комплексе II шире представлены спортивные испытания:</a:t>
            </a:r>
          </a:p>
          <a:p>
            <a:r>
              <a:rPr lang="ru-RU" dirty="0"/>
              <a:t>прыжки на лыжах с трамплина (для мужчин);</a:t>
            </a:r>
          </a:p>
          <a:p>
            <a:r>
              <a:rPr lang="ru-RU" dirty="0"/>
              <a:t>фехтование;</a:t>
            </a:r>
          </a:p>
          <a:p>
            <a:r>
              <a:rPr lang="ru-RU" dirty="0"/>
              <a:t>прыжки в воду;</a:t>
            </a:r>
          </a:p>
          <a:p>
            <a:r>
              <a:rPr lang="ru-RU" dirty="0"/>
              <a:t>преодоление военного городка.</a:t>
            </a:r>
          </a:p>
          <a:p>
            <a:r>
              <a:rPr lang="ru-RU" dirty="0"/>
              <a:t>Выполнение испытаний Комплекса ГТО II ступени было задачей более сложной и возможным оказалось лишь при систематических тренировках. В 1932 году значки ГТО получили 465 тысяч, а в 1933 году — 835 тысяч физкультурников.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01646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476672"/>
            <a:ext cx="7776864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 1933 году ЦК ВЛКСМ предложил ввести комплекс испытаний по физической подготовке детей, как начальную ступень их физического развития. Детская ступень комплекса, получившая название «Будь готов к труду и обороне» (БГТО) начала работать с 1934 года. В нее вошли 16 норм спортивно-технического характера</a:t>
            </a:r>
            <a:r>
              <a:rPr lang="ru-RU" dirty="0" smtClean="0"/>
              <a:t>:</a:t>
            </a:r>
          </a:p>
          <a:p>
            <a:endParaRPr lang="ru-RU" dirty="0"/>
          </a:p>
          <a:p>
            <a:pPr marL="285750" indent="-285750">
              <a:buFont typeface="Arial" pitchFamily="34" charset="0"/>
              <a:buChar char="•"/>
            </a:pPr>
            <a:r>
              <a:rPr lang="ru-RU" dirty="0"/>
              <a:t>бег на короткие и длинные дистанции;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/>
              <a:t>прыжки в длину и высоту с разбега;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/>
              <a:t>метание гранаты, </a:t>
            </a:r>
            <a:endParaRPr lang="ru-RU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бег </a:t>
            </a:r>
            <a:r>
              <a:rPr lang="ru-RU" dirty="0"/>
              <a:t>на лыжах на 3-5 километров для мальчиков и 2-3 километра для девочек, </a:t>
            </a:r>
            <a:endParaRPr lang="ru-RU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ходьба </a:t>
            </a:r>
            <a:r>
              <a:rPr lang="ru-RU" dirty="0"/>
              <a:t>в </a:t>
            </a:r>
            <a:r>
              <a:rPr lang="ru-RU" dirty="0" smtClean="0"/>
              <a:t>противогазе;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гимнастические упражнения;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лазание;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подтягивание;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упражнения </a:t>
            </a:r>
            <a:r>
              <a:rPr lang="ru-RU" dirty="0"/>
              <a:t>на </a:t>
            </a:r>
            <a:r>
              <a:rPr lang="ru-RU" dirty="0" smtClean="0"/>
              <a:t>равновесие;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поднятие </a:t>
            </a:r>
            <a:r>
              <a:rPr lang="ru-RU" dirty="0"/>
              <a:t>и переноска тяжестей.</a:t>
            </a:r>
          </a:p>
          <a:p>
            <a:r>
              <a:rPr lang="ru-RU" dirty="0"/>
              <a:t>Через несколько лет после введения, комплекс ГТО обрел такую популярность, что уже в 1934 году в стране насчитывалось около 5 миллионов физкультурников, половина из которых гордо носила на груди значок ГТО.</a:t>
            </a:r>
          </a:p>
        </p:txBody>
      </p:sp>
    </p:spTree>
    <p:extLst>
      <p:ext uri="{BB962C8B-B14F-4D97-AF65-F5344CB8AC3E}">
        <p14:creationId xmlns:p14="http://schemas.microsoft.com/office/powerpoint/2010/main" val="39559683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изменения ГТО в СССР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876800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За время существования комплекса его нормативную часть не раз изменяли. Наиболее крупные изменения вносились в 1940, 1947, 1955, 1965 и 1972 годах.</a:t>
            </a:r>
          </a:p>
          <a:p>
            <a:r>
              <a:rPr lang="ru-RU" dirty="0"/>
              <a:t>К концу 30-х годов, когда комплекс ГТО находился на пике популярности, встал вопрос об улучшении его содержания. Нормативы тщательно обсуждались научными и практическими работниками физического воспитания, что привело в 1939 году разработке новых норм комплекса ГТО, которые 26 ноября 1939 года были утверждены специальным постановлением Совета Народных Комиссаров СССР «О введении нового физкультурного комплекса «Готов к труду и обороне СССР».</a:t>
            </a:r>
          </a:p>
          <a:p>
            <a:r>
              <a:rPr lang="ru-RU" dirty="0"/>
              <a:t>Вступивший в действие с 1 января 1940 года новый комплекс ГТО содержал не только обязательные нормы, но и испытания по выбору, что обеспечивало, по мнению разработчиков, сочетание общей физической подготовки со спортивной специализацией. Включение в комплекс обязательных норм обеспечивало овладение навыками бега, плавания, передвижения на лыжах, стрельбы и преодоления препятствий. Кроме того, каждый участник комплекса ГТО должен был по своему выбору выполнить упражнения из различных видов спорта, способствовавшие совершенствованию силы, быстроты, ловкости и выносливости.</a:t>
            </a:r>
          </a:p>
        </p:txBody>
      </p:sp>
    </p:spTree>
    <p:extLst>
      <p:ext uri="{BB962C8B-B14F-4D97-AF65-F5344CB8AC3E}">
        <p14:creationId xmlns:p14="http://schemas.microsoft.com/office/powerpoint/2010/main" val="4175980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ГТО после Великой Отечественной войны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Когда страна приступила к активному восстановлению хозяйства, Центральный Комитет Коммунистической партии Советского Союза в декабре 1948 года в своем постановлении выдвинул перед физкультурными организациями страны новую задачу: дальнейшее развитие физкультурного движения, повышение уровня мастерства спортсменов и завоевание ими мировых первенств, достижение рекордов по основным видам спорта.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r>
              <a:rPr lang="ru-RU" dirty="0"/>
              <a:t>Решение партии вызвало небывалый подъем в работе физкультурных организаций страны. На фабриках и заводах, шахтах и рудниках, в колхозах и совхозах, в школах и других учебных заведениях создавались новые коллективы физической культуры, организационно укреплялись существующие классификации советских спортсменов. Исключительно большое значение придавалось вопросам дальнейшего совершенствования методов обучения и тренировки в спорте, всесторонней физической подготовки, как важнейшей базы для укрепления здоровья, повышения качества физического воспитания молодежи и успешного роста спортивного мастерства до уровня высоких достижений.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07311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692696"/>
            <a:ext cx="8208912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В комплексе 1955 года были установлены новые возрастные группы, а также дифференцированные нормативные требования для различных возрастов физкультурников.</a:t>
            </a:r>
          </a:p>
          <a:p>
            <a:r>
              <a:rPr lang="ru-RU" sz="2000" dirty="0"/>
              <a:t>К 1958 году число физкультурников в нашей стране достигло 23 696 800 человек. В то же время в период действия комплекса 1955–1958 гг. ежегодная подготовка составляла немногим более 3 миллионов значкистов ГТО всех ступеней, и за 4 года этого периода было подготовлено около 16 миллионов значкистов ГТО.</a:t>
            </a:r>
          </a:p>
          <a:p>
            <a:r>
              <a:rPr lang="ru-RU" sz="2000" dirty="0"/>
              <a:t>В 1959 году в комплекс ГТО были внесены наиболее существенные изменения. Проект комплекса был опубликован в августе 1958 года для широкого обсуждения и получил всеобщую поддержку. Введены требования органичного сочетания программы по физическому воспитанию в школах и учебных заведениях, а также — система начисления очков за показанные результаты. </a:t>
            </a:r>
            <a:endParaRPr lang="ru-RU" sz="2000" dirty="0" smtClean="0"/>
          </a:p>
          <a:p>
            <a:r>
              <a:rPr lang="ru-RU" sz="2000" dirty="0" smtClean="0"/>
              <a:t>Обновленный </a:t>
            </a:r>
            <a:r>
              <a:rPr lang="ru-RU" sz="2000" dirty="0"/>
              <a:t>Комплекс ГТО состоял из трех ступеней. Ступень БГТО — для школьников 14 — 15 лет, ГТО 1-й ступени — для юношей и девушек 16-18 лет, ГТО 2-й ступени — для молодежи 19 лет и старше.</a:t>
            </a:r>
          </a:p>
        </p:txBody>
      </p:sp>
    </p:spTree>
    <p:extLst>
      <p:ext uri="{BB962C8B-B14F-4D97-AF65-F5344CB8AC3E}">
        <p14:creationId xmlns:p14="http://schemas.microsoft.com/office/powerpoint/2010/main" val="12893305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2828" y="764704"/>
            <a:ext cx="8136904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Введенный в 1972 году новый комплекс ГТО (утверждён постановлением ЦК КПСС и Совета Министров СССР 17 января 1972 года за № 61) позволил улучшить массовую физкультурно-спортивную работу в каждом коллективе, в спортивном клубе и в целом по стране, решить целый ряд важнейших вопросов, связанных с укреплением здоровья советских граждан. Расширились возрастные рамки комплекса: добавились ступени для школьников 10 — 13 лет и трудящихся 40 −60 лет. Теперь комплекс имел V возрастных ступеней и охватывал население в возрасте от 10 до 60 лет. Каждая ступень комплекса ГТО 1972 года состояла из двух разделов:</a:t>
            </a:r>
          </a:p>
          <a:p>
            <a:r>
              <a:rPr lang="ru-RU" dirty="0"/>
              <a:t>изучение основных положений советской системы физического воспитания, овладение практическими навыками личной и общественной гигиены, правилами и приемами защиты от оружия массового поражения, выполнение утренней гимнастики;</a:t>
            </a:r>
          </a:p>
          <a:p>
            <a:r>
              <a:rPr lang="ru-RU" dirty="0"/>
              <a:t>упражнения, определяющие уровень развития физических качеств человека — сила, выносливость, быстрота, ловкость, а также упражнения, способствующие овладению прикладными двигательными навыками,— бег на скорость и выносливость, силовые упражнения, прыжки, лыжные гонки, плавание и другие.</a:t>
            </a:r>
          </a:p>
        </p:txBody>
      </p:sp>
    </p:spTree>
    <p:extLst>
      <p:ext uri="{BB962C8B-B14F-4D97-AF65-F5344CB8AC3E}">
        <p14:creationId xmlns:p14="http://schemas.microsoft.com/office/powerpoint/2010/main" val="9071317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836712"/>
            <a:ext cx="842493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К началу 1976 года свыше 220 миллионов человек имели значки ГТО.</a:t>
            </a:r>
          </a:p>
          <a:p>
            <a:r>
              <a:rPr lang="ru-RU" sz="2000" dirty="0"/>
              <a:t>В начале 1977 г. во все пять ступеней были добавлены нормативы по спортивному ориентированию.</a:t>
            </a:r>
          </a:p>
          <a:p>
            <a:r>
              <a:rPr lang="ru-RU" sz="2000" dirty="0"/>
              <a:t>Для постоянной популяризации комплекса ГТО к работе систематически привлекались спортивные организации, профсоюзы, комсомол, ДОСААФ, министерства и ведомства, руководители предприятий, учреждений, колхозов, совхозов, учебных заведений.</a:t>
            </a:r>
          </a:p>
          <a:p>
            <a:r>
              <a:rPr lang="ru-RU" sz="2000" dirty="0"/>
              <a:t>Нормативы комплекса ГТО стали инструментом, благодаря которому каждый гражданин мог проверить уровень своего физического развития</a:t>
            </a:r>
            <a:r>
              <a:rPr lang="ru-RU" sz="2000" dirty="0" smtClean="0"/>
              <a:t>.</a:t>
            </a:r>
            <a:r>
              <a:rPr lang="ru-RU" sz="2000" dirty="0"/>
              <a:t> </a:t>
            </a:r>
            <a:endParaRPr lang="ru-RU" sz="2000" dirty="0" smtClean="0"/>
          </a:p>
          <a:p>
            <a:endParaRPr lang="ru-RU" sz="2000" dirty="0"/>
          </a:p>
          <a:p>
            <a:r>
              <a:rPr lang="ru-RU" sz="2000" dirty="0" smtClean="0"/>
              <a:t>Распад </a:t>
            </a:r>
            <a:r>
              <a:rPr lang="ru-RU" sz="2000" dirty="0"/>
              <a:t>Советского Союза повлек за собой более большую пропасть в работе над воспитанием физической активности граждан. Юридически Комплекс ГТО не был упразднен, однако фактически он прекратил свое существование в 1991 году.</a:t>
            </a:r>
          </a:p>
        </p:txBody>
      </p:sp>
    </p:spTree>
    <p:extLst>
      <p:ext uri="{BB962C8B-B14F-4D97-AF65-F5344CB8AC3E}">
        <p14:creationId xmlns:p14="http://schemas.microsoft.com/office/powerpoint/2010/main" val="17933518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Возрождение комплекса ГТО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1500" dirty="0" smtClean="0"/>
              <a:t>В 2013 году руководство страны и региональные руководители выступили с инициативой возрождения комплекса ГТО в России в современном формате. После завершения зимних Олимпийских игр в Сочи, организаторам удалось сэкономить 1,5 миллиарда рублей, заявил президент РФ Владимир Владимирович Путин.</a:t>
            </a:r>
          </a:p>
          <a:p>
            <a:r>
              <a:rPr lang="ru-RU" sz="1500" dirty="0" smtClean="0"/>
              <a:t>«Предлагаю использовать данные средства на развитие массового спорта, включая, например, реализацию в субъектах федерации комплекса ГТО, мероприятий движения „Спорт для всех“ и поддержку доступных спортклубов, находящихся в шаговой доступности», — предложил глава государства.</a:t>
            </a:r>
          </a:p>
          <a:p>
            <a:r>
              <a:rPr lang="ru-RU" sz="1500" dirty="0" smtClean="0"/>
              <a:t>Всероссийский физкультурно-спортивный комплекс (далее — Комплекс) разработан во исполнение подпункта «а» пункта 1 перечня поручений Президента Российской Федерации от 4 апреля 2013 года № Пр-756, а также приказа </a:t>
            </a:r>
            <a:r>
              <a:rPr lang="ru-RU" sz="1500" dirty="0" err="1" smtClean="0"/>
              <a:t>Минспорта</a:t>
            </a:r>
            <a:r>
              <a:rPr lang="ru-RU" sz="1500" dirty="0" smtClean="0"/>
              <a:t> России от 6 мая 2013 года № 245 «О разработке проекта Всероссийского физкультурно-спортивного комплекса», которым утвержден состав рабочей группы. В нее вошли ведущие специалисты и ученые, участвовавшие в 2004-2013 гг. в разработке и апробации внедрения комплекса в регионах Российской Федерации, представители вузов, научно-исследовательских центров, подведомственных </a:t>
            </a:r>
            <a:r>
              <a:rPr lang="ru-RU" sz="1500" dirty="0" err="1" smtClean="0"/>
              <a:t>Минспорту</a:t>
            </a:r>
            <a:r>
              <a:rPr lang="ru-RU" sz="1500" dirty="0" smtClean="0"/>
              <a:t> России и </a:t>
            </a:r>
            <a:r>
              <a:rPr lang="ru-RU" sz="1500" dirty="0" err="1" smtClean="0"/>
              <a:t>Минобрнауки</a:t>
            </a:r>
            <a:r>
              <a:rPr lang="ru-RU" sz="1500" dirty="0" smtClean="0"/>
              <a:t> России.</a:t>
            </a:r>
          </a:p>
          <a:p>
            <a:r>
              <a:rPr lang="ru-RU" sz="1500" dirty="0" smtClean="0"/>
              <a:t>Определены 89 предприятий и ВУЗов страны, в которых был опробован «пилотный» проект массовых спортивных мероприятий по выполнению норм физкультурно-спортивного комплекса ДОСААФ России «Готов к труду и обороне».</a:t>
            </a:r>
            <a:endParaRPr lang="ru-RU" sz="1500" dirty="0"/>
          </a:p>
        </p:txBody>
      </p:sp>
    </p:spTree>
    <p:extLst>
      <p:ext uri="{BB962C8B-B14F-4D97-AF65-F5344CB8AC3E}">
        <p14:creationId xmlns:p14="http://schemas.microsoft.com/office/powerpoint/2010/main" val="21471344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ГТО в наши дни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628800"/>
            <a:ext cx="8229600" cy="4876800"/>
          </a:xfrm>
        </p:spPr>
        <p:txBody>
          <a:bodyPr>
            <a:normAutofit/>
          </a:bodyPr>
          <a:lstStyle/>
          <a:p>
            <a:pPr lvl="3"/>
            <a:r>
              <a:rPr lang="ru-RU" sz="2400" dirty="0"/>
              <a:t>Всероссийский физкультурно-спортивный комплекс предусматривает подготовку к выполнению и непосредственное выполнение различными возрастными группами (от 6 до 70 лет и старше) населения Российской Федерации </a:t>
            </a:r>
            <a:r>
              <a:rPr lang="ru-RU" sz="2400" dirty="0" smtClean="0"/>
              <a:t>установленных </a:t>
            </a:r>
            <a:r>
              <a:rPr lang="ru-RU" sz="2400" dirty="0"/>
              <a:t>нормативов Всероссийского физкультурно-спортивного комплекса по 3 уровням трудности, соответствующим золотому, серебряному и бронзовому знакам отличия Всероссийского физкультурно-спортивного комплекса 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9123772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620688"/>
            <a:ext cx="7848872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100" dirty="0" smtClean="0"/>
              <a:t>Всероссийский физкультурно-спортивный комплекс состоит из следующих основных разделов:</a:t>
            </a:r>
          </a:p>
          <a:p>
            <a:r>
              <a:rPr lang="ru-RU" sz="2100" dirty="0" smtClean="0"/>
              <a:t>виды испытаний (тесты), позволяющие определить уровень развития физических качеств и прикладных двигательных умений и навыков (подразделяются на обязательные испытания (тесты) и испытания по выбору) и нормативы, позволяющие оценить разносторонность (гармоничность) развития основных физических качеств и прикладных двигательных умений и навыков в соответствии с половыми и возрастными особенностями развития человека</a:t>
            </a:r>
          </a:p>
          <a:p>
            <a:r>
              <a:rPr lang="ru-RU" sz="2100" dirty="0" smtClean="0"/>
              <a:t>требования к оценке уровня знаний и умений в области физической культуры и спорта;</a:t>
            </a:r>
          </a:p>
          <a:p>
            <a:r>
              <a:rPr lang="ru-RU" sz="2100" dirty="0" smtClean="0"/>
              <a:t>рекомендации к недельному двигательному режиму (предусматривают минимальный объем различных видов двигательной деятельности, необходимый для самостоятельной подготовки к выполнению видов испытаний (тестов) и нормативов, развития физических качеств, сохранения и укрепления здоровья).</a:t>
            </a:r>
            <a:endParaRPr lang="ru-RU" sz="2100" dirty="0"/>
          </a:p>
        </p:txBody>
      </p:sp>
    </p:spTree>
    <p:extLst>
      <p:ext uri="{BB962C8B-B14F-4D97-AF65-F5344CB8AC3E}">
        <p14:creationId xmlns:p14="http://schemas.microsoft.com/office/powerpoint/2010/main" val="22681091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История ГТО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В известном детском стихотворении </a:t>
            </a:r>
            <a:r>
              <a:rPr lang="ru-RU" dirty="0" err="1"/>
              <a:t>С.Я.Маршака</a:t>
            </a:r>
            <a:r>
              <a:rPr lang="ru-RU" dirty="0"/>
              <a:t> 1937 года «Рассказ о неизвестном герое» пожарные, милиция и фотографы разыскивают двадцатилетнего парня, спасшего из огня девочку. Из примет — «среднего роста, плечистый и крепкий, ходит он в белой футболке и кепке. Знак „ГТО“ на груди у него. Больше не знают о нем ничего», сообщает читателю Маршак.</a:t>
            </a:r>
          </a:p>
          <a:p>
            <a:r>
              <a:rPr lang="ru-RU" b="1" dirty="0"/>
              <a:t>Ирония стихотворения заключалась в том, что значкистов ГТО в то время было больше половины страны, и каждый был готов к труду и обороне!</a:t>
            </a:r>
            <a:endParaRPr lang="ru-RU" dirty="0"/>
          </a:p>
          <a:p>
            <a:r>
              <a:rPr lang="ru-RU" dirty="0"/>
              <a:t>Те, кто учился в школе еще до распада Советского Союза, помнят три заветные буквы — ГТО, или «Готов к труду и обороне» — программу физической и культурной подготовки, которая основывалась на единой и поддерживаемой государством системе патриотического воспитания населения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4335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340768"/>
            <a:ext cx="828092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Этапы внедрения комплекса ГТО регулируются распоряжением правительства РФ от 30 июня 2014 г. № 1165-р </a:t>
            </a:r>
            <a:r>
              <a:rPr lang="ru-RU" sz="2400" dirty="0" smtClean="0"/>
              <a:t>и</a:t>
            </a:r>
            <a:r>
              <a:rPr lang="ru-RU" sz="2400" dirty="0"/>
              <a:t> делят внедрение комплекса на III этапа:</a:t>
            </a:r>
          </a:p>
          <a:p>
            <a:r>
              <a:rPr lang="ru-RU" sz="2400" b="1" dirty="0"/>
              <a:t>I этап</a:t>
            </a:r>
            <a:r>
              <a:rPr lang="ru-RU" sz="2400" dirty="0"/>
              <a:t> (1 июля 2014 года — 31 декабрь 2015 года</a:t>
            </a:r>
            <a:r>
              <a:rPr lang="ru-RU" sz="2400" dirty="0" smtClean="0"/>
              <a:t>)</a:t>
            </a:r>
          </a:p>
          <a:p>
            <a:r>
              <a:rPr lang="ru-RU" sz="2400" b="1" dirty="0" smtClean="0"/>
              <a:t>I </a:t>
            </a:r>
            <a:r>
              <a:rPr lang="ru-RU" sz="2400" b="1" dirty="0"/>
              <a:t>—VI ступени (школы, </a:t>
            </a:r>
            <a:r>
              <a:rPr lang="ru-RU" sz="2400" b="1" dirty="0" err="1"/>
              <a:t>ссузы</a:t>
            </a:r>
            <a:r>
              <a:rPr lang="ru-RU" sz="2400" b="1" dirty="0"/>
              <a:t>, вузы), 12 регионов РФ</a:t>
            </a:r>
            <a:endParaRPr lang="ru-RU" sz="2400" dirty="0"/>
          </a:p>
          <a:p>
            <a:r>
              <a:rPr lang="ru-RU" sz="2400" b="1" dirty="0"/>
              <a:t>II этап</a:t>
            </a:r>
            <a:r>
              <a:rPr lang="ru-RU" sz="2400" dirty="0"/>
              <a:t> (1 января 2016 года — 31 декабря 2016 года) </a:t>
            </a:r>
            <a:endParaRPr lang="ru-RU" sz="2400" dirty="0" smtClean="0"/>
          </a:p>
          <a:p>
            <a:r>
              <a:rPr lang="ru-RU" sz="2400" b="1" dirty="0" smtClean="0"/>
              <a:t>I </a:t>
            </a:r>
            <a:r>
              <a:rPr lang="ru-RU" sz="2400" b="1" dirty="0"/>
              <a:t>—VI ступени (школы, </a:t>
            </a:r>
            <a:r>
              <a:rPr lang="ru-RU" sz="2400" b="1" dirty="0" err="1"/>
              <a:t>ссузы</a:t>
            </a:r>
            <a:r>
              <a:rPr lang="ru-RU" sz="2400" b="1" dirty="0"/>
              <a:t>, вузы), всей страны, апробация среди взрослого населения</a:t>
            </a:r>
            <a:r>
              <a:rPr lang="ru-RU" sz="2400" dirty="0"/>
              <a:t>;</a:t>
            </a:r>
          </a:p>
          <a:p>
            <a:r>
              <a:rPr lang="ru-RU" sz="2400" b="1" dirty="0"/>
              <a:t>III этап</a:t>
            </a:r>
            <a:r>
              <a:rPr lang="ru-RU" sz="2400" dirty="0"/>
              <a:t> (с 1 января 2017 года) — </a:t>
            </a:r>
            <a:r>
              <a:rPr lang="ru-RU" sz="2400" b="1" dirty="0"/>
              <a:t>Все ступени, все категории населения, все регионы РФ</a:t>
            </a:r>
            <a:r>
              <a:rPr lang="ru-RU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62693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Твои 5 шагов до зна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13708"/>
            <a:ext cx="7344815" cy="6444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73610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698299"/>
            <a:ext cx="83529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/>
              <a:t>Ступени ГТО для школьников </a:t>
            </a:r>
            <a:r>
              <a:rPr lang="ru-RU" sz="4000" b="1" dirty="0" smtClean="0"/>
              <a:t>: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9465170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09" t="-1520" r="-1137" b="49127"/>
          <a:stretch/>
        </p:blipFill>
        <p:spPr>
          <a:xfrm>
            <a:off x="899592" y="429523"/>
            <a:ext cx="7272808" cy="6410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380544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643" r="-7935"/>
          <a:stretch/>
        </p:blipFill>
        <p:spPr>
          <a:xfrm>
            <a:off x="899592" y="609967"/>
            <a:ext cx="7833498" cy="6048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758393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6866"/>
          <a:stretch/>
        </p:blipFill>
        <p:spPr>
          <a:xfrm>
            <a:off x="971600" y="499966"/>
            <a:ext cx="7299312" cy="6048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813984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333" r="-15487"/>
          <a:stretch/>
        </p:blipFill>
        <p:spPr>
          <a:xfrm>
            <a:off x="323528" y="457200"/>
            <a:ext cx="9857409" cy="6212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54458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-4170" b="57015"/>
          <a:stretch/>
        </p:blipFill>
        <p:spPr>
          <a:xfrm>
            <a:off x="1043608" y="506075"/>
            <a:ext cx="7465356" cy="6120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511284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980"/>
          <a:stretch/>
        </p:blipFill>
        <p:spPr>
          <a:xfrm>
            <a:off x="1763688" y="404662"/>
            <a:ext cx="5760640" cy="6411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933779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0597"/>
          <a:stretch/>
        </p:blipFill>
        <p:spPr>
          <a:xfrm>
            <a:off x="899592" y="404662"/>
            <a:ext cx="7257623" cy="6336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4324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1918-1925 Предпосылки возникновения комплекса ГТО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После победы Великого Октября страна укреплялась, набирала политическую мощь, а энтузиазм советских людей, их тяга к новому стали проявляться во всех сферах жизни — в труде, культуре, науке, спорте.</a:t>
            </a:r>
          </a:p>
          <a:p>
            <a:r>
              <a:rPr lang="ru-RU" dirty="0"/>
              <a:t>В послереволюционный период Советский Союз, на самой заре своего развития, оказался окруженным идеологически чуждыми государствами, что усугублялось еще и гражданской войной, которая шла внутри. Чтобы противостоять этим явлениям, нужны были сильные военные, а основой дисциплины, порядка и хорошей физической подготовки безоговорочно признавался массовый спорт.</a:t>
            </a:r>
          </a:p>
          <a:p>
            <a:r>
              <a:rPr lang="ru-RU" dirty="0"/>
              <a:t>Развитие физической культуры и обучение населения военным навыкам становятся в СССР приоритетными задачами, выполнение которых контролируется первыми лицами государства. В первый же год советской власти ВЦИК РСФСР принимает декрет «Об обязательном обучении военному искусству». Начиная с апреля 1918 года, мужчины и женщины от 18 до 40 лет обязаны обучаться военному делу по месту работы.</a:t>
            </a:r>
          </a:p>
        </p:txBody>
      </p:sp>
    </p:spTree>
    <p:extLst>
      <p:ext uri="{BB962C8B-B14F-4D97-AF65-F5344CB8AC3E}">
        <p14:creationId xmlns:p14="http://schemas.microsoft.com/office/powerpoint/2010/main" val="350811222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199"/>
          <a:stretch/>
        </p:blipFill>
        <p:spPr>
          <a:xfrm>
            <a:off x="2267744" y="369699"/>
            <a:ext cx="4896544" cy="6488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906451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950" b="60333"/>
          <a:stretch/>
        </p:blipFill>
        <p:spPr>
          <a:xfrm>
            <a:off x="1403648" y="351020"/>
            <a:ext cx="6705142" cy="6318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800878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995"/>
          <a:stretch/>
        </p:blipFill>
        <p:spPr>
          <a:xfrm>
            <a:off x="2195736" y="332656"/>
            <a:ext cx="4611548" cy="6525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21746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ГТО в Волгоградской области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В период с 15 по 25 мая 2015 года во всех муниципальных образованиях Волгоградской области прошла Единая декада ГТО среди учащихся образовательных учреждений возрастной категории 11-15 лет. </a:t>
            </a:r>
          </a:p>
          <a:p>
            <a:r>
              <a:rPr lang="ru-RU" dirty="0"/>
              <a:t>Во время декады в "Автоматизированной информационной системе ГТО" зарегистрировались и получили </a:t>
            </a:r>
            <a:r>
              <a:rPr lang="en-US" dirty="0"/>
              <a:t>ID</a:t>
            </a:r>
            <a:r>
              <a:rPr lang="ru-RU" dirty="0"/>
              <a:t>-номера ГТО </a:t>
            </a:r>
            <a:br>
              <a:rPr lang="ru-RU" dirty="0"/>
            </a:br>
            <a:r>
              <a:rPr lang="ru-RU" dirty="0"/>
              <a:t>73 тысячи 445 человек, в результате чего Волгоградская область стала лидером по количеству зарегистрировавшихся и протестированных участников.</a:t>
            </a:r>
          </a:p>
          <a:p>
            <a:r>
              <a:rPr lang="ru-RU" dirty="0"/>
              <a:t>Единая декада ГТО охватила 38 муниципальных районов и городских округов Волгоградской области. В тестировании участвовало около </a:t>
            </a:r>
            <a:r>
              <a:rPr lang="ru-RU" dirty="0" smtClean="0"/>
              <a:t>60 </a:t>
            </a:r>
            <a:r>
              <a:rPr lang="ru-RU" dirty="0"/>
              <a:t>тысяч учащихся 11-15 лет. Были задействованы 711 спортивных объектов. Обслуживали мероприятия квалифицированные спортивные судьи – 321 человек и специалисты в области физической культуры и спорта – 1267 человек.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187785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764704"/>
            <a:ext cx="8424936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 рамках всероссийских мероприятий, посвященных 70-й годовщине Победы в Великой Отечественной войне 1941–1945 годов в Волгоградской области проведен Фестиваль Всероссийского физкультурно-спортивного комплекса "Готов к труду и обороне" (ГТО).  </a:t>
            </a:r>
          </a:p>
          <a:p>
            <a:r>
              <a:rPr lang="ru-RU" dirty="0"/>
              <a:t>Региональный Фестиваль ГТО подразделялся на два этапа: </a:t>
            </a:r>
            <a:r>
              <a:rPr lang="en-US" dirty="0"/>
              <a:t>I</a:t>
            </a:r>
            <a:r>
              <a:rPr lang="ru-RU" dirty="0"/>
              <a:t> этап (муниципальный) – с 15 по 24 мая 2015 года; </a:t>
            </a:r>
            <a:r>
              <a:rPr lang="en-US" dirty="0"/>
              <a:t>II</a:t>
            </a:r>
            <a:r>
              <a:rPr lang="ru-RU" dirty="0"/>
              <a:t> этап (региональный) </a:t>
            </a:r>
            <a:br>
              <a:rPr lang="ru-RU" dirty="0"/>
            </a:br>
            <a:r>
              <a:rPr lang="ru-RU" dirty="0"/>
              <a:t>с 8 по 20 июня 2015 года.</a:t>
            </a:r>
          </a:p>
          <a:p>
            <a:r>
              <a:rPr lang="ru-RU" dirty="0"/>
              <a:t>В соревнованиях </a:t>
            </a:r>
            <a:r>
              <a:rPr lang="en-US" dirty="0"/>
              <a:t>I</a:t>
            </a:r>
            <a:r>
              <a:rPr lang="ru-RU" dirty="0"/>
              <a:t>-го и </a:t>
            </a:r>
            <a:r>
              <a:rPr lang="en-US" dirty="0"/>
              <a:t>II</a:t>
            </a:r>
            <a:r>
              <a:rPr lang="ru-RU" dirty="0"/>
              <a:t>-го этапов Фестиваля приняло участие </a:t>
            </a:r>
            <a:br>
              <a:rPr lang="ru-RU" dirty="0"/>
            </a:br>
            <a:r>
              <a:rPr lang="ru-RU" dirty="0"/>
              <a:t>6792 учащихся из 849 общеобразовательных учебных заведений Волгоградской области.  </a:t>
            </a:r>
          </a:p>
          <a:p>
            <a:r>
              <a:rPr lang="ru-RU" dirty="0"/>
              <a:t>По результатам соревнований I-</a:t>
            </a:r>
            <a:r>
              <a:rPr lang="ru-RU" dirty="0" err="1"/>
              <a:t>го</a:t>
            </a:r>
            <a:r>
              <a:rPr lang="ru-RU" dirty="0"/>
              <a:t> и II-</a:t>
            </a:r>
            <a:r>
              <a:rPr lang="ru-RU" dirty="0" err="1"/>
              <a:t>го</a:t>
            </a:r>
            <a:r>
              <a:rPr lang="ru-RU" dirty="0"/>
              <a:t> этапов Фестиваля была сформирована сборная команда Волгоградской области для участия </a:t>
            </a:r>
            <a:br>
              <a:rPr lang="ru-RU" dirty="0"/>
            </a:br>
            <a:r>
              <a:rPr lang="ru-RU" dirty="0"/>
              <a:t>в III-ем Всероссийском этапе, который проходил в городе Белгороде, в период с 23 по 29 августа 2015 года. </a:t>
            </a:r>
          </a:p>
          <a:p>
            <a:r>
              <a:rPr lang="ru-RU" dirty="0"/>
              <a:t>В фестивале приняли участие 567 обучающихся образовательных организаций в возрасте от 11 до 15 лет (285 - юношей и 282 – девушек) из 75 субъектов Российской Федерации.  </a:t>
            </a:r>
          </a:p>
          <a:p>
            <a:r>
              <a:rPr lang="ru-RU" dirty="0"/>
              <a:t>В состав команды Волгоградской области вошли 8 человек </a:t>
            </a:r>
            <a:br>
              <a:rPr lang="ru-RU" dirty="0"/>
            </a:br>
            <a:r>
              <a:rPr lang="ru-RU" dirty="0"/>
              <a:t>(4 участника III ступени и 4 участника IV ступени комплекса ГТО). </a:t>
            </a:r>
          </a:p>
          <a:p>
            <a:r>
              <a:rPr lang="ru-RU" dirty="0"/>
              <a:t>	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8665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166843"/>
            <a:ext cx="763284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Спортивная программа фестиваля состояла из 9 видов испытания (тестов): наклон вперед (тест на гибкость); плавание 50 м; силовая гимнастика; бег на выносливость; прыжок в длину с места; поднимание туловища из положения лежа на спине; метание мяча 150 г; бег 60 м; стрельба из пневматической винтовки. В командном зачете по видам испытаний (тестам) лучшие результаты команда Волгоградской области показала в наклоне вперед (тест на гибкость) – 3 место (из 75 субъектов Российской Федерации); плавание 50м – 5 место; силовая гимнастика – 9 место.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06185590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Центры тестирования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876800"/>
          </a:xfrm>
        </p:spPr>
        <p:txBody>
          <a:bodyPr>
            <a:noAutofit/>
          </a:bodyPr>
          <a:lstStyle/>
          <a:p>
            <a:r>
              <a:rPr lang="ru-RU" sz="1900" b="1" dirty="0"/>
              <a:t>Центр Тестирования</a:t>
            </a:r>
            <a:r>
              <a:rPr lang="ru-RU" sz="1900" dirty="0"/>
              <a:t> — это некоммерческая организация, создаваемая в субъектах РФ, для </a:t>
            </a:r>
            <a:r>
              <a:rPr lang="ru-RU" sz="1900" dirty="0" smtClean="0"/>
              <a:t>выполнения </a:t>
            </a:r>
            <a:r>
              <a:rPr lang="ru-RU" sz="1900" dirty="0"/>
              <a:t>видов нормативов испытаний (тестов).</a:t>
            </a:r>
          </a:p>
          <a:p>
            <a:r>
              <a:rPr lang="ru-RU" sz="1900" b="1" dirty="0"/>
              <a:t>Место территориальное</a:t>
            </a:r>
            <a:r>
              <a:rPr lang="ru-RU" sz="1900" dirty="0"/>
              <a:t> — это расположение спорт-объекта (бассейн, стрельбище, манеж, спортивный комплекс и др.) на котором центр тестирования устраивает приемку тех, или иных видов нормативов испытаний (тестов).</a:t>
            </a:r>
          </a:p>
          <a:p>
            <a:r>
              <a:rPr lang="ru-RU" sz="1900" dirty="0" smtClean="0"/>
              <a:t>В </a:t>
            </a:r>
            <a:r>
              <a:rPr lang="ru-RU" sz="1900" dirty="0"/>
              <a:t>Волгоградской области наделены полномочиями центров тестирования учреждения физкультурно-спортивной направленности в </a:t>
            </a:r>
            <a:r>
              <a:rPr lang="ru-RU" sz="1900" dirty="0" smtClean="0"/>
              <a:t>32-х </a:t>
            </a:r>
            <a:r>
              <a:rPr lang="ru-RU" sz="1900" dirty="0"/>
              <a:t>муниципальных районах и 6-ти городских округах.</a:t>
            </a:r>
          </a:p>
          <a:p>
            <a:r>
              <a:rPr lang="ru-RU" sz="1900" dirty="0"/>
              <a:t>Всего создано: 1  региональный центр тестирования и 44 муниципальных центров тестирования</a:t>
            </a:r>
          </a:p>
          <a:p>
            <a:r>
              <a:rPr lang="ru-RU" sz="1900" dirty="0"/>
              <a:t>В муниципальных образованиях Волгоградской области, в которых созданы центры тестирования, определены места тестирования (в общей сложности  285 мест) по выполнению видов испытаний (тестов), нормативов, требований к оценке знаний и умений в области физической культуры и спорта в рамках ВФСК ГТО.</a:t>
            </a:r>
          </a:p>
        </p:txBody>
      </p:sp>
    </p:spTree>
    <p:extLst>
      <p:ext uri="{BB962C8B-B14F-4D97-AF65-F5344CB8AC3E}">
        <p14:creationId xmlns:p14="http://schemas.microsoft.com/office/powerpoint/2010/main" val="4265884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990600"/>
          </a:xfrm>
        </p:spPr>
        <p:txBody>
          <a:bodyPr/>
          <a:lstStyle/>
          <a:p>
            <a:r>
              <a:rPr lang="ru-RU" dirty="0" smtClean="0"/>
              <a:t>ГТО в Волгоградской области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980728"/>
            <a:ext cx="8352928" cy="5184576"/>
          </a:xfrm>
        </p:spPr>
        <p:txBody>
          <a:bodyPr>
            <a:noAutofit/>
          </a:bodyPr>
          <a:lstStyle/>
          <a:p>
            <a:r>
              <a:rPr lang="ru-RU" sz="2000" dirty="0"/>
              <a:t>В 2016 году в Волгоградской области проведены зимний и летний фестивали Всероссийского физкультурно-спортивного комплекса "Готов к труду и обороне" (ГТО) (далее – ВФСК ГТО). Зимний и летний фестивали ВФСК ГТО проводились совместно с Общероссийской общественно-государственной организацией "Добровольное общество содействия армии, авиации и флоту России</a:t>
            </a:r>
            <a:r>
              <a:rPr lang="ru-RU" sz="2000" dirty="0" smtClean="0"/>
              <a:t>".</a:t>
            </a:r>
            <a:r>
              <a:rPr lang="ru-RU" sz="2000" dirty="0"/>
              <a:t> Зимний фестиваль ВФСК ГТО, посвященный 85-летию отечественного комплекса ГТО, проведен среди обучающихся                      в образовательных организациях в три этапа. </a:t>
            </a:r>
            <a:endParaRPr lang="ru-RU" sz="2000" dirty="0" smtClean="0"/>
          </a:p>
          <a:p>
            <a:r>
              <a:rPr lang="ru-RU" sz="2000" dirty="0" smtClean="0"/>
              <a:t>I </a:t>
            </a:r>
            <a:r>
              <a:rPr lang="ru-RU" sz="2000" dirty="0"/>
              <a:t>этап (муниципальный) проведен 08-29.02.2016 в муниципальных образованиях, II этап (зональный) – 5-12.03.2016 в 9 зонах, III этап (региональный) - 15.03.2016  </a:t>
            </a:r>
            <a:r>
              <a:rPr lang="ru-RU" sz="2000" dirty="0" smtClean="0"/>
              <a:t>в </a:t>
            </a:r>
            <a:r>
              <a:rPr lang="ru-RU" sz="2000" dirty="0"/>
              <a:t>Волгограде. </a:t>
            </a:r>
          </a:p>
          <a:p>
            <a:r>
              <a:rPr lang="ru-RU" sz="2000" dirty="0"/>
              <a:t>Летний фестиваль ВФСК ГТО в Волгоградской области проведен также в три этапа. I этап (муниципальный) проходил в каждом муниципальном образовании в мае 2016 г., II этап (зональный) -                 09-10.06.2016 в 10 зонах: Волгоград, </a:t>
            </a:r>
            <a:r>
              <a:rPr lang="ru-RU" sz="2000" dirty="0" err="1"/>
              <a:t>г.Урюпинск</a:t>
            </a:r>
            <a:r>
              <a:rPr lang="ru-RU" sz="2000" dirty="0"/>
              <a:t>, </a:t>
            </a:r>
            <a:r>
              <a:rPr lang="ru-RU" sz="2000" dirty="0" err="1"/>
              <a:t>г.Михайловка</a:t>
            </a:r>
            <a:r>
              <a:rPr lang="ru-RU" sz="2000" dirty="0"/>
              <a:t>, </a:t>
            </a:r>
            <a:r>
              <a:rPr lang="ru-RU" sz="2000" dirty="0" err="1"/>
              <a:t>г.Фролово</a:t>
            </a:r>
            <a:r>
              <a:rPr lang="ru-RU" sz="2000" dirty="0"/>
              <a:t>, </a:t>
            </a:r>
            <a:r>
              <a:rPr lang="ru-RU" sz="2000" dirty="0" err="1"/>
              <a:t>г.Волжский</a:t>
            </a:r>
            <a:r>
              <a:rPr lang="ru-RU" sz="2000" dirty="0"/>
              <a:t>, </a:t>
            </a:r>
            <a:r>
              <a:rPr lang="ru-RU" sz="2000" dirty="0" err="1"/>
              <a:t>Жирновский</a:t>
            </a:r>
            <a:r>
              <a:rPr lang="ru-RU" sz="2000" dirty="0"/>
              <a:t>, Котовский, </a:t>
            </a:r>
            <a:r>
              <a:rPr lang="ru-RU" sz="2000" dirty="0" err="1"/>
              <a:t>Котельниковский</a:t>
            </a:r>
            <a:r>
              <a:rPr lang="ru-RU" sz="2000" dirty="0"/>
              <a:t>, Калачевский, </a:t>
            </a:r>
            <a:r>
              <a:rPr lang="ru-RU" sz="2000" dirty="0" err="1"/>
              <a:t>Палласовский</a:t>
            </a:r>
            <a:r>
              <a:rPr lang="ru-RU" sz="2000" dirty="0"/>
              <a:t> районы.</a:t>
            </a:r>
          </a:p>
          <a:p>
            <a:endParaRPr lang="ru-RU" sz="2000" dirty="0"/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97028263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9223" y="1196752"/>
            <a:ext cx="792088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 Волгоградской </a:t>
            </a:r>
            <a:r>
              <a:rPr lang="ru-RU" sz="2400" dirty="0"/>
              <a:t>области 02–03.03.2016 проведен Кубок Губернатора Волгоградской области среди военно-патриотических клубов и других объединений               по многоборью </a:t>
            </a:r>
            <a:r>
              <a:rPr lang="ru-RU" sz="2400" dirty="0" smtClean="0"/>
              <a:t>Всероссийского </a:t>
            </a:r>
            <a:r>
              <a:rPr lang="ru-RU" sz="2400" dirty="0"/>
              <a:t>физкультурно-спортивного комплекса "Готов к труду и обороне" в программе Армейских международных игр             </a:t>
            </a:r>
            <a:r>
              <a:rPr lang="ru-RU" sz="2400" dirty="0" smtClean="0"/>
              <a:t>АрМИ-2016. </a:t>
            </a:r>
            <a:r>
              <a:rPr lang="ru-RU" sz="2400" dirty="0"/>
              <a:t>К участию в соревнованиях допускались юноши и девушки возрастной категории 13-24 лет. </a:t>
            </a:r>
          </a:p>
          <a:p>
            <a:r>
              <a:rPr lang="ru-RU" sz="2400" b="1" dirty="0"/>
              <a:t>В 2016 году обучающимся образовательных учреждений Волгоградской области присвоено 2659 знаков отличия ГТО: золото – 910, серебро – 1178, бронза – 571.</a:t>
            </a:r>
          </a:p>
        </p:txBody>
      </p:sp>
    </p:spTree>
    <p:extLst>
      <p:ext uri="{BB962C8B-B14F-4D97-AF65-F5344CB8AC3E}">
        <p14:creationId xmlns:p14="http://schemas.microsoft.com/office/powerpoint/2010/main" val="73672401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72226" y="692696"/>
            <a:ext cx="7776864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100" dirty="0"/>
              <a:t>ГТО — это не просто получение знака отличия, это в первую очередь совершенствование самого себя, своего внутреннего «Я». Подготавливая себя к выполнению нормативов испытаний (тестов) комплекса, Вы оттачиваете свою координацию, становитесь более целеустремленным, морально и физически закаленным.</a:t>
            </a:r>
          </a:p>
          <a:p>
            <a:r>
              <a:rPr lang="ru-RU" sz="2100" dirty="0"/>
              <a:t>Знак отличия ГТО — это показатель активной жизненной позиции гражданина Российской Федерации, его стремление к здоровому образу жизни.</a:t>
            </a:r>
          </a:p>
          <a:p>
            <a:r>
              <a:rPr lang="ru-RU" sz="2100" dirty="0"/>
              <a:t>Наличие знаков отличия комплекса ГТО (в соответствии с Приказом Министерства образования России № 1147) у поступающих на обучение по образовательным программам высшего образования будет учитываться образовательными организациями высшего образования при приеме. Обучающимся, имеющим золотой знак отличия комплекса ГТО, может быть назначена в установленном порядке повышенная государственная академическая стипендия.</a:t>
            </a:r>
          </a:p>
        </p:txBody>
      </p:sp>
    </p:spTree>
    <p:extLst>
      <p:ext uri="{BB962C8B-B14F-4D97-AF65-F5344CB8AC3E}">
        <p14:creationId xmlns:p14="http://schemas.microsoft.com/office/powerpoint/2010/main" val="30378506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1927-1928 Рождение комплекса ГТО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В 1927 году путем слияний и реорганизаций нескольких военно-спортивных объединений в СССР создается самая крупная из специализированных общественных организаций — Общество содействия обороне, авиационному и химическому строительству (ОСОАВИАХИМ).</a:t>
            </a:r>
          </a:p>
          <a:p>
            <a:r>
              <a:rPr lang="ru-RU" dirty="0"/>
              <a:t>Уже к началу 1928 года эта организация насчитывает около 2 млн. человек. По всей стране под эгидой </a:t>
            </a:r>
            <a:r>
              <a:rPr lang="ru-RU" dirty="0" err="1"/>
              <a:t>ОСОАВИАХИМа</a:t>
            </a:r>
            <a:r>
              <a:rPr lang="ru-RU" dirty="0"/>
              <a:t> строятся тиры, стрельбища, создаются аэроклубы и военно-спортивные кружки, где молодежь осваивает специальности радиста, телеграфиста, парашютиста, моториста, санитара, медсестры, пилота и др.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31172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1929-1938 Первый комплекс ГТО и его развитие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fontScale="70000" lnSpcReduction="20000"/>
          </a:bodyPr>
          <a:lstStyle/>
          <a:p>
            <a:r>
              <a:rPr lang="ru-RU" sz="2500" dirty="0"/>
              <a:t>Ведущую роль в разработке новых форм и методов физического воспитания сыграл комсомол. Именно он выступил инициатором создания Всесоюзного физкультурного комплекса «Готов к труду и обороне».</a:t>
            </a:r>
          </a:p>
          <a:p>
            <a:r>
              <a:rPr lang="ru-RU" sz="2500" dirty="0"/>
              <a:t>24 мая 1930 года газета «Комсомольская правда» напечатала обращение, в котором предлагалось установить всесоюзные испытания на право получения значка «Готов к труду и обороне». Речь шла о необходимости введения единого критерия для оценки физической подготовленности молодежи. Предлагалось установить специальные нормы и требования, а тех, кто их выполнял — награждать значком. Новая инициатива комсомола получила признание в широких кругах общественности, и по поручению Всесоюзного совета физической культуры при ЦИК СССР был разработан проект комплекса ГТО, который 11 марта 1931 года после общественного обсуждения был утвержден и стал нормативной основой системы физического воспитания для всей страны.</a:t>
            </a:r>
          </a:p>
          <a:p>
            <a:r>
              <a:rPr lang="ru-RU" sz="2500" dirty="0"/>
              <a:t>Цель вводимого комплекса — «дальнейшее повышение уровня физического воспитания и мобилизационной готовности советского народа, в первую очередь молодого поколения...». Основное содержание комплекса ГТО было ориентировано на качественную физическую подготовку сотен миллионов советских людей.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46272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620296"/>
          </a:xfrm>
        </p:spPr>
        <p:txBody>
          <a:bodyPr/>
          <a:lstStyle/>
          <a:p>
            <a:r>
              <a:rPr lang="ru-RU" dirty="0" smtClean="0"/>
              <a:t>ГТО в СССР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076056" y="838201"/>
            <a:ext cx="3686944" cy="5327102"/>
          </a:xfrm>
        </p:spPr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84784"/>
            <a:ext cx="4330824" cy="4891632"/>
          </a:xfrm>
        </p:spPr>
        <p:txBody>
          <a:bodyPr>
            <a:normAutofit/>
          </a:bodyPr>
          <a:lstStyle/>
          <a:p>
            <a:r>
              <a:rPr lang="ru-RU" sz="1800" dirty="0"/>
              <a:t>К испытаниям на получение значка «Готов к труду и обороне» первоначально допускались мужчины не моложе 18 лет и женщины не моложе 17 лет. Особым условием было удовлетворительное состояние здоровья. Определял его врач, который устанавливал, что выполнение норм по данному комплексу не принесет ущерба здоровью человека. К соревнованиям допускались физкультурники, организованные в коллективы, и физкультурники-одиночки. Для проведения практических испытаний они распределялись на отдельные группы по полу и возрасту.</a:t>
            </a:r>
            <a:endParaRPr lang="ru-RU" sz="18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908720"/>
            <a:ext cx="3456383" cy="5256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723143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4906888" cy="692304"/>
          </a:xfrm>
        </p:spPr>
        <p:txBody>
          <a:bodyPr/>
          <a:lstStyle/>
          <a:p>
            <a:r>
              <a:rPr lang="ru-RU" dirty="0" smtClean="0"/>
              <a:t>ГТО в ССССР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528" y="1340768"/>
            <a:ext cx="4834880" cy="4819624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Мужчины</a:t>
            </a:r>
            <a:r>
              <a:rPr lang="ru-RU" dirty="0" smtClean="0"/>
              <a:t>:</a:t>
            </a:r>
          </a:p>
          <a:p>
            <a:r>
              <a:rPr lang="ru-RU" dirty="0" smtClean="0"/>
              <a:t>I</a:t>
            </a:r>
            <a:r>
              <a:rPr lang="ru-RU" dirty="0"/>
              <a:t> категория — с 18 до 25 </a:t>
            </a:r>
            <a:r>
              <a:rPr lang="ru-RU" dirty="0" err="1"/>
              <a:t>лет,II</a:t>
            </a:r>
            <a:r>
              <a:rPr lang="ru-RU" dirty="0"/>
              <a:t> категория — с 25 до 35 </a:t>
            </a:r>
            <a:r>
              <a:rPr lang="ru-RU" dirty="0" err="1"/>
              <a:t>лет,III</a:t>
            </a:r>
            <a:r>
              <a:rPr lang="ru-RU" dirty="0"/>
              <a:t> категория — с 35 лет и старше.</a:t>
            </a:r>
          </a:p>
          <a:p>
            <a:r>
              <a:rPr lang="ru-RU" dirty="0"/>
              <a:t>Женщины</a:t>
            </a:r>
            <a:r>
              <a:rPr lang="ru-RU" dirty="0" smtClean="0"/>
              <a:t>:</a:t>
            </a:r>
          </a:p>
          <a:p>
            <a:r>
              <a:rPr lang="ru-RU" dirty="0" smtClean="0"/>
              <a:t>I</a:t>
            </a:r>
            <a:r>
              <a:rPr lang="ru-RU" dirty="0"/>
              <a:t> категория — с 17 до 25 </a:t>
            </a:r>
            <a:r>
              <a:rPr lang="ru-RU" dirty="0" err="1"/>
              <a:t>лет,II</a:t>
            </a:r>
            <a:r>
              <a:rPr lang="ru-RU" dirty="0"/>
              <a:t> категория — с 25 до 32 </a:t>
            </a:r>
            <a:r>
              <a:rPr lang="ru-RU" dirty="0" err="1"/>
              <a:t>лет,III</a:t>
            </a:r>
            <a:r>
              <a:rPr lang="ru-RU" dirty="0"/>
              <a:t> категория — с 32 лет и старше.</a:t>
            </a:r>
          </a:p>
          <a:p>
            <a:r>
              <a:rPr lang="ru-RU" dirty="0"/>
              <a:t>Первый комплекс ГТО состоял всего из одной ступени и предполагал выполнение 21 испытания, 15 из которых носили практический характер:</a:t>
            </a:r>
          </a:p>
          <a:p>
            <a:r>
              <a:rPr lang="ru-RU" dirty="0"/>
              <a:t>бег на 100, 500 и 1000 метров;</a:t>
            </a:r>
          </a:p>
          <a:p>
            <a:r>
              <a:rPr lang="ru-RU" dirty="0"/>
              <a:t>прыжки в длину и высоту;</a:t>
            </a:r>
          </a:p>
          <a:p>
            <a:r>
              <a:rPr lang="ru-RU" dirty="0"/>
              <a:t>метание гранаты</a:t>
            </a:r>
            <a:r>
              <a:rPr lang="ru-RU" dirty="0" smtClean="0"/>
              <a:t>;</a:t>
            </a:r>
            <a:endParaRPr lang="ru-RU" dirty="0"/>
          </a:p>
          <a:p>
            <a:r>
              <a:rPr lang="ru-RU" dirty="0"/>
              <a:t>подтягивание на перекладине;</a:t>
            </a:r>
          </a:p>
          <a:p>
            <a:r>
              <a:rPr lang="ru-RU" dirty="0"/>
              <a:t>лазание по канату или шесту;</a:t>
            </a:r>
          </a:p>
          <a:p>
            <a:r>
              <a:rPr lang="ru-RU" dirty="0"/>
              <a:t>поднимание патронного ящика весом в 32 килограмма и безостановочное передвижение с ним на расстоянии 50 метров;</a:t>
            </a:r>
          </a:p>
          <a:p>
            <a:r>
              <a:rPr lang="ru-RU" dirty="0"/>
              <a:t>плавание;</a:t>
            </a:r>
          </a:p>
          <a:p>
            <a:r>
              <a:rPr lang="ru-RU" dirty="0"/>
              <a:t>умение ездить на велосипеде или умение управлять трактором, мотоциклом, автомобилем;</a:t>
            </a:r>
          </a:p>
          <a:p>
            <a:r>
              <a:rPr lang="ru-RU" dirty="0"/>
              <a:t>умение грести 1 км;</a:t>
            </a:r>
          </a:p>
          <a:p>
            <a:r>
              <a:rPr lang="ru-RU" dirty="0"/>
              <a:t>лыжи на 3 и 10 км;</a:t>
            </a:r>
          </a:p>
          <a:p>
            <a:r>
              <a:rPr lang="ru-RU" dirty="0"/>
              <a:t>верховую езду и продвижение в противогазе на 1 км.</a:t>
            </a:r>
          </a:p>
          <a:p>
            <a:endParaRPr lang="ru-RU" dirty="0"/>
          </a:p>
        </p:txBody>
      </p:sp>
      <p:pic>
        <p:nvPicPr>
          <p:cNvPr id="3074" name="Picture 2" descr="http://gto.ru/files/uploads/history/56eab6c32cdef.jpe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70" r="7270"/>
          <a:stretch>
            <a:fillRect/>
          </a:stretch>
        </p:blipFill>
        <p:spPr bwMode="auto">
          <a:xfrm>
            <a:off x="5292080" y="908720"/>
            <a:ext cx="3470921" cy="550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45671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3322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ГТО в СССР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196752"/>
            <a:ext cx="5266928" cy="5179664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Теоретические испытания проводились по военным знаниям и знаниям истории физкультурных достижений, основ физкультурного самоконтроля, оказанию первой медицинской помощи. Испытания проводились на всех уровнях — в городах, селах и деревнях, на предприятиях и в организациях. Результаты заносились в билет физкультурника.</a:t>
            </a:r>
          </a:p>
          <a:p>
            <a:r>
              <a:rPr lang="ru-RU" dirty="0"/>
              <a:t>Высокая идейная и политическая направленность комплекса ГТО, общедоступность физических упражнений, включенных в его нормативы, их очевидная польза для укрепления здоровья и развития навыков и умений, необходимых в повседневной жизни, сделали комплекс ГТО популярным среди населения и особенно среди молодежи. Нормы ГТО выполнялись в школах, колхозных бригадах, рабочими фабрик, заводов, железных дорог и т.д. Уже в 1931 году значки ГТО получили 24 тысячи советских граждан.</a:t>
            </a:r>
          </a:p>
          <a:p>
            <a:r>
              <a:rPr lang="ru-RU" dirty="0"/>
              <a:t>Те, кто успешно выполнял испытания и был награжден значком ГТО, имели льготу на поступление в специальное учебное заведение по физкультуре и преимущественное право на участие в спортивных соревнованиях и физкультурных праздниках республиканского, всесоюзного и международного масштаба.</a:t>
            </a:r>
          </a:p>
          <a:p>
            <a:r>
              <a:rPr lang="ru-RU" dirty="0"/>
              <a:t>Масштабные соревнования на звание Чемпионов комплекса ГТО по отдельным его видам по популярности не уступали Спартакиадам и центральным футбольным матчам сезона. Носить значок ГТО стало престижным</a:t>
            </a:r>
            <a:r>
              <a:rPr lang="ru-RU" dirty="0" smtClean="0"/>
              <a:t>.</a:t>
            </a:r>
            <a:r>
              <a:rPr lang="ru-RU" dirty="0"/>
              <a:t> Значки ГТО (первые варианты) изготавливались из меди или латуни, и покрывались горячими эмалями (</a:t>
            </a:r>
            <a:r>
              <a:rPr lang="ru-RU" dirty="0" err="1"/>
              <a:t>клуазон</a:t>
            </a:r>
            <a:r>
              <a:rPr lang="ru-RU" dirty="0"/>
              <a:t>), в дальнейшем начался массовый выпуск значков из алюминия с покрытием жидкими (холодными) эмалями. Креплением для значков ГТО служил винт или безопасная булавка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098" name="Picture 2" descr="http://gto.ru/files/uploads/history/56eab6c28ee78.jpe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72" r="9672"/>
          <a:stretch>
            <a:fillRect/>
          </a:stretch>
        </p:blipFill>
        <p:spPr bwMode="auto">
          <a:xfrm>
            <a:off x="6012160" y="838200"/>
            <a:ext cx="2750840" cy="550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15334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11223" y="1484784"/>
            <a:ext cx="792088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Проект значка придуман 15-летним школьником </a:t>
            </a:r>
            <a:r>
              <a:rPr lang="ru-RU" sz="2400" dirty="0" err="1"/>
              <a:t>В.Токтаровым</a:t>
            </a:r>
            <a:r>
              <a:rPr lang="ru-RU" sz="2400" dirty="0"/>
              <a:t>, а окончательный эскиз разработан художником </a:t>
            </a:r>
            <a:r>
              <a:rPr lang="ru-RU" sz="2400" dirty="0" err="1"/>
              <a:t>М.С.Ягужинским</a:t>
            </a:r>
            <a:r>
              <a:rPr lang="ru-RU" sz="2400" dirty="0"/>
              <a:t>.</a:t>
            </a:r>
          </a:p>
          <a:p>
            <a:r>
              <a:rPr lang="ru-RU" sz="2400" dirty="0"/>
              <a:t>Первым обладателем знака ГТО I ступени стал знаменитый конькобежец Яков Федорович Мельников, первый заслуженный мастер спорта СССР чемпион России 1915 года, чемпион РСФСР 1918, 1919 и 1922 годов; чемпион СССР 1924, 1927-28, 1932-35 годов; чемпион Европы 1927 года по конькобежному спорту.</a:t>
            </a:r>
          </a:p>
        </p:txBody>
      </p:sp>
    </p:spTree>
    <p:extLst>
      <p:ext uri="{BB962C8B-B14F-4D97-AF65-F5344CB8AC3E}">
        <p14:creationId xmlns:p14="http://schemas.microsoft.com/office/powerpoint/2010/main" val="3487727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Ясность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140</TotalTime>
  <Words>630</Words>
  <Application>Microsoft Office PowerPoint</Application>
  <PresentationFormat>Экран (4:3)</PresentationFormat>
  <Paragraphs>155</Paragraphs>
  <Slides>39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0" baseType="lpstr">
      <vt:lpstr>Ясность</vt:lpstr>
      <vt:lpstr>ГТО</vt:lpstr>
      <vt:lpstr>История ГТО</vt:lpstr>
      <vt:lpstr>1918-1925 Предпосылки возникновения комплекса ГТО</vt:lpstr>
      <vt:lpstr>1927-1928 Рождение комплекса ГТО</vt:lpstr>
      <vt:lpstr>1929-1938 Первый комплекс ГТО и его развитие</vt:lpstr>
      <vt:lpstr>ГТО в СССР</vt:lpstr>
      <vt:lpstr>ГТО в ССССР</vt:lpstr>
      <vt:lpstr>ГТО в СССР</vt:lpstr>
      <vt:lpstr>Презентация PowerPoint</vt:lpstr>
      <vt:lpstr>Комплекс ГТО 2 ступени в СССР</vt:lpstr>
      <vt:lpstr>Презентация PowerPoint</vt:lpstr>
      <vt:lpstr>Основные изменения ГТО в СССР</vt:lpstr>
      <vt:lpstr>ГТО после Великой Отечественной войны</vt:lpstr>
      <vt:lpstr>Презентация PowerPoint</vt:lpstr>
      <vt:lpstr>Презентация PowerPoint</vt:lpstr>
      <vt:lpstr>Презентация PowerPoint</vt:lpstr>
      <vt:lpstr>Возрождение комплекса ГТО </vt:lpstr>
      <vt:lpstr>ГТО в наши дни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ГТО в Волгоградской области</vt:lpstr>
      <vt:lpstr>Презентация PowerPoint</vt:lpstr>
      <vt:lpstr>Презентация PowerPoint</vt:lpstr>
      <vt:lpstr>Центры тестирования</vt:lpstr>
      <vt:lpstr>ГТО в Волгоградской области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ГТО</dc:title>
  <dc:creator>HP</dc:creator>
  <cp:lastModifiedBy>HP</cp:lastModifiedBy>
  <cp:revision>12</cp:revision>
  <dcterms:created xsi:type="dcterms:W3CDTF">2016-12-21T18:14:26Z</dcterms:created>
  <dcterms:modified xsi:type="dcterms:W3CDTF">2016-12-21T20:35:17Z</dcterms:modified>
</cp:coreProperties>
</file>