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5" r:id="rId5"/>
    <p:sldId id="266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7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E5256-1E32-4760-BEBE-D5ABF2230B5A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5EA66-6151-420D-8077-2DC380739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601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E5256-1E32-4760-BEBE-D5ABF2230B5A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5EA66-6151-420D-8077-2DC380739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093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E5256-1E32-4760-BEBE-D5ABF2230B5A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5EA66-6151-420D-8077-2DC380739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709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E5256-1E32-4760-BEBE-D5ABF2230B5A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5EA66-6151-420D-8077-2DC380739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209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E5256-1E32-4760-BEBE-D5ABF2230B5A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5EA66-6151-420D-8077-2DC380739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55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E5256-1E32-4760-BEBE-D5ABF2230B5A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5EA66-6151-420D-8077-2DC380739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886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E5256-1E32-4760-BEBE-D5ABF2230B5A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5EA66-6151-420D-8077-2DC380739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428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E5256-1E32-4760-BEBE-D5ABF2230B5A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5EA66-6151-420D-8077-2DC380739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16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E5256-1E32-4760-BEBE-D5ABF2230B5A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5EA66-6151-420D-8077-2DC380739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456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E5256-1E32-4760-BEBE-D5ABF2230B5A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5EA66-6151-420D-8077-2DC380739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025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E5256-1E32-4760-BEBE-D5ABF2230B5A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5EA66-6151-420D-8077-2DC380739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390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CE5256-1E32-4760-BEBE-D5ABF2230B5A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25EA66-6151-420D-8077-2DC380739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597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94042"/>
            <a:ext cx="12191999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base"/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</a:rPr>
              <a:t>Past Continuous</a:t>
            </a:r>
            <a:endParaRPr lang="en-US" sz="3200" b="1" i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1" y="1898568"/>
            <a:ext cx="12191999" cy="147732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base"/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Это время используется для описания действия в процессе, которое происходило в прошлом в определенное время. Время определяется либо обстоятельством времени (</a:t>
            </a:r>
            <a:r>
              <a:rPr lang="ru-RU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yesterday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, </a:t>
            </a:r>
            <a:r>
              <a:rPr lang="ru-RU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last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year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, </a:t>
            </a:r>
            <a:r>
              <a:rPr lang="ru-RU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an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hour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ago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и т.д.), либо другим действием в прошлом. Начало и конец действия не имеют значения, они неизвестны. Важно только то, что действие находится в процессе, т.е. длится, продолжается.</a:t>
            </a:r>
            <a:endParaRPr lang="ru-RU" b="0" i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87866" y="471320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15546" y="4384411"/>
            <a:ext cx="10560908" cy="1138773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i="0" dirty="0" smtClean="0">
                <a:solidFill>
                  <a:srgbClr val="202020"/>
                </a:solidFill>
                <a:effectLst/>
                <a:latin typeface="Verdana" panose="020B0604030504040204" pitchFamily="34" charset="0"/>
              </a:rPr>
              <a:t>Пример.</a:t>
            </a:r>
            <a:endParaRPr lang="en-US" b="1" i="0" dirty="0" smtClean="0">
              <a:solidFill>
                <a:srgbClr val="202020"/>
              </a:solidFill>
              <a:effectLst/>
              <a:latin typeface="Verdana" panose="020B0604030504040204" pitchFamily="34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en-US" sz="1600" b="1" i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 hour ago I was watching TV. </a:t>
            </a:r>
            <a:r>
              <a:rPr lang="en-US" sz="1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— </a:t>
            </a:r>
            <a:r>
              <a:rPr lang="en-US" sz="16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Час</a:t>
            </a:r>
            <a:r>
              <a:rPr lang="en-US" sz="1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назад</a:t>
            </a:r>
            <a:r>
              <a:rPr lang="en-US" sz="1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я </a:t>
            </a:r>
            <a:r>
              <a:rPr lang="en-US" sz="16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смотрел</a:t>
            </a:r>
            <a:r>
              <a:rPr lang="en-US" sz="1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телевизор</a:t>
            </a:r>
            <a:r>
              <a:rPr lang="en-US" sz="160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r>
              <a:rPr lang="ru-RU" sz="1600" b="1" i="1" dirty="0" err="1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When</a:t>
            </a:r>
            <a:r>
              <a:rPr lang="ru-RU" sz="1600" b="1" i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1600" b="1" i="1" dirty="0" err="1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she</a:t>
            </a:r>
            <a:r>
              <a:rPr lang="ru-RU" sz="1600" b="1" i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1600" b="1" i="1" dirty="0" err="1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came</a:t>
            </a:r>
            <a:r>
              <a:rPr lang="ru-RU" sz="1600" b="1" i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ru-RU" sz="1600" b="1" i="1" dirty="0" err="1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</a:t>
            </a:r>
            <a:r>
              <a:rPr lang="ru-RU" sz="1600" b="1" i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1600" b="1" i="1" dirty="0" err="1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were</a:t>
            </a:r>
            <a:r>
              <a:rPr lang="ru-RU" sz="1600" b="1" i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1600" b="1" i="1" dirty="0" err="1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playing</a:t>
            </a:r>
            <a:r>
              <a:rPr lang="ru-RU" sz="1600" b="1" i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1600" b="1" i="1" dirty="0" err="1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football</a:t>
            </a:r>
            <a:r>
              <a:rPr lang="ru-RU" sz="1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— Когда она пришла, мы играли в футбол.</a:t>
            </a:r>
          </a:p>
        </p:txBody>
      </p:sp>
    </p:spTree>
    <p:extLst>
      <p:ext uri="{BB962C8B-B14F-4D97-AF65-F5344CB8AC3E}">
        <p14:creationId xmlns:p14="http://schemas.microsoft.com/office/powerpoint/2010/main" val="3935865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94042"/>
            <a:ext cx="12191999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base"/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</a:rPr>
              <a:t>Past Continuous</a:t>
            </a:r>
            <a:endParaRPr lang="en-US" sz="3200" b="1" i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1" y="1898568"/>
            <a:ext cx="12191999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base"/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Время </a:t>
            </a:r>
            <a:r>
              <a:rPr lang="ru-RU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Past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Continuous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образуется при помощи второй формы глагола </a:t>
            </a:r>
            <a:r>
              <a:rPr lang="ru-RU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to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be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 (was, </a:t>
            </a:r>
            <a:r>
              <a:rPr lang="ru-RU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were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) 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и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-</a:t>
            </a:r>
            <a:r>
              <a:rPr lang="ru-RU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ing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формы смыслового глагола.</a:t>
            </a:r>
            <a:endParaRPr lang="ru-RU" b="0" i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87866" y="471320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6046755"/>
              </p:ext>
            </p:extLst>
          </p:nvPr>
        </p:nvGraphicFramePr>
        <p:xfrm>
          <a:off x="1011920" y="3035300"/>
          <a:ext cx="10168161" cy="1108710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703669"/>
                <a:gridCol w="1543574"/>
                <a:gridCol w="1518408"/>
                <a:gridCol w="1644242"/>
                <a:gridCol w="3758268"/>
              </a:tblGrid>
              <a:tr h="0">
                <a:tc gridSpan="2">
                  <a:txBody>
                    <a:bodyPr/>
                    <a:lstStyle/>
                    <a:p>
                      <a:pPr algn="ctr" fontAlgn="base"/>
                      <a:r>
                        <a:rPr lang="ru-RU" b="1">
                          <a:effectLst/>
                        </a:rPr>
                        <a:t>Утвердительная форма</a:t>
                      </a:r>
                    </a:p>
                  </a:txBody>
                  <a:tcPr marL="47625" marR="47625" marT="47625" marB="4762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ase"/>
                      <a:r>
                        <a:rPr lang="ru-RU" b="1">
                          <a:effectLst/>
                        </a:rPr>
                        <a:t>Отрицательная форма</a:t>
                      </a:r>
                    </a:p>
                  </a:txBody>
                  <a:tcPr marL="47625" marR="47625" marT="47625" marB="4762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b="1" dirty="0">
                          <a:effectLst/>
                        </a:rPr>
                        <a:t>Вопросительная форма</a:t>
                      </a:r>
                    </a:p>
                  </a:txBody>
                  <a:tcPr marL="47625" marR="47625" marT="47625" marB="47625" anchor="ctr"/>
                </a:tc>
              </a:tr>
              <a:tr h="0">
                <a:tc>
                  <a:txBody>
                    <a:bodyPr/>
                    <a:lstStyle/>
                    <a:p>
                      <a:pPr fontAlgn="base"/>
                      <a:r>
                        <a:rPr lang="en-US">
                          <a:effectLst/>
                        </a:rPr>
                        <a:t>I/He/She/It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>
                          <a:effectLst/>
                        </a:rPr>
                        <a:t>was eating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>
                          <a:effectLst/>
                        </a:rPr>
                        <a:t>I/He/She/It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>
                          <a:effectLst/>
                        </a:rPr>
                        <a:t>was not eating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>
                          <a:effectLst/>
                        </a:rPr>
                        <a:t>Was I/he/she/it eating?</a:t>
                      </a:r>
                    </a:p>
                  </a:txBody>
                  <a:tcPr marL="47625" marR="47625" marT="47625" marB="47625" anchor="ctr"/>
                </a:tc>
              </a:tr>
              <a:tr h="0">
                <a:tc>
                  <a:txBody>
                    <a:bodyPr/>
                    <a:lstStyle/>
                    <a:p>
                      <a:pPr fontAlgn="base"/>
                      <a:r>
                        <a:rPr lang="en-US">
                          <a:effectLst/>
                        </a:rPr>
                        <a:t>We/You/They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>
                          <a:effectLst/>
                        </a:rPr>
                        <a:t>were eating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>
                          <a:effectLst/>
                        </a:rPr>
                        <a:t>We/You/They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>
                          <a:effectLst/>
                        </a:rPr>
                        <a:t>were not eating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dirty="0">
                          <a:effectLst/>
                        </a:rPr>
                        <a:t>Were we/you/they eating?</a:t>
                      </a:r>
                    </a:p>
                  </a:txBody>
                  <a:tcPr marL="47625" marR="47625" marT="47625" marB="47625" anchor="ctr"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838200" y="30353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16625" y="4988419"/>
            <a:ext cx="5341973" cy="1138773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202020"/>
                </a:solidFill>
                <a:latin typeface="Verdana" panose="020B0604030504040204" pitchFamily="34" charset="0"/>
              </a:rPr>
              <a:t>Сокращенная форма</a:t>
            </a:r>
            <a:r>
              <a:rPr lang="ru-RU" b="1" i="0" dirty="0" smtClean="0">
                <a:solidFill>
                  <a:srgbClr val="202020"/>
                </a:solidFill>
                <a:effectLst/>
                <a:latin typeface="Verdana" panose="020B0604030504040204" pitchFamily="34" charset="0"/>
              </a:rPr>
              <a:t>.</a:t>
            </a:r>
            <a:endParaRPr lang="en-US" b="1" i="0" dirty="0" smtClean="0">
              <a:solidFill>
                <a:srgbClr val="202020"/>
              </a:solidFill>
              <a:effectLst/>
              <a:latin typeface="Verdana" panose="020B0604030504040204" pitchFamily="34" charset="0"/>
            </a:endParaRPr>
          </a:p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en-US" sz="1600" b="1" i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 not = wasn’t</a:t>
            </a:r>
          </a:p>
          <a:p>
            <a:pPr algn="ctr"/>
            <a:r>
              <a:rPr lang="en-US" sz="1600" b="1" i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were not = weren’t</a:t>
            </a:r>
            <a:endParaRPr lang="ru-RU" sz="1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836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94042"/>
            <a:ext cx="12191999" cy="107721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base"/>
            <a:r>
              <a:rPr lang="ru-RU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</a:rPr>
              <a:t>1. Действие происходило (длилось, находилось в процессе) в определенное время в прошлом.</a:t>
            </a:r>
            <a:endParaRPr lang="en-US" sz="3200" i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1" y="1898568"/>
            <a:ext cx="12191999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base"/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Действие началось до момента времени, которое определено, и могло закончиться или не закончиться к этому моменту.</a:t>
            </a:r>
            <a:endParaRPr lang="ru-RU" b="0" i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87866" y="471320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838200" y="30353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38200" y="3427975"/>
            <a:ext cx="10560908" cy="89255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i="0" dirty="0" smtClean="0">
                <a:solidFill>
                  <a:srgbClr val="202020"/>
                </a:solidFill>
                <a:effectLst/>
                <a:latin typeface="Verdana" panose="020B0604030504040204" pitchFamily="34" charset="0"/>
              </a:rPr>
              <a:t>Пример.</a:t>
            </a:r>
            <a:endParaRPr lang="en-US" b="1" i="0" dirty="0" smtClean="0">
              <a:solidFill>
                <a:srgbClr val="202020"/>
              </a:solidFill>
              <a:effectLst/>
              <a:latin typeface="Verdana" panose="020B0604030504040204" pitchFamily="34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en-US" sz="1600" b="1" i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 was driving at 16:00 yesterday</a:t>
            </a:r>
            <a:r>
              <a:rPr lang="en-US" sz="1600" b="1" i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ru-RU" sz="1600" b="1" i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– Я ехал вчера в 16:00</a:t>
            </a:r>
            <a:endParaRPr lang="ru-RU" sz="1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479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94042"/>
            <a:ext cx="12191999" cy="107721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base"/>
            <a:r>
              <a:rPr lang="ru-RU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</a:rPr>
              <a:t>2. Действие происходило (было в процессе) в момент, когда произошло другое действие.</a:t>
            </a:r>
            <a:endParaRPr lang="en-US" sz="3200" i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87866" y="471320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838200" y="30353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7171" y="3427975"/>
            <a:ext cx="11585196" cy="1138773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i="0" dirty="0" smtClean="0">
                <a:solidFill>
                  <a:srgbClr val="202020"/>
                </a:solidFill>
                <a:effectLst/>
                <a:latin typeface="Verdana" panose="020B0604030504040204" pitchFamily="34" charset="0"/>
              </a:rPr>
              <a:t>Пример.</a:t>
            </a:r>
            <a:endParaRPr lang="en-US" b="1" i="0" dirty="0" smtClean="0">
              <a:solidFill>
                <a:srgbClr val="202020"/>
              </a:solidFill>
              <a:effectLst/>
              <a:latin typeface="Verdana" panose="020B0604030504040204" pitchFamily="34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en-US" sz="1600" b="1" i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When Winston came home, Karen was sleeping</a:t>
            </a:r>
            <a:r>
              <a:rPr lang="en-US" sz="1600" b="1" i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ru-RU" sz="1600" b="1" i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– Когда Уинстон вернулся домой, Карен спала.</a:t>
            </a:r>
            <a:endParaRPr lang="en-US" sz="1600" b="1" i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1600" b="1" i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 was drinking beer, when my wife called</a:t>
            </a:r>
            <a:r>
              <a:rPr lang="en-US" sz="1600" b="1" i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ru-RU" sz="160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– Я пил пиво, когда позвонила моя жена.</a:t>
            </a:r>
            <a:endParaRPr lang="ru-RU" sz="1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397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94042"/>
            <a:ext cx="12191999" cy="107721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base"/>
            <a:r>
              <a:rPr lang="ru-RU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</a:rPr>
              <a:t>1. Действие происходило (длилось, находилось в процессе) в определенное время в прошлом.</a:t>
            </a:r>
            <a:endParaRPr lang="en-US" sz="3200" i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1" y="1898568"/>
            <a:ext cx="12191999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base"/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Действие началось до момента времени, которое определено, и могло закончиться или не закончиться к этому моменту.</a:t>
            </a:r>
            <a:endParaRPr lang="ru-RU" b="0" i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87866" y="471320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838200" y="30353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38200" y="3427975"/>
            <a:ext cx="10560908" cy="89255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i="0" dirty="0" smtClean="0">
                <a:solidFill>
                  <a:srgbClr val="202020"/>
                </a:solidFill>
                <a:effectLst/>
                <a:latin typeface="Verdana" panose="020B0604030504040204" pitchFamily="34" charset="0"/>
              </a:rPr>
              <a:t>Пример.</a:t>
            </a:r>
            <a:endParaRPr lang="en-US" b="1" i="0" dirty="0" smtClean="0">
              <a:solidFill>
                <a:srgbClr val="202020"/>
              </a:solidFill>
              <a:effectLst/>
              <a:latin typeface="Verdana" panose="020B0604030504040204" pitchFamily="34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en-US" sz="1600" b="1" i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 was driving at 16:00 yesterday</a:t>
            </a:r>
            <a:r>
              <a:rPr lang="en-US" sz="1600" b="1" i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ru-RU" sz="1600" b="1" i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– Я ехал вчера в 16:00</a:t>
            </a:r>
            <a:endParaRPr lang="ru-RU" sz="1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66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222</Words>
  <Application>Microsoft Office PowerPoint</Application>
  <PresentationFormat>Широкоэкранный</PresentationFormat>
  <Paragraphs>44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Tahoma</vt:lpstr>
      <vt:lpstr>Verdana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Евгений Ложочников</dc:creator>
  <cp:lastModifiedBy>Пользователь</cp:lastModifiedBy>
  <cp:revision>82</cp:revision>
  <dcterms:created xsi:type="dcterms:W3CDTF">2015-10-22T14:07:49Z</dcterms:created>
  <dcterms:modified xsi:type="dcterms:W3CDTF">2017-06-02T06:54:16Z</dcterms:modified>
</cp:coreProperties>
</file>