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0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9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70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20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8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2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45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2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9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E5256-1E32-4760-BEBE-D5ABF2230B5A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5EA66-6151-420D-8077-2DC380739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9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Present Indefinite (Simple)</a:t>
            </a:r>
            <a:endParaRPr lang="en-US" sz="3200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44931"/>
            <a:ext cx="12191999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Время </a:t>
            </a:r>
            <a:r>
              <a:rPr lang="ru-RU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Present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b="0" i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Indefinite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используется для описания действия, которое происходит РЕГУЛЯРНО.</a:t>
            </a:r>
            <a:endParaRPr lang="en-US" b="0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fontAlgn="base"/>
            <a:endParaRPr lang="ru-RU" b="0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fontAlgn="base"/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И хотя это настоящее время, действие необязательно происходит прямо сейчас.</a:t>
            </a:r>
            <a:endParaRPr lang="en-US" b="0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fontAlgn="base"/>
            <a:endParaRPr lang="ru-RU" b="0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fontAlgn="base"/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Оно происходит обычно, повторно, регулярно, вообще.</a:t>
            </a:r>
            <a:endParaRPr lang="ru-RU" b="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52850"/>
            <a:ext cx="4572000" cy="31051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62612" y="4188373"/>
            <a:ext cx="7405818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I </a:t>
            </a:r>
            <a:r>
              <a:rPr lang="ru-RU" sz="1600" b="1" i="1" dirty="0" err="1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walk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i="1" dirty="0" err="1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to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i="1" dirty="0" err="1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school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i="1" dirty="0" err="1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every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i="1" dirty="0" err="1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day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ru-RU" b="0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— Я хожу в школу каждый день.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86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Образование времени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" y="1277767"/>
            <a:ext cx="12191999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8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В 3-м лице единственного числа добавляется окончание</a:t>
            </a:r>
          </a:p>
          <a:p>
            <a:pPr algn="ctr" fontAlgn="base"/>
            <a:r>
              <a:rPr lang="ru-RU" sz="6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–s</a:t>
            </a:r>
            <a:endParaRPr lang="ru-RU" sz="6000" b="0" i="0" dirty="0" smtClean="0">
              <a:solidFill>
                <a:srgbClr val="202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25826" y="2942607"/>
            <a:ext cx="8740346" cy="138499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I like tea.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i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-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Мне нравится чай</a:t>
            </a:r>
            <a:endParaRPr lang="en-US" sz="1600" b="1" dirty="0" smtClean="0"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  <a:p>
            <a:endParaRPr lang="en-US" sz="1600" b="1" i="1" dirty="0" smtClean="0">
              <a:solidFill>
                <a:srgbClr val="C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She speak</a:t>
            </a:r>
            <a:r>
              <a:rPr lang="en-US" sz="1600" b="1" i="1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</a:t>
            </a:r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English very well.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– Она говорит по-английски очень хорошо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172019"/>
              </p:ext>
            </p:extLst>
          </p:nvPr>
        </p:nvGraphicFramePr>
        <p:xfrm>
          <a:off x="265448" y="4614376"/>
          <a:ext cx="11661105" cy="14782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32221"/>
                <a:gridCol w="2332221"/>
                <a:gridCol w="2332221"/>
                <a:gridCol w="2055060"/>
                <a:gridCol w="2609382"/>
              </a:tblGrid>
              <a:tr h="0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Утвердительная форма</a:t>
                      </a:r>
                    </a:p>
                  </a:txBody>
                  <a:tcPr marL="47625" marR="47625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Отрицательная форма</a:t>
                      </a:r>
                    </a:p>
                  </a:txBody>
                  <a:tcPr marL="47625" marR="47625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Вопросительная форма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Swim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do not swim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Do I swim?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He/She/It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swims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He/She/It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does not swim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Does he/she/it swim?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We/You/They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Swim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We/You/They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do not swim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Do we/you/they swim?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63379" y="5862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19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Спряжение глагола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to be </a:t>
            </a:r>
            <a:r>
              <a:rPr lang="en-US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в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Present Indefinite</a:t>
            </a:r>
            <a:endParaRPr lang="ru-RU" sz="32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63379" y="5862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339363"/>
              </p:ext>
            </p:extLst>
          </p:nvPr>
        </p:nvGraphicFramePr>
        <p:xfrm>
          <a:off x="4304601" y="1576194"/>
          <a:ext cx="3582798" cy="110871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5885"/>
                <a:gridCol w="2046913"/>
              </a:tblGrid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I am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</a:rPr>
                        <a:t>We are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</a:rPr>
                        <a:t>You are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</a:rPr>
                        <a:t>You are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</a:rPr>
                        <a:t>He/She/It is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They are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61363" y="1118329"/>
            <a:ext cx="770409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98" y="3172199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Сокращенные формы глагола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to be</a:t>
            </a:r>
            <a:endParaRPr lang="ru-RU" sz="32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289644"/>
              </p:ext>
            </p:extLst>
          </p:nvPr>
        </p:nvGraphicFramePr>
        <p:xfrm>
          <a:off x="838200" y="4562447"/>
          <a:ext cx="10515600" cy="147828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5257800"/>
                <a:gridCol w="5257800"/>
              </a:tblGrid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Утвердительная форма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Отрицательная форма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 am = I’m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 am not = I’m not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We/You/They are = We’re, You’re, They’re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He/She/It is not = He/She/It isn’t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He/She/It is = He’s, She’s, It’s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We/You/They are not = We/You/They aren’t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30479" y="456260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303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US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Спряжение глагола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to have </a:t>
            </a:r>
            <a:r>
              <a:rPr lang="en-US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в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Present Indefinite</a:t>
            </a:r>
            <a:endParaRPr lang="ru-RU" sz="32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63379" y="5862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536710"/>
              </p:ext>
            </p:extLst>
          </p:nvPr>
        </p:nvGraphicFramePr>
        <p:xfrm>
          <a:off x="4304601" y="1576194"/>
          <a:ext cx="3582798" cy="110871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5885"/>
                <a:gridCol w="2046913"/>
              </a:tblGrid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I </a:t>
                      </a:r>
                      <a:r>
                        <a:rPr lang="en-US" dirty="0" smtClean="0">
                          <a:effectLst/>
                        </a:rPr>
                        <a:t>have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We </a:t>
                      </a:r>
                      <a:r>
                        <a:rPr lang="en-US" dirty="0" smtClean="0">
                          <a:effectLst/>
                        </a:rPr>
                        <a:t>have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You </a:t>
                      </a:r>
                      <a:r>
                        <a:rPr lang="en-US" dirty="0" smtClean="0">
                          <a:effectLst/>
                        </a:rPr>
                        <a:t>have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You </a:t>
                      </a:r>
                      <a:r>
                        <a:rPr lang="en-US" dirty="0" smtClean="0">
                          <a:effectLst/>
                        </a:rPr>
                        <a:t>have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He/She/It </a:t>
                      </a:r>
                      <a:r>
                        <a:rPr lang="en-US" dirty="0" smtClean="0">
                          <a:effectLst/>
                        </a:rPr>
                        <a:t>has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</a:rPr>
                        <a:t>They </a:t>
                      </a:r>
                      <a:r>
                        <a:rPr lang="en-US" dirty="0" smtClean="0">
                          <a:effectLst/>
                        </a:rPr>
                        <a:t>have</a:t>
                      </a:r>
                      <a:endParaRPr lang="en-US" dirty="0">
                        <a:effectLst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398" y="3172199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Сокращенные формы глагола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to have</a:t>
            </a:r>
            <a:endParaRPr lang="ru-RU" sz="32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009879"/>
              </p:ext>
            </p:extLst>
          </p:nvPr>
        </p:nvGraphicFramePr>
        <p:xfrm>
          <a:off x="838200" y="4754088"/>
          <a:ext cx="10515600" cy="110871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5257800"/>
                <a:gridCol w="5257800"/>
              </a:tblGrid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Утвердительная форма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effectLst/>
                        </a:rPr>
                        <a:t>Отрицательная форма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I/We/You/They have = I’ve/We’ve/You’ve/They’ve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>
                          <a:effectLst/>
                        </a:rPr>
                        <a:t>I/We/You/They have not = I/We/You/They haven’t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He/She/It has = He’s, She’s, It’s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dirty="0">
                          <a:effectLst/>
                        </a:rPr>
                        <a:t>He/She/It has not = He/She/It hasn’t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21422" y="47536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48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Употребление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Present Indefinite</a:t>
            </a:r>
            <a:endParaRPr lang="ru-RU" sz="32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1277767"/>
            <a:ext cx="12191999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8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1. Действие происходит регулярно.</a:t>
            </a:r>
            <a:endParaRPr lang="ru-RU" sz="6000" b="0" i="0" dirty="0" smtClean="0">
              <a:solidFill>
                <a:srgbClr val="202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25826" y="2011428"/>
            <a:ext cx="8740346" cy="89255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John reads newspapers every day. </a:t>
            </a:r>
            <a:r>
              <a:rPr lang="en-US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–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Джон читает газеты каждый день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63379" y="5862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114421"/>
            <a:ext cx="12191999" cy="16696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8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2. </a:t>
            </a:r>
            <a:r>
              <a:rPr lang="ru-RU" sz="2800" b="1" i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Present</a:t>
            </a:r>
            <a:r>
              <a:rPr lang="ru-RU" sz="2800" b="1" i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sz="2800" b="1" i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Indefinite</a:t>
            </a:r>
            <a:r>
              <a:rPr lang="ru-RU" sz="2800" b="1" i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ru-RU" sz="28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употребляется, когда мы хотим сказать, как часто делаем что-либо.</a:t>
            </a:r>
          </a:p>
          <a:p>
            <a:pPr algn="ctr" fontAlgn="base"/>
            <a:endParaRPr lang="ru-RU" sz="1050" b="0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algn="just" fontAlgn="base"/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Для этого используются </a:t>
            </a:r>
            <a:r>
              <a:rPr lang="ru-RU" b="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наречия, обозначающие частоту действия</a:t>
            </a:r>
            <a:r>
              <a:rPr lang="en-US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:</a:t>
            </a:r>
            <a:endParaRPr lang="ru-RU" b="0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  <a:p>
            <a:pPr algn="just" fontAlgn="base"/>
            <a:r>
              <a:rPr lang="en-US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always</a:t>
            </a:r>
            <a:r>
              <a:rPr lang="en-US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(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всегда), </a:t>
            </a:r>
            <a:r>
              <a:rPr lang="en-US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usually</a:t>
            </a:r>
            <a:r>
              <a:rPr lang="en-US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(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обычно), </a:t>
            </a:r>
            <a:r>
              <a:rPr lang="en-US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often</a:t>
            </a:r>
            <a:r>
              <a:rPr lang="en-US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(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часто), </a:t>
            </a:r>
            <a:r>
              <a:rPr lang="en-US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sometimes</a:t>
            </a:r>
            <a:r>
              <a:rPr lang="en-US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(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иногда), </a:t>
            </a:r>
            <a:r>
              <a:rPr lang="en-US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never</a:t>
            </a:r>
            <a:r>
              <a:rPr lang="en-US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(</a:t>
            </a:r>
            <a:r>
              <a:rPr lang="ru-RU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никогда).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06862" y="4994550"/>
            <a:ext cx="9778276" cy="11387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I sometimes read books in Spanish.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– Я иногда читаю книги на испанском языке</a:t>
            </a:r>
            <a:endParaRPr lang="en-US" sz="1600" b="1" i="1" dirty="0" smtClean="0">
              <a:solidFill>
                <a:srgbClr val="C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They often play tennis.</a:t>
            </a:r>
            <a:r>
              <a:rPr lang="ru-RU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</a:rPr>
              <a:t>– Они часто играют в теннис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76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94042"/>
            <a:ext cx="121919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3200" b="0" i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Употребление </a:t>
            </a:r>
            <a:r>
              <a:rPr lang="en-US" sz="32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Present Indefinite</a:t>
            </a:r>
            <a:endParaRPr lang="ru-RU" sz="3200" b="1" i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1277767"/>
            <a:ext cx="12191999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8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3. Научные и общеизвестные факты.</a:t>
            </a:r>
            <a:endParaRPr lang="ru-RU" sz="6000" b="0" i="0" dirty="0" smtClean="0">
              <a:solidFill>
                <a:srgbClr val="202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24233" y="2011428"/>
            <a:ext cx="9543534" cy="11387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202020"/>
                </a:solidFill>
                <a:effectLst/>
                <a:latin typeface="Verdana" panose="020B0604030504040204" pitchFamily="34" charset="0"/>
              </a:rPr>
              <a:t>Пример.</a:t>
            </a:r>
            <a:endParaRPr lang="en-US" b="1" i="0" dirty="0" smtClean="0">
              <a:solidFill>
                <a:srgbClr val="202020"/>
              </a:solidFill>
              <a:effectLst/>
              <a:latin typeface="Verdan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The moon goes round earth.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– Луна вращается вокруг Земли</a:t>
            </a:r>
            <a:endParaRPr lang="en-US" sz="1600" b="1" i="1" dirty="0" smtClean="0">
              <a:solidFill>
                <a:srgbClr val="C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sz="16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Water boils at 100 degrees Celsius.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– Вода кипит при 100 градусах по Цельсию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63379" y="5862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4" y="4105275"/>
            <a:ext cx="428625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4896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278</Words>
  <Application>Microsoft Office PowerPoint</Application>
  <PresentationFormat>Широкоэкранный</PresentationFormat>
  <Paragraphs>87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Tahoma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Ложочников</dc:creator>
  <cp:lastModifiedBy>Евгений Ложочников</cp:lastModifiedBy>
  <cp:revision>31</cp:revision>
  <dcterms:created xsi:type="dcterms:W3CDTF">2015-10-22T14:07:49Z</dcterms:created>
  <dcterms:modified xsi:type="dcterms:W3CDTF">2015-10-22T15:19:00Z</dcterms:modified>
</cp:coreProperties>
</file>