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sldIdLst>
    <p:sldId id="268" r:id="rId2"/>
    <p:sldId id="262" r:id="rId3"/>
    <p:sldId id="263" r:id="rId4"/>
    <p:sldId id="267" r:id="rId5"/>
    <p:sldId id="266" r:id="rId6"/>
    <p:sldId id="264" r:id="rId7"/>
    <p:sldId id="265" r:id="rId8"/>
    <p:sldId id="258" r:id="rId9"/>
    <p:sldId id="259" r:id="rId10"/>
    <p:sldId id="260" r:id="rId11"/>
    <p:sldId id="261" r:id="rId12"/>
    <p:sldId id="269" r:id="rId13"/>
    <p:sldId id="270" r:id="rId14"/>
    <p:sldId id="271" r:id="rId15"/>
    <p:sldId id="272" r:id="rId16"/>
    <p:sldId id="273"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1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6DDD1877-FBE1-44AA-AC34-E556FF441F7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6DDD1877-FBE1-44AA-AC34-E556FF441F7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6DDD1877-FBE1-44AA-AC34-E556FF441F7E}"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6DDD1877-FBE1-44AA-AC34-E556FF441F7E}"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DD1877-FBE1-44AA-AC34-E556FF441F7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912C326A-8323-4384-9D8D-4294E884DF99}" type="datetimeFigureOut">
              <a:rPr lang="ru-RU" smtClean="0"/>
              <a:pPr/>
              <a:t>03.06.2017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DDD1877-FBE1-44AA-AC34-E556FF441F7E}"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12C326A-8323-4384-9D8D-4294E884DF99}" type="datetimeFigureOut">
              <a:rPr lang="ru-RU" smtClean="0"/>
              <a:pPr/>
              <a:t>03.06.2017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DDD1877-FBE1-44AA-AC34-E556FF441F7E}"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79712" y="764704"/>
            <a:ext cx="5976664" cy="4536504"/>
          </a:xfrm>
        </p:spPr>
        <p:txBody>
          <a:bodyPr>
            <a:normAutofit/>
          </a:bodyPr>
          <a:lstStyle/>
          <a:p>
            <a:r>
              <a:rPr lang="ru-RU" sz="6600" b="1" dirty="0" smtClean="0">
                <a:solidFill>
                  <a:srgbClr val="FF0000"/>
                </a:solidFill>
              </a:rPr>
              <a:t>   </a:t>
            </a:r>
            <a:r>
              <a:rPr lang="ru-RU" sz="4400" b="1" dirty="0" smtClean="0">
                <a:solidFill>
                  <a:srgbClr val="FF0000"/>
                </a:solidFill>
              </a:rPr>
              <a:t>  </a:t>
            </a:r>
            <a:r>
              <a:rPr lang="ru-RU" sz="6000" b="1" dirty="0" smtClean="0">
                <a:solidFill>
                  <a:srgbClr val="FF0000"/>
                </a:solidFill>
              </a:rPr>
              <a:t>летние</a:t>
            </a:r>
            <a:br>
              <a:rPr lang="ru-RU" sz="6000" b="1" dirty="0" smtClean="0">
                <a:solidFill>
                  <a:srgbClr val="FF0000"/>
                </a:solidFill>
              </a:rPr>
            </a:br>
            <a:r>
              <a:rPr lang="ru-RU" sz="4400" b="1" dirty="0" smtClean="0">
                <a:solidFill>
                  <a:srgbClr val="FF0000"/>
                </a:solidFill>
              </a:rPr>
              <a:t>ЯВЛЕНИЯ ПРИРОДЫ</a:t>
            </a:r>
            <a:endParaRPr lang="ru-RU" sz="44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404664"/>
            <a:ext cx="7931224" cy="864096"/>
          </a:xfrm>
        </p:spPr>
        <p:txBody>
          <a:bodyPr>
            <a:normAutofit fontScale="90000"/>
          </a:bodyPr>
          <a:lstStyle/>
          <a:p>
            <a:r>
              <a:rPr lang="ru-RU" sz="3600" b="1" dirty="0" smtClean="0">
                <a:solidFill>
                  <a:srgbClr val="0070C0"/>
                </a:solidFill>
              </a:rPr>
              <a:t>ЧТО ТАКОЕ РАДУГА?</a:t>
            </a:r>
            <a:r>
              <a:rPr lang="ru-RU" dirty="0" smtClean="0"/>
              <a:t/>
            </a:r>
            <a:br>
              <a:rPr lang="ru-RU" dirty="0" smtClean="0"/>
            </a:br>
            <a:endParaRPr lang="ru-RU" dirty="0"/>
          </a:p>
        </p:txBody>
      </p:sp>
      <p:pic>
        <p:nvPicPr>
          <p:cNvPr id="2051" name="Picture 3" descr="C:\Users\Admin\Desktop\природные явления\image (2).jpg"/>
          <p:cNvPicPr>
            <a:picLocks noChangeAspect="1" noChangeArrowheads="1"/>
          </p:cNvPicPr>
          <p:nvPr/>
        </p:nvPicPr>
        <p:blipFill>
          <a:blip r:embed="rId2" cstate="screen"/>
          <a:srcRect/>
          <a:stretch>
            <a:fillRect/>
          </a:stretch>
        </p:blipFill>
        <p:spPr bwMode="auto">
          <a:xfrm>
            <a:off x="0" y="0"/>
            <a:ext cx="9144000" cy="686316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1"/>
          <p:cNvSpPr>
            <a:spLocks noChangeArrowheads="1"/>
          </p:cNvSpPr>
          <p:nvPr/>
        </p:nvSpPr>
        <p:spPr bwMode="auto">
          <a:xfrm>
            <a:off x="467544" y="1093541"/>
            <a:ext cx="792088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404040"/>
                </a:solidFill>
                <a:effectLst/>
                <a:latin typeface="Times New Roman" pitchFamily="18" charset="0"/>
                <a:ea typeface="Times New Roman" pitchFamily="18" charset="0"/>
                <a:cs typeface="Times New Roman" pitchFamily="18" charset="0"/>
              </a:rPr>
              <a:t>Обратите внимание, что радугу можно наблюдать только перед дождем или после него. И только в том случае, если одновременно с дождем сквозь тучи пробивается солнце. Что при этом происходит? Лучи Солнца проходят через капельки дождя. А каждая такая капелька работает как призма. То есть она разлагает белый свет Солнца на его составляющие - лучи красного, оранжевого, желтого, зеленого, голубого, синего и фиолетового цвета . Причем капельки по-разному отклоняют свет разных цветов, в результате чего белый свет разлагается в разноцветную полосу, которую называют спектром.</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Desktop\природные явления\image (1).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97346"/>
            <a:ext cx="8136904" cy="6740307"/>
          </a:xfrm>
          <a:prstGeom prst="rect">
            <a:avLst/>
          </a:prstGeom>
        </p:spPr>
        <p:txBody>
          <a:bodyPr wrap="square">
            <a:spAutoFit/>
          </a:bodyPr>
          <a:lstStyle/>
          <a:p>
            <a:r>
              <a:rPr lang="ru-RU" sz="2400" b="1" dirty="0" smtClean="0">
                <a:latin typeface="Times New Roman" pitchFamily="18" charset="0"/>
                <a:cs typeface="Times New Roman" pitchFamily="18" charset="0"/>
              </a:rPr>
              <a:t>Такое явление, как град, можно наблюдать в теплое время года. Град образуется в кучево-дождевых облаках. Эти облака очень мощные, они могут достигать размеров около 12—14 километров.</a:t>
            </a:r>
          </a:p>
          <a:p>
            <a:r>
              <a:rPr lang="ru-RU" sz="2400" b="1" dirty="0" smtClean="0">
                <a:latin typeface="Times New Roman" pitchFamily="18" charset="0"/>
                <a:cs typeface="Times New Roman" pitchFamily="18" charset="0"/>
              </a:rPr>
              <a:t>Теплые струи воздуха поднимаются вверх, подхватывают с собой градины, образовавшиеся в кучево-дождевом облаке. Подхваченные градины начинают вновь падать и, попав в нижние холодные слои облака, обрастают льдом. Тут восходящие теплые струи воздуха вновь увлекают градины вверх, после чего они снова начинают падать... Это продолжается до тех пор, пока градины не достигнут таких размеров и веса, при которых уже не смогут удержаться в воздухе и упадут на землю.</a:t>
            </a:r>
          </a:p>
          <a:p>
            <a:r>
              <a:rPr lang="ru-RU" sz="2400" b="1" dirty="0" smtClean="0">
                <a:latin typeface="Times New Roman" pitchFamily="18" charset="0"/>
                <a:cs typeface="Times New Roman" pitchFamily="18" charset="0"/>
              </a:rPr>
              <a:t>Размеры градин очень разные, иногда они бывают с куриное яйцо. Известны случаи (правда, таких очень немного), когда вес одной градины достигал одного килограмма!</a:t>
            </a:r>
            <a:endParaRPr lang="ru-RU" sz="2400" b="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screen"/>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052736"/>
            <a:ext cx="7920880" cy="4031873"/>
          </a:xfrm>
          <a:prstGeom prst="rect">
            <a:avLst/>
          </a:prstGeom>
        </p:spPr>
        <p:txBody>
          <a:bodyPr wrap="square">
            <a:spAutoFit/>
          </a:bodyPr>
          <a:lstStyle/>
          <a:p>
            <a:r>
              <a:rPr lang="ru-RU" sz="3200" b="1" dirty="0" smtClean="0"/>
              <a:t>Туман — это облако у поверхности земли. Когда облако находится совсем близко от земли или моря, мы называем его «туман». Как правило, туман образуется по ночам и рано утром в низинах и над водоёмами. Туман появляется, когда холодный воздух опускается на тёплые поверхности земли или воды.</a:t>
            </a:r>
            <a:endParaRPr lang="ru-RU"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Admin\Desktop\природные явления\image (9).jpg"/>
          <p:cNvPicPr>
            <a:picLocks noChangeAspect="1" noChangeArrowheads="1"/>
          </p:cNvPicPr>
          <p:nvPr/>
        </p:nvPicPr>
        <p:blipFill>
          <a:blip r:embed="rId2" cstate="screen"/>
          <a:srcRect/>
          <a:stretch>
            <a:fillRect/>
          </a:stretch>
        </p:blipFill>
        <p:spPr bwMode="auto">
          <a:xfrm>
            <a:off x="6938" y="0"/>
            <a:ext cx="9137062"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268760"/>
            <a:ext cx="6696744" cy="4339650"/>
          </a:xfrm>
          <a:prstGeom prst="rect">
            <a:avLst/>
          </a:prstGeom>
        </p:spPr>
        <p:txBody>
          <a:bodyPr wrap="square">
            <a:spAutoFit/>
          </a:bodyPr>
          <a:lstStyle/>
          <a:p>
            <a:pPr fontAlgn="base"/>
            <a:r>
              <a:rPr lang="ru-RU" sz="2400" b="1" dirty="0" smtClean="0"/>
              <a:t>Наводнение – это нехарактерное присутствие водяной массы на поверхности земли, препятствующее своей глубиной обычной жизнедеятельности. Причинами наводнения могут стать разливы рек, сильные кратковременные ливни, необычно сильный наплыв морской воды, вызванный штормовыми явлениями – ураганами, высокими приливами, сейсмической активностью или масштабными оползнями.</a:t>
            </a:r>
          </a:p>
          <a:p>
            <a:r>
              <a:rPr lang="ru-RU" b="1" dirty="0" smtClean="0"/>
              <a:t/>
            </a:r>
            <a:br>
              <a:rPr lang="ru-RU" b="1" dirty="0" smtClean="0"/>
            </a:br>
            <a:endParaRPr lang="ru-RU"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Гроза</a:t>
            </a:r>
            <a:br>
              <a:rPr lang="ru-RU" dirty="0" smtClean="0"/>
            </a:br>
            <a:endParaRPr lang="ru-RU" dirty="0"/>
          </a:p>
        </p:txBody>
      </p:sp>
      <p:pic>
        <p:nvPicPr>
          <p:cNvPr id="1026" name="Picture 2" descr="C:\Users\Admin\Desktop\природные явления\image (3).jpg"/>
          <p:cNvPicPr>
            <a:picLocks noChangeAspect="1" noChangeArrowheads="1"/>
          </p:cNvPicPr>
          <p:nvPr/>
        </p:nvPicPr>
        <p:blipFill>
          <a:blip r:embed="rId2" cstate="screen"/>
          <a:srcRect/>
          <a:stretch>
            <a:fillRect/>
          </a:stretch>
        </p:blipFill>
        <p:spPr bwMode="auto">
          <a:xfrm>
            <a:off x="0" y="-1"/>
            <a:ext cx="9144000" cy="686063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27584" y="615770"/>
            <a:ext cx="784887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Гроза  – это атмосферное явление, при котором возникают молнии, сопровождаемые громом. Она образуется в мощных кучевых облаках и связана с ливневым дождем, градом и сильным ветром.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Гроза относится к одному из самых опасных для человека природных явлений. Проливные дожди могут вызывать внезапные наводнения, молнии могут стать причиной пожаров и несчастных случаев, а град нередко наносит вред сельскохозяйственным посевам. В грозу нередко возникают сильные ветра разрушительной силы. Самолет, пролетающий сквозь грозовую тучу, обычно попадает в болтанку. Его начинает бросать то вверх, то вниз, то вправо, то влево, что может привести к авиакатастрофе.</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b="1" dirty="0" smtClean="0">
                <a:solidFill>
                  <a:srgbClr val="00B0F0"/>
                </a:solidFill>
              </a:rPr>
              <a:t>Молния</a:t>
            </a:r>
            <a:endParaRPr lang="ru-RU" b="1" dirty="0">
              <a:solidFill>
                <a:srgbClr val="00B0F0"/>
              </a:solidFill>
            </a:endParaRPr>
          </a:p>
        </p:txBody>
      </p:sp>
      <p:pic>
        <p:nvPicPr>
          <p:cNvPr id="23554" name="Picture 2" descr="http://st8.gismeteo.ru/static/news/img/src/18246/d13077b3.jpg"/>
          <p:cNvPicPr>
            <a:picLocks noChangeAspect="1" noChangeArrowheads="1"/>
          </p:cNvPicPr>
          <p:nvPr/>
        </p:nvPicPr>
        <p:blipFill>
          <a:blip r:embed="rId2" cstate="screen"/>
          <a:srcRect/>
          <a:stretch>
            <a:fillRect/>
          </a:stretch>
        </p:blipFill>
        <p:spPr bwMode="auto">
          <a:xfrm>
            <a:off x="251520" y="836712"/>
            <a:ext cx="6574532" cy="4383022"/>
          </a:xfrm>
          <a:prstGeom prst="rect">
            <a:avLst/>
          </a:prstGeom>
          <a:noFill/>
        </p:spPr>
      </p:pic>
      <p:pic>
        <p:nvPicPr>
          <p:cNvPr id="23556" name="Picture 4" descr="http://www.sibmedport.ru/content/img_cache/small_medium/articles/images/1342986249.jpg"/>
          <p:cNvPicPr>
            <a:picLocks noChangeAspect="1" noChangeArrowheads="1"/>
          </p:cNvPicPr>
          <p:nvPr/>
        </p:nvPicPr>
        <p:blipFill>
          <a:blip r:embed="rId3" cstate="screen"/>
          <a:srcRect/>
          <a:stretch>
            <a:fillRect/>
          </a:stretch>
        </p:blipFill>
        <p:spPr bwMode="auto">
          <a:xfrm>
            <a:off x="6228184" y="4077072"/>
            <a:ext cx="2483768" cy="25168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539552" y="9823"/>
            <a:ext cx="813690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Молния  – это гигантский электрический разряд в атмосфере, происходящий во время грозы, проявляющийся яркой вспышкой света и сопровождающийся громом. Возникает молния в грозовых облаках, а также при извержении вулканов, торнадо и пылевых бурях.  .   Различают три рода молний: линейную, расплывчатую и шаровую. Линейная имеет вид ослепительно-яркой извилистой линии с множеством разветвлений, расплывчатая имеет вид мгновенной вспышки, а шаровая (самая опасная) имеет вид огненного шара. </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Молнии – серьезная угроза для жизни людей. Поражение людей молнией чаще всего происходит во время грозы на открытой местности, если люди укрываются под высокими деревьями, а также находятся вблизи от работающего электрооборудования</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Гром</a:t>
            </a:r>
            <a:endParaRPr lang="ru-RU" b="1" dirty="0"/>
          </a:p>
        </p:txBody>
      </p:sp>
      <p:pic>
        <p:nvPicPr>
          <p:cNvPr id="22531" name="Picture 3" descr="C:\Users\Admin\Desktop\zagadka_raskraska_vesna_4.jpg"/>
          <p:cNvPicPr>
            <a:picLocks noChangeAspect="1" noChangeArrowheads="1"/>
          </p:cNvPicPr>
          <p:nvPr/>
        </p:nvPicPr>
        <p:blipFill>
          <a:blip r:embed="rId2" cstate="screen"/>
          <a:srcRect/>
          <a:stretch>
            <a:fillRect/>
          </a:stretch>
        </p:blipFill>
        <p:spPr bwMode="auto">
          <a:xfrm>
            <a:off x="899592" y="2060848"/>
            <a:ext cx="3996787" cy="3212976"/>
          </a:xfrm>
          <a:prstGeom prst="rect">
            <a:avLst/>
          </a:prstGeom>
          <a:noFill/>
        </p:spPr>
      </p:pic>
      <p:pic>
        <p:nvPicPr>
          <p:cNvPr id="22532" name="Picture 4" descr="C:\Users\Admin\Desktop\zagadka_raskraska_vesna_4.jpg"/>
          <p:cNvPicPr>
            <a:picLocks noChangeAspect="1" noChangeArrowheads="1"/>
          </p:cNvPicPr>
          <p:nvPr/>
        </p:nvPicPr>
        <p:blipFill>
          <a:blip r:embed="rId3" cstate="screen"/>
          <a:srcRect/>
          <a:stretch>
            <a:fillRect/>
          </a:stretch>
        </p:blipFill>
        <p:spPr bwMode="auto">
          <a:xfrm>
            <a:off x="4788024" y="2276872"/>
            <a:ext cx="3658542" cy="294106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611560" y="324016"/>
            <a:ext cx="828092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Гром  – это звуковое явление в атмосфере, сопровождающее разряд молнии. Громкость раскатов грома можно услышать на расстоянии до 20 километров. И если мы после вспышки молнии не слышим раската, то гроза находится на расстоянии не менее 20 км. Продолжительность раскатов грома достигает до 40 секунд. </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различных религиях и мифологиях считалось, что гром, это одно из проявлений гнева богов, которые назывались громовержцами. </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народном творчестве можно найти много пословиц и поговорок о громе: “ Не во всякой туче гром; а и гром да не грянет; а и грянет, да не по нас; а и по нас – авось не убьет!”, «Ровно его громом пришибло», «От грома и в воде не уйдешь», «Пока гром не грянет, мужик не перекреститься».</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331640" y="0"/>
            <a:ext cx="7355160" cy="908720"/>
          </a:xfrm>
        </p:spPr>
        <p:txBody>
          <a:bodyPr>
            <a:normAutofit/>
          </a:bodyPr>
          <a:lstStyle/>
          <a:p>
            <a:r>
              <a:rPr lang="ru-RU" sz="3200" b="1" i="1" dirty="0" smtClean="0">
                <a:solidFill>
                  <a:srgbClr val="0070C0"/>
                </a:solidFill>
              </a:rPr>
              <a:t>Откуда берется дождь?</a:t>
            </a:r>
            <a:endParaRPr lang="ru-RU" sz="3200" b="1" i="1" dirty="0">
              <a:solidFill>
                <a:srgbClr val="0070C0"/>
              </a:solidFill>
            </a:endParaRPr>
          </a:p>
        </p:txBody>
      </p:sp>
      <p:pic>
        <p:nvPicPr>
          <p:cNvPr id="7170" name="Picture 2" descr="http://ivushka.edusite.ru/images/tuchka.gif"/>
          <p:cNvPicPr>
            <a:picLocks noChangeAspect="1" noChangeArrowheads="1" noCrop="1"/>
          </p:cNvPicPr>
          <p:nvPr/>
        </p:nvPicPr>
        <p:blipFill>
          <a:blip r:embed="rId2" cstate="screen"/>
          <a:srcRect/>
          <a:stretch>
            <a:fillRect/>
          </a:stretch>
        </p:blipFill>
        <p:spPr bwMode="auto">
          <a:xfrm>
            <a:off x="4264174" y="332656"/>
            <a:ext cx="4879826" cy="4202856"/>
          </a:xfrm>
          <a:prstGeom prst="rect">
            <a:avLst/>
          </a:prstGeom>
          <a:noFill/>
        </p:spPr>
      </p:pic>
      <p:pic>
        <p:nvPicPr>
          <p:cNvPr id="7176" name="Picture 8" descr="https://img-fotki.yandex.ru/get/9761/37366204.5c5/0_129b81_84bef761_S"/>
          <p:cNvPicPr>
            <a:picLocks noChangeAspect="1" noChangeArrowheads="1"/>
          </p:cNvPicPr>
          <p:nvPr/>
        </p:nvPicPr>
        <p:blipFill>
          <a:blip r:embed="rId3" cstate="screen"/>
          <a:srcRect/>
          <a:stretch>
            <a:fillRect/>
          </a:stretch>
        </p:blipFill>
        <p:spPr bwMode="auto">
          <a:xfrm>
            <a:off x="323528" y="2636912"/>
            <a:ext cx="3600400" cy="388532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023213"/>
            <a:ext cx="7632848" cy="5262979"/>
          </a:xfrm>
          <a:prstGeom prst="rect">
            <a:avLst/>
          </a:prstGeom>
        </p:spPr>
        <p:txBody>
          <a:bodyPr wrap="square">
            <a:spAutoFit/>
          </a:bodyPr>
          <a:lstStyle/>
          <a:p>
            <a:r>
              <a:rPr lang="ru-RU" sz="2400" dirty="0" smtClean="0"/>
              <a:t>                   </a:t>
            </a:r>
          </a:p>
          <a:p>
            <a:r>
              <a:rPr lang="ru-RU" sz="2400" b="1" dirty="0" smtClean="0">
                <a:latin typeface="Times New Roman" pitchFamily="18" charset="0"/>
                <a:cs typeface="Times New Roman" pitchFamily="18" charset="0"/>
              </a:rPr>
              <a:t>Под воздействием солнечного тепла вода с поверхности озер, рек, морей, океанов и ручьев испаряется, превращаясь в пар. Пар очень легкий, он поднимается вверх, в воздух, где мельчайшие водяные капельки собираются в облака и тучи. Водяные капельки столь малы, что парят в воздухе. Если становится теплее, облако может совсем исчезнуть, раствориться — капельки испаряются и делаются невидимыми. Если же холодает, капельки сливаются — сотни тысяч их образуют одну полновесную каплю. Такие капли становятся уже слишком тяжелыми для того, чтобы продолжать свое парение в небе, они падают на землю — идет дождь.</a:t>
            </a:r>
            <a:endParaRPr lang="ru-RU" sz="2400" b="1"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2">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3">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111</TotalTime>
  <Words>725</Words>
  <Application>Microsoft Office PowerPoint</Application>
  <PresentationFormat>Экран (4:3)</PresentationFormat>
  <Paragraphs>22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Трек</vt:lpstr>
      <vt:lpstr>     летние ЯВЛЕНИЯ ПРИРОДЫ</vt:lpstr>
      <vt:lpstr>Гроза </vt:lpstr>
      <vt:lpstr>Слайд 3</vt:lpstr>
      <vt:lpstr>Молния</vt:lpstr>
      <vt:lpstr>Слайд 5</vt:lpstr>
      <vt:lpstr>Гром</vt:lpstr>
      <vt:lpstr>Слайд 7</vt:lpstr>
      <vt:lpstr>Откуда берется дождь?</vt:lpstr>
      <vt:lpstr>Слайд 9</vt:lpstr>
      <vt:lpstr>ЧТО ТАКОЕ РАДУГА? </vt:lpstr>
      <vt:lpstr>Слайд 11</vt:lpstr>
      <vt:lpstr>Слайд 12</vt:lpstr>
      <vt:lpstr>Слайд 13</vt:lpstr>
      <vt:lpstr>Слайд 14</vt:lpstr>
      <vt:lpstr>Слайд 15</vt:lpstr>
      <vt:lpstr>Слайд 16</vt:lpstr>
      <vt:lpstr>Слайд 17</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6</cp:revision>
  <dcterms:created xsi:type="dcterms:W3CDTF">2017-05-03T18:33:24Z</dcterms:created>
  <dcterms:modified xsi:type="dcterms:W3CDTF">2017-06-03T17:23:12Z</dcterms:modified>
</cp:coreProperties>
</file>