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63" r:id="rId4"/>
    <p:sldId id="260" r:id="rId5"/>
    <p:sldId id="265" r:id="rId6"/>
    <p:sldId id="283" r:id="rId7"/>
    <p:sldId id="259" r:id="rId8"/>
    <p:sldId id="268" r:id="rId9"/>
    <p:sldId id="269" r:id="rId10"/>
    <p:sldId id="277" r:id="rId11"/>
    <p:sldId id="275" r:id="rId12"/>
    <p:sldId id="280" r:id="rId13"/>
    <p:sldId id="273" r:id="rId14"/>
    <p:sldId id="279" r:id="rId15"/>
    <p:sldId id="278" r:id="rId16"/>
    <p:sldId id="281" r:id="rId17"/>
    <p:sldId id="272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0066FF"/>
    <a:srgbClr val="FF00FF"/>
    <a:srgbClr val="FFFF00"/>
    <a:srgbClr val="00FF00"/>
    <a:srgbClr val="3399FF"/>
    <a:srgbClr val="48C468"/>
    <a:srgbClr val="E4F418"/>
    <a:srgbClr val="FF3300"/>
    <a:srgbClr val="33B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C8AC70-A1D8-496D-904C-E876C198D531}" type="doc">
      <dgm:prSet loTypeId="urn:microsoft.com/office/officeart/2005/8/layout/funnel1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3D318A2-D0A0-4802-A222-77808F89AF94}">
      <dgm:prSet phldrT="[Текст]" custT="1"/>
      <dgm:spPr/>
      <dgm:t>
        <a:bodyPr/>
        <a:lstStyle/>
        <a:p>
          <a:r>
            <a:rPr lang="ru-RU" sz="2200" b="1" dirty="0" smtClean="0">
              <a:solidFill>
                <a:srgbClr val="9933FF"/>
              </a:solidFill>
            </a:rPr>
            <a:t>РЕЗУЛЬТАТ</a:t>
          </a:r>
          <a:endParaRPr lang="ru-RU" sz="2200" b="1" dirty="0">
            <a:solidFill>
              <a:srgbClr val="9933FF"/>
            </a:solidFill>
          </a:endParaRPr>
        </a:p>
      </dgm:t>
    </dgm:pt>
    <dgm:pt modelId="{1BEE5ECF-C338-4B85-A568-1AE390ADCB16}" type="parTrans" cxnId="{F6A1CD75-76A7-452C-BA58-4396BE626143}">
      <dgm:prSet/>
      <dgm:spPr/>
      <dgm:t>
        <a:bodyPr/>
        <a:lstStyle/>
        <a:p>
          <a:endParaRPr lang="ru-RU"/>
        </a:p>
      </dgm:t>
    </dgm:pt>
    <dgm:pt modelId="{E1C5C1CE-04B6-4CCC-9DDE-ACFECCD1FB61}" type="sibTrans" cxnId="{F6A1CD75-76A7-452C-BA58-4396BE626143}">
      <dgm:prSet/>
      <dgm:spPr/>
      <dgm:t>
        <a:bodyPr/>
        <a:lstStyle/>
        <a:p>
          <a:endParaRPr lang="ru-RU"/>
        </a:p>
      </dgm:t>
    </dgm:pt>
    <dgm:pt modelId="{6DB6FCD5-2649-4518-A51E-27C4B3098E86}">
      <dgm:prSet phldrT="[Текст]"/>
      <dgm:spPr/>
      <dgm:t>
        <a:bodyPr/>
        <a:lstStyle/>
        <a:p>
          <a:r>
            <a:rPr lang="ru-RU" b="1" dirty="0" smtClean="0">
              <a:solidFill>
                <a:srgbClr val="9933FF"/>
              </a:solidFill>
            </a:rPr>
            <a:t>ЦЕЛЬ</a:t>
          </a:r>
          <a:endParaRPr lang="ru-RU" b="1" dirty="0">
            <a:solidFill>
              <a:srgbClr val="9933FF"/>
            </a:solidFill>
          </a:endParaRPr>
        </a:p>
      </dgm:t>
    </dgm:pt>
    <dgm:pt modelId="{A77F2F18-2087-4ADD-B50A-9501B53383B7}" type="parTrans" cxnId="{936E7F25-596D-4F75-985E-584140B67219}">
      <dgm:prSet/>
      <dgm:spPr/>
      <dgm:t>
        <a:bodyPr/>
        <a:lstStyle/>
        <a:p>
          <a:endParaRPr lang="ru-RU"/>
        </a:p>
      </dgm:t>
    </dgm:pt>
    <dgm:pt modelId="{DC6DCE65-9B79-4C22-8D65-A4DB98DAAF6A}" type="sibTrans" cxnId="{936E7F25-596D-4F75-985E-584140B67219}">
      <dgm:prSet/>
      <dgm:spPr/>
      <dgm:t>
        <a:bodyPr/>
        <a:lstStyle/>
        <a:p>
          <a:endParaRPr lang="ru-RU"/>
        </a:p>
      </dgm:t>
    </dgm:pt>
    <dgm:pt modelId="{A494E2C2-52A6-4E3A-9CF3-6768DC6F68C6}">
      <dgm:prSet phldrT="[Текст]" custT="1"/>
      <dgm:spPr/>
      <dgm:t>
        <a:bodyPr/>
        <a:lstStyle/>
        <a:p>
          <a:r>
            <a:rPr lang="ru-RU" sz="2200" b="1" dirty="0" smtClean="0">
              <a:solidFill>
                <a:srgbClr val="FF0000"/>
              </a:solidFill>
            </a:rPr>
            <a:t>ДИАЛОГИ</a:t>
          </a:r>
          <a:endParaRPr lang="ru-RU" sz="2200" b="1" dirty="0">
            <a:solidFill>
              <a:srgbClr val="FF0000"/>
            </a:solidFill>
          </a:endParaRPr>
        </a:p>
      </dgm:t>
    </dgm:pt>
    <dgm:pt modelId="{60035BB6-A1EC-41DE-A99A-F9BF719E9799}" type="parTrans" cxnId="{72596152-C19D-4917-B587-948002064889}">
      <dgm:prSet/>
      <dgm:spPr/>
      <dgm:t>
        <a:bodyPr/>
        <a:lstStyle/>
        <a:p>
          <a:endParaRPr lang="ru-RU"/>
        </a:p>
      </dgm:t>
    </dgm:pt>
    <dgm:pt modelId="{62DD5F46-1D17-4ECA-BA36-2DC99A143C71}" type="sibTrans" cxnId="{72596152-C19D-4917-B587-948002064889}">
      <dgm:prSet/>
      <dgm:spPr/>
      <dgm:t>
        <a:bodyPr/>
        <a:lstStyle/>
        <a:p>
          <a:endParaRPr lang="ru-RU"/>
        </a:p>
      </dgm:t>
    </dgm:pt>
    <dgm:pt modelId="{5B690774-BCA6-47F8-8155-9CA85EFA8F3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педагогическая игра</a:t>
          </a:r>
          <a:endParaRPr lang="ru-RU" b="1" dirty="0">
            <a:solidFill>
              <a:schemeClr val="accent6">
                <a:lumMod val="75000"/>
              </a:schemeClr>
            </a:solidFill>
          </a:endParaRPr>
        </a:p>
      </dgm:t>
    </dgm:pt>
    <dgm:pt modelId="{677979DD-F5F3-4D7B-A041-F55688CBB5A9}" type="parTrans" cxnId="{8E9F113A-DBD2-41CA-8872-DC9E25A1DF1B}">
      <dgm:prSet/>
      <dgm:spPr/>
      <dgm:t>
        <a:bodyPr/>
        <a:lstStyle/>
        <a:p>
          <a:endParaRPr lang="ru-RU"/>
        </a:p>
      </dgm:t>
    </dgm:pt>
    <dgm:pt modelId="{DCF13863-460B-4881-8CAF-FA3842284C19}" type="sibTrans" cxnId="{8E9F113A-DBD2-41CA-8872-DC9E25A1DF1B}">
      <dgm:prSet/>
      <dgm:spPr/>
      <dgm:t>
        <a:bodyPr/>
        <a:lstStyle/>
        <a:p>
          <a:endParaRPr lang="ru-RU"/>
        </a:p>
      </dgm:t>
    </dgm:pt>
    <dgm:pt modelId="{3904A207-2672-4D2F-A643-D2D1FA5D909D}">
      <dgm:prSet phldrT="[Текст]" phldr="1" custLinFactNeighborX="11955" custLinFactNeighborY="-47912"/>
      <dgm:spPr/>
      <dgm:t>
        <a:bodyPr/>
        <a:lstStyle/>
        <a:p>
          <a:endParaRPr lang="ru-RU" dirty="0"/>
        </a:p>
      </dgm:t>
    </dgm:pt>
    <dgm:pt modelId="{FAA65488-F213-4D5B-ABB8-297B33293646}" type="parTrans" cxnId="{A0A1418D-3300-43A7-AF6A-AA3A74FEA031}">
      <dgm:prSet/>
      <dgm:spPr/>
      <dgm:t>
        <a:bodyPr/>
        <a:lstStyle/>
        <a:p>
          <a:endParaRPr lang="ru-RU"/>
        </a:p>
      </dgm:t>
    </dgm:pt>
    <dgm:pt modelId="{BE2E8A00-C09A-4004-A2A3-F2DE691168E2}" type="sibTrans" cxnId="{A0A1418D-3300-43A7-AF6A-AA3A74FEA031}">
      <dgm:prSet/>
      <dgm:spPr/>
      <dgm:t>
        <a:bodyPr/>
        <a:lstStyle/>
        <a:p>
          <a:endParaRPr lang="ru-RU"/>
        </a:p>
      </dgm:t>
    </dgm:pt>
    <dgm:pt modelId="{44514175-584A-4F9D-976B-39CE1778C516}" type="pres">
      <dgm:prSet presAssocID="{98C8AC70-A1D8-496D-904C-E876C198D531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04F2F4-37B3-49A5-A60B-FFB7DA906C53}" type="pres">
      <dgm:prSet presAssocID="{98C8AC70-A1D8-496D-904C-E876C198D531}" presName="ellipse" presStyleLbl="trBgShp" presStyleIdx="0" presStyleCnt="1" custFlipVert="0" custFlipHor="0" custScaleX="1837" custScaleY="10555" custLinFactY="110426" custLinFactNeighborX="-76985" custLinFactNeighborY="200000"/>
      <dgm:spPr/>
      <dgm:t>
        <a:bodyPr/>
        <a:lstStyle/>
        <a:p>
          <a:endParaRPr lang="ru-RU"/>
        </a:p>
      </dgm:t>
    </dgm:pt>
    <dgm:pt modelId="{BD809CC1-CBF1-4B41-AE16-330A38F98E6C}" type="pres">
      <dgm:prSet presAssocID="{98C8AC70-A1D8-496D-904C-E876C198D531}" presName="arrow1" presStyleLbl="fgShp" presStyleIdx="0" presStyleCnt="1" custFlipVert="1" custFlipHor="1" custScaleX="41067" custScaleY="7112" custLinFactX="195014" custLinFactY="87418" custLinFactNeighborX="200000" custLinFactNeighborY="100000"/>
      <dgm:spPr/>
      <dgm:t>
        <a:bodyPr/>
        <a:lstStyle/>
        <a:p>
          <a:endParaRPr lang="ru-RU"/>
        </a:p>
      </dgm:t>
    </dgm:pt>
    <dgm:pt modelId="{5CF18972-F7FC-48D0-B801-A7E7FAFF97D7}" type="pres">
      <dgm:prSet presAssocID="{98C8AC70-A1D8-496D-904C-E876C198D531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44170-7735-4B30-A7FF-FA14A85C884B}" type="pres">
      <dgm:prSet presAssocID="{6DB6FCD5-2649-4518-A51E-27C4B3098E86}" presName="item1" presStyleLbl="node1" presStyleIdx="0" presStyleCnt="3" custLinFactNeighborX="-33718" custLinFactNeighborY="-57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D663C-3A3E-477F-9A02-360B71F222FC}" type="pres">
      <dgm:prSet presAssocID="{A494E2C2-52A6-4E3A-9CF3-6768DC6F68C6}" presName="item2" presStyleLbl="node1" presStyleIdx="1" presStyleCnt="3" custLinFactNeighborX="-67657" custLinFactNeighborY="32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6F2FA-9042-4706-BBD9-FBCB54A7A827}" type="pres">
      <dgm:prSet presAssocID="{5B690774-BCA6-47F8-8155-9CA85EFA8F3B}" presName="item3" presStyleLbl="node1" presStyleIdx="2" presStyleCnt="3" custScaleX="103174" custScaleY="103175" custLinFactNeighborX="64553" custLinFactNeighborY="492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AA584-B470-48E4-B270-1C9100E0E872}" type="pres">
      <dgm:prSet presAssocID="{98C8AC70-A1D8-496D-904C-E876C198D531}" presName="funnel" presStyleLbl="trAlignAcc1" presStyleIdx="0" presStyleCnt="1" custScaleX="130009" custScaleY="103955" custLinFactNeighborX="1264" custLinFactNeighborY="22074"/>
      <dgm:spPr/>
      <dgm:t>
        <a:bodyPr/>
        <a:lstStyle/>
        <a:p>
          <a:endParaRPr lang="ru-RU"/>
        </a:p>
      </dgm:t>
    </dgm:pt>
  </dgm:ptLst>
  <dgm:cxnLst>
    <dgm:cxn modelId="{DE9F0523-18D2-4352-BC8B-EE7C2EAC0EFA}" type="presOf" srcId="{5B690774-BCA6-47F8-8155-9CA85EFA8F3B}" destId="{5CF18972-F7FC-48D0-B801-A7E7FAFF97D7}" srcOrd="0" destOrd="0" presId="urn:microsoft.com/office/officeart/2005/8/layout/funnel1"/>
    <dgm:cxn modelId="{D233A6BB-4C24-41E1-B286-47133D035409}" type="presOf" srcId="{A494E2C2-52A6-4E3A-9CF3-6768DC6F68C6}" destId="{85944170-7735-4B30-A7FF-FA14A85C884B}" srcOrd="0" destOrd="0" presId="urn:microsoft.com/office/officeart/2005/8/layout/funnel1"/>
    <dgm:cxn modelId="{A0A1418D-3300-43A7-AF6A-AA3A74FEA031}" srcId="{98C8AC70-A1D8-496D-904C-E876C198D531}" destId="{3904A207-2672-4D2F-A643-D2D1FA5D909D}" srcOrd="4" destOrd="0" parTransId="{FAA65488-F213-4D5B-ABB8-297B33293646}" sibTransId="{BE2E8A00-C09A-4004-A2A3-F2DE691168E2}"/>
    <dgm:cxn modelId="{F6A1CD75-76A7-452C-BA58-4396BE626143}" srcId="{98C8AC70-A1D8-496D-904C-E876C198D531}" destId="{73D318A2-D0A0-4802-A222-77808F89AF94}" srcOrd="0" destOrd="0" parTransId="{1BEE5ECF-C338-4B85-A568-1AE390ADCB16}" sibTransId="{E1C5C1CE-04B6-4CCC-9DDE-ACFECCD1FB61}"/>
    <dgm:cxn modelId="{8E9F113A-DBD2-41CA-8872-DC9E25A1DF1B}" srcId="{98C8AC70-A1D8-496D-904C-E876C198D531}" destId="{5B690774-BCA6-47F8-8155-9CA85EFA8F3B}" srcOrd="3" destOrd="0" parTransId="{677979DD-F5F3-4D7B-A041-F55688CBB5A9}" sibTransId="{DCF13863-460B-4881-8CAF-FA3842284C19}"/>
    <dgm:cxn modelId="{1F40CFA6-12C1-4930-A984-84C2CB79DF29}" type="presOf" srcId="{6DB6FCD5-2649-4518-A51E-27C4B3098E86}" destId="{C31D663C-3A3E-477F-9A02-360B71F222FC}" srcOrd="0" destOrd="0" presId="urn:microsoft.com/office/officeart/2005/8/layout/funnel1"/>
    <dgm:cxn modelId="{33B96CC1-84AC-4C85-B225-EE41DF4505BA}" type="presOf" srcId="{73D318A2-D0A0-4802-A222-77808F89AF94}" destId="{6026F2FA-9042-4706-BBD9-FBCB54A7A827}" srcOrd="0" destOrd="0" presId="urn:microsoft.com/office/officeart/2005/8/layout/funnel1"/>
    <dgm:cxn modelId="{936E7F25-596D-4F75-985E-584140B67219}" srcId="{98C8AC70-A1D8-496D-904C-E876C198D531}" destId="{6DB6FCD5-2649-4518-A51E-27C4B3098E86}" srcOrd="1" destOrd="0" parTransId="{A77F2F18-2087-4ADD-B50A-9501B53383B7}" sibTransId="{DC6DCE65-9B79-4C22-8D65-A4DB98DAAF6A}"/>
    <dgm:cxn modelId="{2081B297-88DD-4C98-AD26-951AC5779818}" type="presOf" srcId="{98C8AC70-A1D8-496D-904C-E876C198D531}" destId="{44514175-584A-4F9D-976B-39CE1778C516}" srcOrd="0" destOrd="0" presId="urn:microsoft.com/office/officeart/2005/8/layout/funnel1"/>
    <dgm:cxn modelId="{72596152-C19D-4917-B587-948002064889}" srcId="{98C8AC70-A1D8-496D-904C-E876C198D531}" destId="{A494E2C2-52A6-4E3A-9CF3-6768DC6F68C6}" srcOrd="2" destOrd="0" parTransId="{60035BB6-A1EC-41DE-A99A-F9BF719E9799}" sibTransId="{62DD5F46-1D17-4ECA-BA36-2DC99A143C71}"/>
    <dgm:cxn modelId="{57DC07B4-4B03-4D0B-A989-135D871DAAD1}" type="presParOf" srcId="{44514175-584A-4F9D-976B-39CE1778C516}" destId="{7204F2F4-37B3-49A5-A60B-FFB7DA906C53}" srcOrd="0" destOrd="0" presId="urn:microsoft.com/office/officeart/2005/8/layout/funnel1"/>
    <dgm:cxn modelId="{DF171738-E2E1-4923-825B-4EB241889873}" type="presParOf" srcId="{44514175-584A-4F9D-976B-39CE1778C516}" destId="{BD809CC1-CBF1-4B41-AE16-330A38F98E6C}" srcOrd="1" destOrd="0" presId="urn:microsoft.com/office/officeart/2005/8/layout/funnel1"/>
    <dgm:cxn modelId="{7DF0398D-BFD9-4A06-BB10-1D4EAF646D89}" type="presParOf" srcId="{44514175-584A-4F9D-976B-39CE1778C516}" destId="{5CF18972-F7FC-48D0-B801-A7E7FAFF97D7}" srcOrd="2" destOrd="0" presId="urn:microsoft.com/office/officeart/2005/8/layout/funnel1"/>
    <dgm:cxn modelId="{91C1E2FE-4BD7-43B1-A445-D4432002C09B}" type="presParOf" srcId="{44514175-584A-4F9D-976B-39CE1778C516}" destId="{85944170-7735-4B30-A7FF-FA14A85C884B}" srcOrd="3" destOrd="0" presId="urn:microsoft.com/office/officeart/2005/8/layout/funnel1"/>
    <dgm:cxn modelId="{89FD3AA7-1397-48A1-91C3-59226773D5CF}" type="presParOf" srcId="{44514175-584A-4F9D-976B-39CE1778C516}" destId="{C31D663C-3A3E-477F-9A02-360B71F222FC}" srcOrd="4" destOrd="0" presId="urn:microsoft.com/office/officeart/2005/8/layout/funnel1"/>
    <dgm:cxn modelId="{DDCD0372-5BB3-4157-9161-5370D68FA1A4}" type="presParOf" srcId="{44514175-584A-4F9D-976B-39CE1778C516}" destId="{6026F2FA-9042-4706-BBD9-FBCB54A7A827}" srcOrd="5" destOrd="0" presId="urn:microsoft.com/office/officeart/2005/8/layout/funnel1"/>
    <dgm:cxn modelId="{ED21B0F9-FA7D-4F73-991A-060EBB7D3AFD}" type="presParOf" srcId="{44514175-584A-4F9D-976B-39CE1778C516}" destId="{902AA584-B470-48E4-B270-1C9100E0E87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4F2F4-37B3-49A5-A60B-FFB7DA906C53}">
      <dsp:nvSpPr>
        <dsp:cNvPr id="0" name=""/>
        <dsp:cNvSpPr/>
      </dsp:nvSpPr>
      <dsp:spPr>
        <a:xfrm>
          <a:off x="358304" y="6359068"/>
          <a:ext cx="97051" cy="193659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809CC1-CBF1-4B41-AE16-330A38F98E6C}">
      <dsp:nvSpPr>
        <dsp:cNvPr id="0" name=""/>
        <dsp:cNvSpPr/>
      </dsp:nvSpPr>
      <dsp:spPr>
        <a:xfrm flipH="1" flipV="1">
          <a:off x="8316414" y="6336705"/>
          <a:ext cx="420470" cy="46603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F18972-F7FC-48D0-B801-A7E7FAFF97D7}">
      <dsp:nvSpPr>
        <dsp:cNvPr id="0" name=""/>
        <dsp:cNvSpPr/>
      </dsp:nvSpPr>
      <dsp:spPr>
        <a:xfrm>
          <a:off x="2024971" y="5328490"/>
          <a:ext cx="4914546" cy="122863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chemeClr val="accent6">
                  <a:lumMod val="75000"/>
                </a:schemeClr>
              </a:solidFill>
            </a:rPr>
            <a:t>педагогическая игра</a:t>
          </a:r>
          <a:endParaRPr lang="ru-RU" sz="38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2024971" y="5328490"/>
        <a:ext cx="4914546" cy="1228636"/>
      </dsp:txXfrm>
    </dsp:sp>
    <dsp:sp modelId="{85944170-7735-4B30-A7FF-FA14A85C884B}">
      <dsp:nvSpPr>
        <dsp:cNvPr id="0" name=""/>
        <dsp:cNvSpPr/>
      </dsp:nvSpPr>
      <dsp:spPr>
        <a:xfrm>
          <a:off x="3131845" y="1224141"/>
          <a:ext cx="1842954" cy="184295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</a:rPr>
            <a:t>ДИАЛОГИ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3401739" y="1494035"/>
        <a:ext cx="1303166" cy="1303166"/>
      </dsp:txXfrm>
    </dsp:sp>
    <dsp:sp modelId="{C31D663C-3A3E-477F-9A02-360B71F222FC}">
      <dsp:nvSpPr>
        <dsp:cNvPr id="0" name=""/>
        <dsp:cNvSpPr/>
      </dsp:nvSpPr>
      <dsp:spPr>
        <a:xfrm>
          <a:off x="1187628" y="1512173"/>
          <a:ext cx="1842954" cy="1842954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9933FF"/>
              </a:solidFill>
            </a:rPr>
            <a:t>ЦЕЛЬ</a:t>
          </a:r>
          <a:endParaRPr lang="ru-RU" sz="4000" b="1" kern="1200" dirty="0">
            <a:solidFill>
              <a:srgbClr val="9933FF"/>
            </a:solidFill>
          </a:endParaRPr>
        </a:p>
      </dsp:txBody>
      <dsp:txXfrm>
        <a:off x="1457522" y="1782067"/>
        <a:ext cx="1303166" cy="1303166"/>
      </dsp:txXfrm>
    </dsp:sp>
    <dsp:sp modelId="{6026F2FA-9042-4706-BBD9-FBCB54A7A827}">
      <dsp:nvSpPr>
        <dsp:cNvPr id="0" name=""/>
        <dsp:cNvSpPr/>
      </dsp:nvSpPr>
      <dsp:spPr>
        <a:xfrm>
          <a:off x="5478860" y="1338893"/>
          <a:ext cx="1901450" cy="1901468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9933FF"/>
              </a:solidFill>
            </a:rPr>
            <a:t>РЕЗУЛЬТАТ</a:t>
          </a:r>
          <a:endParaRPr lang="ru-RU" sz="2200" b="1" kern="1200" dirty="0">
            <a:solidFill>
              <a:srgbClr val="9933FF"/>
            </a:solidFill>
          </a:endParaRPr>
        </a:p>
      </dsp:txBody>
      <dsp:txXfrm>
        <a:off x="5757321" y="1617357"/>
        <a:ext cx="1344528" cy="1344540"/>
      </dsp:txXfrm>
    </dsp:sp>
    <dsp:sp modelId="{902AA584-B470-48E4-B270-1C9100E0E872}">
      <dsp:nvSpPr>
        <dsp:cNvPr id="0" name=""/>
        <dsp:cNvSpPr/>
      </dsp:nvSpPr>
      <dsp:spPr>
        <a:xfrm>
          <a:off x="827595" y="1008115"/>
          <a:ext cx="7454244" cy="476832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4AB57-248E-4CE1-9E72-EB0DDE3AE80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3853E-6E69-4420-A7AE-34F0EE47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8565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8CEAA2-A183-4EEE-9AA1-45A5CABC6346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C2F6E8-F738-4DF3-BADB-4664E0990A0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>
              <a:cs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z="10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877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700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469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9705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531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2489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410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04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5617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045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12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65DC0-C912-4691-AC27-819534F9185E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405E9-6CC6-4160-B95B-B10B7AEEC3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472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.xml"/><Relationship Id="rId7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753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Игра как средство занимательного обучения детей дошкольного возраста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024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SAM_371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SAM_373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85720" y="142852"/>
            <a:ext cx="8715404" cy="653655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SAM_3774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123728" y="92629"/>
            <a:ext cx="4986554" cy="6648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SAM_376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283969" y="3212976"/>
            <a:ext cx="4860031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SAM_3755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0" y="0"/>
            <a:ext cx="5652120" cy="4086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20151119_16435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851920" y="1565920"/>
            <a:ext cx="5292080" cy="5292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IMG_2810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0" y="-1"/>
            <a:ext cx="4283968" cy="3296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741641" y="3212976"/>
            <a:ext cx="5399407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5311158" cy="3851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39681" y="3140969"/>
            <a:ext cx="5004319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0"/>
            <a:ext cx="5292081" cy="3916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5488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SAM_370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067944" y="-315416"/>
            <a:ext cx="5652120" cy="423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SAM_3699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tretch>
            <a:fillRect/>
          </a:stretch>
        </p:blipFill>
        <p:spPr>
          <a:xfrm>
            <a:off x="0" y="2672916"/>
            <a:ext cx="5580112" cy="4185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972" y="0"/>
            <a:ext cx="9162971" cy="68722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C000"/>
                </a:solidFill>
              </a:rPr>
              <a:t>Желаем успеха в этом нелегкой, но интересной работе 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3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24544" y="0"/>
            <a:ext cx="1021586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412776"/>
            <a:ext cx="6707088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«Игра пронизывает всю жизнь ребёнка… Вся его жизнь – это игра» 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</a:t>
            </a:r>
            <a:r>
              <a:rPr lang="ru-RU" sz="4000" b="1" dirty="0" err="1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А.С.Макаренко</a:t>
            </a:r>
            <a:endParaRPr lang="ru-RU" sz="4000" b="1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62020" y="5013176"/>
            <a:ext cx="1363960" cy="154076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599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P100074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832019" y="980728"/>
            <a:ext cx="3690719" cy="5117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Содержимое 13" descr="P1020091 - копия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139953" y="2296361"/>
            <a:ext cx="5004048" cy="4561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835696" y="3501008"/>
            <a:ext cx="557101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900" dirty="0" smtClean="0">
                <a:solidFill>
                  <a:srgbClr val="00B050"/>
                </a:solidFill>
              </a:rPr>
              <a:t>ИГРА</a:t>
            </a:r>
            <a:endParaRPr lang="ru-RU" sz="19900" dirty="0">
              <a:solidFill>
                <a:srgbClr val="00B05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39552" y="332656"/>
            <a:ext cx="1800200" cy="1008112"/>
          </a:xfrm>
          <a:prstGeom prst="ellipse">
            <a:avLst/>
          </a:prstGeom>
          <a:solidFill>
            <a:srgbClr val="33B9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РОДИТЕЛИ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7164288" y="260648"/>
            <a:ext cx="1634480" cy="914400"/>
          </a:xfrm>
          <a:prstGeom prst="ellipse">
            <a:avLst/>
          </a:prstGeom>
          <a:solidFill>
            <a:srgbClr val="33B9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ШКОЛА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59632" y="5373216"/>
            <a:ext cx="7056784" cy="10783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r>
              <a:rPr lang="ru-RU" sz="4400" b="1" dirty="0" smtClean="0">
                <a:solidFill>
                  <a:srgbClr val="FF3300"/>
                </a:solidFill>
              </a:rPr>
              <a:t>ДОШКОЛЬНОЕ ОБРАЗОВАНИЕ</a:t>
            </a:r>
            <a:endParaRPr lang="ru-RU" sz="4400" b="1" dirty="0">
              <a:solidFill>
                <a:srgbClr val="FF3300"/>
              </a:solidFill>
            </a:endParaRPr>
          </a:p>
        </p:txBody>
      </p:sp>
      <p:pic>
        <p:nvPicPr>
          <p:cNvPr id="11" name="Содержимое 13" descr="P1020091 - копия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07504" y="0"/>
            <a:ext cx="4788024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10" grpId="0" animBg="1"/>
      <p:bldP spid="10" grpId="1" animBg="1"/>
      <p:bldP spid="10" grpId="2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1" y="0"/>
            <a:ext cx="9240287" cy="69573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СТРУКТУРА ОБРАЗОВАНИЯ РФ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" name="Содержимое 9" descr="my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052736"/>
            <a:ext cx="4850744" cy="3528392"/>
          </a:xfrm>
        </p:spPr>
      </p:pic>
      <p:sp>
        <p:nvSpPr>
          <p:cNvPr id="6" name="Куб 5"/>
          <p:cNvSpPr/>
          <p:nvPr/>
        </p:nvSpPr>
        <p:spPr>
          <a:xfrm>
            <a:off x="3635896" y="4941168"/>
            <a:ext cx="2520280" cy="1216152"/>
          </a:xfrm>
          <a:prstGeom prst="cube">
            <a:avLst/>
          </a:prstGeom>
          <a:ln w="38100"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FF00"/>
                </a:solidFill>
              </a:rPr>
              <a:t>ДОШКОЛЬНОЕ </a:t>
            </a:r>
          </a:p>
          <a:p>
            <a:pPr algn="ctr"/>
            <a:r>
              <a:rPr lang="ru-RU" sz="2400" b="1" dirty="0" smtClean="0">
                <a:solidFill>
                  <a:srgbClr val="00FF00"/>
                </a:solidFill>
              </a:rPr>
              <a:t>ОБРАЗОВАНИЕ</a:t>
            </a:r>
            <a:endParaRPr lang="ru-RU" sz="2400" b="1" dirty="0">
              <a:solidFill>
                <a:srgbClr val="00FF00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4499992" y="3861048"/>
            <a:ext cx="2448272" cy="1216152"/>
          </a:xfrm>
          <a:prstGeom prst="cube">
            <a:avLst/>
          </a:prstGeom>
          <a:ln w="38100"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НАЧАЛЬНОЕ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ОБРАЗОВАНИЕ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5508104" y="2852936"/>
            <a:ext cx="2448272" cy="1216152"/>
          </a:xfrm>
          <a:prstGeom prst="cube">
            <a:avLst/>
          </a:prstGeom>
          <a:ln w="38100"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ОБЩЕЕ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ОБРАЗОВАНИЕ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>
            <a:off x="6588224" y="1844824"/>
            <a:ext cx="2448272" cy="1216152"/>
          </a:xfrm>
          <a:prstGeom prst="cube">
            <a:avLst/>
          </a:prstGeom>
          <a:ln w="38100"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ПРОФИЛЬНОЕ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ОБРАЗОВАНИЕ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260648"/>
            <a:ext cx="2769220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8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ФГОС</a:t>
            </a:r>
            <a:endParaRPr lang="ru-RU" sz="8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27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6" grpId="1" animBg="1"/>
      <p:bldP spid="6" grpId="2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Багетная рамка 7"/>
          <p:cNvSpPr/>
          <p:nvPr/>
        </p:nvSpPr>
        <p:spPr>
          <a:xfrm>
            <a:off x="2771800" y="2276872"/>
            <a:ext cx="3240360" cy="1706488"/>
          </a:xfrm>
          <a:prstGeom prst="bevel">
            <a:avLst/>
          </a:prstGeom>
          <a:gradFill>
            <a:gsLst>
              <a:gs pos="0">
                <a:srgbClr val="00B0F0"/>
              </a:gs>
              <a:gs pos="17999">
                <a:srgbClr val="00B0F0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ФУНКЦИИ ИГРЫ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843808" y="2492896"/>
            <a:ext cx="3168352" cy="122413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мотивационная</a:t>
            </a:r>
            <a:endParaRPr lang="ru-RU" sz="2400" dirty="0"/>
          </a:p>
        </p:txBody>
      </p:sp>
      <p:sp>
        <p:nvSpPr>
          <p:cNvPr id="12" name="Овал 11"/>
          <p:cNvSpPr/>
          <p:nvPr/>
        </p:nvSpPr>
        <p:spPr>
          <a:xfrm>
            <a:off x="2790824" y="2428693"/>
            <a:ext cx="3168352" cy="122413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релаксационная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813732" y="2476836"/>
            <a:ext cx="3240360" cy="1224136"/>
          </a:xfrm>
          <a:prstGeom prst="ellipse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rgbClr val="FFC000"/>
                </a:solidFill>
              </a:rPr>
              <a:t>коммуникационная</a:t>
            </a:r>
            <a:endParaRPr lang="ru-RU" sz="1900" b="1" dirty="0">
              <a:solidFill>
                <a:srgbClr val="FFC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819967" y="2420888"/>
            <a:ext cx="3168352" cy="12241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7030A0"/>
                </a:solidFill>
              </a:rPr>
              <a:t>диагностическая</a:t>
            </a:r>
            <a:endParaRPr lang="ru-RU" sz="2200" b="1" dirty="0">
              <a:solidFill>
                <a:srgbClr val="7030A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807804" y="2402443"/>
            <a:ext cx="3240360" cy="1224136"/>
          </a:xfrm>
          <a:prstGeom prst="ellipse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коррекционная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771800" y="2428693"/>
            <a:ext cx="3240360" cy="122413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обучающая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-0.06801 C -0.05017 -0.11728 -0.05278 -0.16632 -0.08611 -0.2024 C -0.11962 -0.23826 -0.22031 -0.26856 -0.24809 -0.28383 C -0.27552 -0.29886 -0.25208 -0.29216 -0.2526 -0.29354 " pathEditMode="relative" rAng="0" ptsTypes="aa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6847 C 0.0467 0.16285 0.07014 0.25723 0.12136 0.31136 C 0.17257 0.36572 0.29583 0.38006 0.33073 0.39371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00948 C 0.14201 -0.03261 0.225 -0.05528 0.27083 -0.09993 C 0.31684 -0.14457 0.32413 -0.24821 0.33472 -0.27781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-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08 -0.02382 C -0.20469 -0.00254 -0.23212 0.01874 -0.25903 0.01319 C -0.28594 0.00764 -0.32535 -0.0458 -0.33854 -0.0576 " pathEditMode="relative" rAng="0" ptsTypes="aaA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0.05783 C -0.02518 0.11358 -0.03316 0.16956 -0.06511 0.2105 C -0.09705 0.25145 -0.18455 0.288 -0.20851 0.3035 " pathEditMode="relative" rAng="0" ptsTypes="aaA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IMG_285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620688"/>
            <a:ext cx="9148272" cy="558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8" descr="IMG_285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620688"/>
            <a:ext cx="9144000" cy="5586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G:\my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1340768"/>
            <a:ext cx="3456384" cy="2514145"/>
          </a:xfrm>
          <a:prstGeom prst="rect">
            <a:avLst/>
          </a:prstGeom>
          <a:noFill/>
        </p:spPr>
      </p:pic>
      <p:pic>
        <p:nvPicPr>
          <p:cNvPr id="12" name="Picture 6" descr="Прыжки обезьянки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212976"/>
            <a:ext cx="1282255" cy="1775430"/>
          </a:xfrm>
          <a:prstGeom prst="rect">
            <a:avLst/>
          </a:prstGeom>
          <a:noFill/>
        </p:spPr>
      </p:pic>
      <p:pic>
        <p:nvPicPr>
          <p:cNvPr id="15" name="Содержимое 14" descr="IMG_2849.JPG"/>
          <p:cNvPicPr>
            <a:picLocks noGrp="1" noChangeAspect="1"/>
          </p:cNvPicPr>
          <p:nvPr>
            <p:ph sz="half" idx="2"/>
          </p:nvPr>
        </p:nvPicPr>
        <p:blipFill>
          <a:blip r:embed="rId7" cstate="screen"/>
          <a:srcRect/>
          <a:stretch>
            <a:fillRect/>
          </a:stretch>
        </p:blipFill>
        <p:spPr>
          <a:xfrm>
            <a:off x="0" y="548680"/>
            <a:ext cx="9144000" cy="5656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G:\my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23728" y="1412776"/>
            <a:ext cx="3456384" cy="2514145"/>
          </a:xfrm>
          <a:prstGeom prst="rect">
            <a:avLst/>
          </a:prstGeom>
          <a:noFill/>
        </p:spPr>
      </p:pic>
      <p:pic>
        <p:nvPicPr>
          <p:cNvPr id="17" name="Picture 6" descr="Прыжки обезьянки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645024"/>
            <a:ext cx="1282255" cy="1775430"/>
          </a:xfrm>
          <a:prstGeom prst="rect">
            <a:avLst/>
          </a:prstGeom>
          <a:noFill/>
        </p:spPr>
      </p:pic>
      <p:pic>
        <p:nvPicPr>
          <p:cNvPr id="18" name="Picture 1" descr="D:\ЛЕНА\0_6d401_61c2132_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50894" y="260648"/>
            <a:ext cx="1732813" cy="1080120"/>
          </a:xfrm>
          <a:prstGeom prst="rect">
            <a:avLst/>
          </a:prstGeom>
          <a:noFill/>
        </p:spPr>
      </p:pic>
      <p:pic>
        <p:nvPicPr>
          <p:cNvPr id="19" name="Picture 3" descr="D:\ЛЕНА\0_1202de_40eb3324_orig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39552" y="4725144"/>
            <a:ext cx="1304638" cy="1916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704679056"/>
              </p:ext>
            </p:extLst>
          </p:nvPr>
        </p:nvGraphicFramePr>
        <p:xfrm>
          <a:off x="0" y="188640"/>
          <a:ext cx="8964488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1921976" cy="192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176847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888131" y="3861048"/>
            <a:ext cx="1401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МЕТОДЫ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2358" y="3921477"/>
            <a:ext cx="1407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ПРИЁМЫ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1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809CC1-CBF1-4B41-AE16-330A38F98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D809CC1-CBF1-4B41-AE16-330A38F98E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04F2F4-37B3-49A5-A60B-FFB7DA906C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7204F2F4-37B3-49A5-A60B-FFB7DA906C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2AA584-B470-48E4-B270-1C9100E0E8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graphicEl>
                                              <a:dgm id="{902AA584-B470-48E4-B270-1C9100E0E8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26F2FA-9042-4706-BBD9-FBCB54A7A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graphicEl>
                                              <a:dgm id="{6026F2FA-9042-4706-BBD9-FBCB54A7A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6026F2FA-9042-4706-BBD9-FBCB54A7A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6026F2FA-9042-4706-BBD9-FBCB54A7A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6026F2FA-9042-4706-BBD9-FBCB54A7A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1D663C-3A3E-477F-9A02-360B71F22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graphicEl>
                                              <a:dgm id="{C31D663C-3A3E-477F-9A02-360B71F22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C31D663C-3A3E-477F-9A02-360B71F22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C31D663C-3A3E-477F-9A02-360B71F22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graphicEl>
                                              <a:dgm id="{C31D663C-3A3E-477F-9A02-360B71F22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944170-7735-4B30-A7FF-FA14A85C8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85944170-7735-4B30-A7FF-FA14A85C8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85944170-7735-4B30-A7FF-FA14A85C8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graphicEl>
                                              <a:dgm id="{85944170-7735-4B30-A7FF-FA14A85C8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graphicEl>
                                              <a:dgm id="{85944170-7735-4B30-A7FF-FA14A85C8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F18972-F7FC-48D0-B801-A7E7FAFF97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">
                                            <p:graphicEl>
                                              <a:dgm id="{5CF18972-F7FC-48D0-B801-A7E7FAFF97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6" y="0"/>
            <a:ext cx="9144000" cy="6858000"/>
          </a:xfrm>
          <a:ln>
            <a:solidFill>
              <a:srgbClr val="9933FF"/>
            </a:solidFill>
          </a:ln>
        </p:spPr>
      </p:pic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128588"/>
            <a:ext cx="7391400" cy="563562"/>
          </a:xfrm>
        </p:spPr>
        <p:txBody>
          <a:bodyPr anchorCtr="1">
            <a:no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приёмы</a:t>
            </a:r>
            <a:endParaRPr lang="en-US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426447" y="908050"/>
            <a:ext cx="2274847" cy="4275138"/>
            <a:chOff x="249" y="572"/>
            <a:chExt cx="1452" cy="2693"/>
          </a:xfrm>
        </p:grpSpPr>
        <p:sp>
          <p:nvSpPr>
            <p:cNvPr id="14372" name="Rectangle 4"/>
            <p:cNvSpPr>
              <a:spLocks noChangeArrowheads="1"/>
            </p:cNvSpPr>
            <p:nvPr/>
          </p:nvSpPr>
          <p:spPr bwMode="gray">
            <a:xfrm>
              <a:off x="1303" y="590"/>
              <a:ext cx="98" cy="239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73" name="AutoShape 5"/>
            <p:cNvSpPr>
              <a:spLocks noChangeArrowheads="1"/>
            </p:cNvSpPr>
            <p:nvPr/>
          </p:nvSpPr>
          <p:spPr bwMode="gray">
            <a:xfrm>
              <a:off x="976" y="2977"/>
              <a:ext cx="432" cy="288"/>
            </a:xfrm>
            <a:prstGeom prst="parallelogram">
              <a:avLst>
                <a:gd name="adj" fmla="val 114236"/>
              </a:avLst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6022" name="AutoShape 6"/>
            <p:cNvSpPr>
              <a:spLocks noChangeArrowheads="1"/>
            </p:cNvSpPr>
            <p:nvPr/>
          </p:nvSpPr>
          <p:spPr bwMode="gray">
            <a:xfrm>
              <a:off x="274" y="1052"/>
              <a:ext cx="1426" cy="429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28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2 - 4</a:t>
              </a:r>
              <a:endPara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grpSp>
          <p:nvGrpSpPr>
            <p:cNvPr id="14375" name="Group 7"/>
            <p:cNvGrpSpPr>
              <a:grpSpLocks/>
            </p:cNvGrpSpPr>
            <p:nvPr/>
          </p:nvGrpSpPr>
          <p:grpSpPr bwMode="auto">
            <a:xfrm>
              <a:off x="882" y="572"/>
              <a:ext cx="517" cy="480"/>
              <a:chOff x="1101" y="1056"/>
              <a:chExt cx="517" cy="480"/>
            </a:xfrm>
          </p:grpSpPr>
          <p:sp>
            <p:nvSpPr>
              <p:cNvPr id="14381" name="AutoShape 8"/>
              <p:cNvSpPr>
                <a:spLocks noChangeArrowheads="1"/>
              </p:cNvSpPr>
              <p:nvPr/>
            </p:nvSpPr>
            <p:spPr bwMode="gray">
              <a:xfrm>
                <a:off x="1186" y="1056"/>
                <a:ext cx="432" cy="288"/>
              </a:xfrm>
              <a:prstGeom prst="parallelogram">
                <a:avLst>
                  <a:gd name="adj" fmla="val 109375"/>
                </a:avLst>
              </a:prstGeom>
              <a:solidFill>
                <a:srgbClr val="00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4382" name="AutoShape 9"/>
              <p:cNvSpPr>
                <a:spLocks noChangeArrowheads="1"/>
              </p:cNvSpPr>
              <p:nvPr/>
            </p:nvSpPr>
            <p:spPr bwMode="gray">
              <a:xfrm>
                <a:off x="1101" y="1344"/>
                <a:ext cx="288" cy="192"/>
              </a:xfrm>
              <a:prstGeom prst="downArrow">
                <a:avLst>
                  <a:gd name="adj1" fmla="val 38889"/>
                  <a:gd name="adj2" fmla="val 50519"/>
                </a:avLst>
              </a:prstGeom>
              <a:solidFill>
                <a:srgbClr val="00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14376" name="AutoShape 10"/>
            <p:cNvSpPr>
              <a:spLocks noChangeArrowheads="1"/>
            </p:cNvSpPr>
            <p:nvPr/>
          </p:nvSpPr>
          <p:spPr bwMode="gray">
            <a:xfrm>
              <a:off x="249" y="1676"/>
              <a:ext cx="1452" cy="54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Внезапное</a:t>
              </a:r>
            </a:p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 появление</a:t>
              </a:r>
            </a:p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 персонажа</a:t>
              </a:r>
              <a:endParaRPr lang="en-US" altLang="ru-RU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14377" name="AutoShape 11"/>
            <p:cNvSpPr>
              <a:spLocks noChangeArrowheads="1"/>
            </p:cNvSpPr>
            <p:nvPr/>
          </p:nvSpPr>
          <p:spPr bwMode="gray">
            <a:xfrm>
              <a:off x="249" y="2348"/>
              <a:ext cx="1452" cy="54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Одушевление </a:t>
              </a:r>
            </a:p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окружающих</a:t>
              </a:r>
            </a:p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предметов</a:t>
              </a:r>
              <a:endParaRPr lang="en-US" altLang="ru-RU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14378" name="AutoShape 12"/>
            <p:cNvSpPr>
              <a:spLocks noChangeArrowheads="1"/>
            </p:cNvSpPr>
            <p:nvPr/>
          </p:nvSpPr>
          <p:spPr bwMode="gray">
            <a:xfrm>
              <a:off x="885" y="1550"/>
              <a:ext cx="288" cy="192"/>
            </a:xfrm>
            <a:prstGeom prst="downArrow">
              <a:avLst>
                <a:gd name="adj1" fmla="val 38889"/>
                <a:gd name="adj2" fmla="val 50519"/>
              </a:avLst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79" name="AutoShape 13"/>
            <p:cNvSpPr>
              <a:spLocks noChangeArrowheads="1"/>
            </p:cNvSpPr>
            <p:nvPr/>
          </p:nvSpPr>
          <p:spPr bwMode="gray">
            <a:xfrm>
              <a:off x="885" y="2222"/>
              <a:ext cx="288" cy="192"/>
            </a:xfrm>
            <a:prstGeom prst="downArrow">
              <a:avLst>
                <a:gd name="adj1" fmla="val 38889"/>
                <a:gd name="adj2" fmla="val 50519"/>
              </a:avLst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80" name="Rectangle 14"/>
            <p:cNvSpPr>
              <a:spLocks noChangeArrowheads="1"/>
            </p:cNvSpPr>
            <p:nvPr/>
          </p:nvSpPr>
          <p:spPr bwMode="gray">
            <a:xfrm>
              <a:off x="976" y="2947"/>
              <a:ext cx="109" cy="318"/>
            </a:xfrm>
            <a:prstGeom prst="rect">
              <a:avLst/>
            </a:prstGeom>
            <a:gradFill rotWithShape="1">
              <a:gsLst>
                <a:gs pos="0">
                  <a:srgbClr val="004776"/>
                </a:gs>
                <a:gs pos="50000">
                  <a:srgbClr val="0099FF"/>
                </a:gs>
                <a:gs pos="100000">
                  <a:srgbClr val="00477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2892425" y="936625"/>
            <a:ext cx="2786062" cy="5113338"/>
            <a:chOff x="1845" y="572"/>
            <a:chExt cx="1755" cy="3221"/>
          </a:xfrm>
        </p:grpSpPr>
        <p:sp>
          <p:nvSpPr>
            <p:cNvPr id="14361" name="Rectangle 16"/>
            <p:cNvSpPr>
              <a:spLocks noChangeArrowheads="1"/>
            </p:cNvSpPr>
            <p:nvPr/>
          </p:nvSpPr>
          <p:spPr bwMode="gray">
            <a:xfrm>
              <a:off x="2972" y="590"/>
              <a:ext cx="98" cy="28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62" name="AutoShape 17"/>
            <p:cNvSpPr>
              <a:spLocks noChangeArrowheads="1"/>
            </p:cNvSpPr>
            <p:nvPr/>
          </p:nvSpPr>
          <p:spPr bwMode="gray">
            <a:xfrm>
              <a:off x="2636" y="3475"/>
              <a:ext cx="432" cy="288"/>
            </a:xfrm>
            <a:prstGeom prst="parallelogram">
              <a:avLst>
                <a:gd name="adj" fmla="val 114236"/>
              </a:avLst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6034" name="AutoShape 18"/>
            <p:cNvSpPr>
              <a:spLocks noChangeArrowheads="1"/>
            </p:cNvSpPr>
            <p:nvPr/>
          </p:nvSpPr>
          <p:spPr bwMode="gray">
            <a:xfrm>
              <a:off x="1996" y="1052"/>
              <a:ext cx="1407" cy="429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28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 – 5 </a:t>
              </a:r>
              <a:endPara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grpSp>
          <p:nvGrpSpPr>
            <p:cNvPr id="14364" name="Group 19"/>
            <p:cNvGrpSpPr>
              <a:grpSpLocks/>
            </p:cNvGrpSpPr>
            <p:nvPr/>
          </p:nvGrpSpPr>
          <p:grpSpPr bwMode="auto">
            <a:xfrm>
              <a:off x="2551" y="572"/>
              <a:ext cx="517" cy="480"/>
              <a:chOff x="1101" y="1056"/>
              <a:chExt cx="517" cy="480"/>
            </a:xfrm>
          </p:grpSpPr>
          <p:sp>
            <p:nvSpPr>
              <p:cNvPr id="14370" name="AutoShape 20"/>
              <p:cNvSpPr>
                <a:spLocks noChangeArrowheads="1"/>
              </p:cNvSpPr>
              <p:nvPr/>
            </p:nvSpPr>
            <p:spPr bwMode="gray">
              <a:xfrm>
                <a:off x="1186" y="1056"/>
                <a:ext cx="432" cy="288"/>
              </a:xfrm>
              <a:prstGeom prst="parallelogram">
                <a:avLst>
                  <a:gd name="adj" fmla="val 109375"/>
                </a:avLst>
              </a:prstGeom>
              <a:solidFill>
                <a:srgbClr val="703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4371" name="AutoShape 21"/>
              <p:cNvSpPr>
                <a:spLocks noChangeArrowheads="1"/>
              </p:cNvSpPr>
              <p:nvPr/>
            </p:nvSpPr>
            <p:spPr bwMode="gray">
              <a:xfrm>
                <a:off x="1101" y="1344"/>
                <a:ext cx="288" cy="192"/>
              </a:xfrm>
              <a:prstGeom prst="downArrow">
                <a:avLst>
                  <a:gd name="adj1" fmla="val 38889"/>
                  <a:gd name="adj2" fmla="val 50519"/>
                </a:avLst>
              </a:prstGeom>
              <a:solidFill>
                <a:srgbClr val="703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86038" name="AutoShape 22"/>
            <p:cNvSpPr>
              <a:spLocks noChangeArrowheads="1"/>
            </p:cNvSpPr>
            <p:nvPr/>
          </p:nvSpPr>
          <p:spPr bwMode="gray">
            <a:xfrm>
              <a:off x="1845" y="1676"/>
              <a:ext cx="1755" cy="57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Принятие ребенком</a:t>
              </a:r>
            </a:p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роли</a:t>
              </a:r>
              <a:endPara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86039" name="AutoShape 23"/>
            <p:cNvSpPr>
              <a:spLocks noChangeArrowheads="1"/>
            </p:cNvSpPr>
            <p:nvPr/>
          </p:nvSpPr>
          <p:spPr bwMode="gray">
            <a:xfrm>
              <a:off x="1845" y="2348"/>
              <a:ext cx="1755" cy="54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Внесение волшебного</a:t>
              </a:r>
            </a:p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предмета</a:t>
              </a:r>
              <a:endPara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4367" name="AutoShape 24"/>
            <p:cNvSpPr>
              <a:spLocks noChangeArrowheads="1"/>
            </p:cNvSpPr>
            <p:nvPr/>
          </p:nvSpPr>
          <p:spPr bwMode="gray">
            <a:xfrm>
              <a:off x="2551" y="1511"/>
              <a:ext cx="288" cy="192"/>
            </a:xfrm>
            <a:prstGeom prst="downArrow">
              <a:avLst>
                <a:gd name="adj1" fmla="val 38889"/>
                <a:gd name="adj2" fmla="val 50519"/>
              </a:avLst>
            </a:pr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68" name="AutoShape 25"/>
            <p:cNvSpPr>
              <a:spLocks noChangeArrowheads="1"/>
            </p:cNvSpPr>
            <p:nvPr/>
          </p:nvSpPr>
          <p:spPr bwMode="gray">
            <a:xfrm>
              <a:off x="2554" y="2222"/>
              <a:ext cx="288" cy="192"/>
            </a:xfrm>
            <a:prstGeom prst="downArrow">
              <a:avLst>
                <a:gd name="adj1" fmla="val 38889"/>
                <a:gd name="adj2" fmla="val 50519"/>
              </a:avLst>
            </a:pr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69" name="Rectangle 26"/>
            <p:cNvSpPr>
              <a:spLocks noChangeArrowheads="1"/>
            </p:cNvSpPr>
            <p:nvPr/>
          </p:nvSpPr>
          <p:spPr bwMode="gray">
            <a:xfrm>
              <a:off x="2645" y="3475"/>
              <a:ext cx="109" cy="318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6" name="Group 55"/>
          <p:cNvGrpSpPr>
            <a:grpSpLocks/>
          </p:cNvGrpSpPr>
          <p:nvPr/>
        </p:nvGrpSpPr>
        <p:grpSpPr bwMode="auto">
          <a:xfrm>
            <a:off x="5867399" y="476672"/>
            <a:ext cx="2665413" cy="5309361"/>
            <a:chOff x="3696" y="572"/>
            <a:chExt cx="1679" cy="3111"/>
          </a:xfrm>
        </p:grpSpPr>
        <p:sp>
          <p:nvSpPr>
            <p:cNvPr id="14350" name="Rectangle 28"/>
            <p:cNvSpPr>
              <a:spLocks noChangeArrowheads="1"/>
            </p:cNvSpPr>
            <p:nvPr/>
          </p:nvSpPr>
          <p:spPr bwMode="gray">
            <a:xfrm>
              <a:off x="4642" y="590"/>
              <a:ext cx="96" cy="309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6046" name="AutoShape 30"/>
            <p:cNvSpPr>
              <a:spLocks noChangeArrowheads="1"/>
            </p:cNvSpPr>
            <p:nvPr/>
          </p:nvSpPr>
          <p:spPr bwMode="gray">
            <a:xfrm>
              <a:off x="3696" y="1052"/>
              <a:ext cx="1361" cy="429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28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5 - 7 </a:t>
              </a:r>
              <a:endParaRPr 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grpSp>
          <p:nvGrpSpPr>
            <p:cNvPr id="14353" name="Group 31"/>
            <p:cNvGrpSpPr>
              <a:grpSpLocks/>
            </p:cNvGrpSpPr>
            <p:nvPr/>
          </p:nvGrpSpPr>
          <p:grpSpPr bwMode="auto">
            <a:xfrm>
              <a:off x="4221" y="572"/>
              <a:ext cx="517" cy="480"/>
              <a:chOff x="1101" y="1056"/>
              <a:chExt cx="517" cy="480"/>
            </a:xfrm>
          </p:grpSpPr>
          <p:sp>
            <p:nvSpPr>
              <p:cNvPr id="14359" name="AutoShape 32"/>
              <p:cNvSpPr>
                <a:spLocks noChangeArrowheads="1"/>
              </p:cNvSpPr>
              <p:nvPr/>
            </p:nvSpPr>
            <p:spPr bwMode="gray">
              <a:xfrm>
                <a:off x="1186" y="1056"/>
                <a:ext cx="432" cy="288"/>
              </a:xfrm>
              <a:prstGeom prst="parallelogram">
                <a:avLst>
                  <a:gd name="adj" fmla="val 109375"/>
                </a:avLst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4360" name="AutoShape 33"/>
              <p:cNvSpPr>
                <a:spLocks noChangeArrowheads="1"/>
              </p:cNvSpPr>
              <p:nvPr/>
            </p:nvSpPr>
            <p:spPr bwMode="gray">
              <a:xfrm>
                <a:off x="1101" y="1344"/>
                <a:ext cx="288" cy="192"/>
              </a:xfrm>
              <a:prstGeom prst="downArrow">
                <a:avLst>
                  <a:gd name="adj1" fmla="val 38889"/>
                  <a:gd name="adj2" fmla="val 50519"/>
                </a:avLst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86050" name="AutoShape 34"/>
            <p:cNvSpPr>
              <a:spLocks noChangeArrowheads="1"/>
            </p:cNvSpPr>
            <p:nvPr/>
          </p:nvSpPr>
          <p:spPr bwMode="gray">
            <a:xfrm>
              <a:off x="3696" y="1676"/>
              <a:ext cx="1679" cy="54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Погружение в </a:t>
              </a:r>
            </a:p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воображаемую</a:t>
              </a:r>
            </a:p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проблемную  ситуацию</a:t>
              </a:r>
              <a:endPara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86051" name="AutoShape 35"/>
            <p:cNvSpPr>
              <a:spLocks noChangeArrowheads="1"/>
            </p:cNvSpPr>
            <p:nvPr/>
          </p:nvSpPr>
          <p:spPr bwMode="gray">
            <a:xfrm>
              <a:off x="3696" y="2348"/>
              <a:ext cx="1679" cy="54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По сюжету литературного </a:t>
              </a:r>
            </a:p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произведения</a:t>
              </a:r>
              <a:endPara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4356" name="AutoShape 36"/>
            <p:cNvSpPr>
              <a:spLocks noChangeArrowheads="1"/>
            </p:cNvSpPr>
            <p:nvPr/>
          </p:nvSpPr>
          <p:spPr bwMode="gray">
            <a:xfrm>
              <a:off x="4248" y="1508"/>
              <a:ext cx="288" cy="192"/>
            </a:xfrm>
            <a:prstGeom prst="downArrow">
              <a:avLst>
                <a:gd name="adj1" fmla="val 38889"/>
                <a:gd name="adj2" fmla="val 50519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57" name="AutoShape 37"/>
            <p:cNvSpPr>
              <a:spLocks noChangeArrowheads="1"/>
            </p:cNvSpPr>
            <p:nvPr/>
          </p:nvSpPr>
          <p:spPr bwMode="gray">
            <a:xfrm>
              <a:off x="4224" y="2222"/>
              <a:ext cx="288" cy="192"/>
            </a:xfrm>
            <a:prstGeom prst="downArrow">
              <a:avLst>
                <a:gd name="adj1" fmla="val 38889"/>
                <a:gd name="adj2" fmla="val 50519"/>
              </a:avLst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86060" name="AutoShape 44"/>
          <p:cNvSpPr>
            <a:spLocks noChangeArrowheads="1"/>
          </p:cNvSpPr>
          <p:nvPr/>
        </p:nvSpPr>
        <p:spPr bwMode="gray">
          <a:xfrm>
            <a:off x="2928938" y="4781550"/>
            <a:ext cx="2786062" cy="100488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1600" b="1" dirty="0" smtClean="0">
                <a:solidFill>
                  <a:srgbClr val="000000"/>
                </a:solidFill>
              </a:rPr>
              <a:t>Загадка, чтение </a:t>
            </a:r>
          </a:p>
          <a:p>
            <a:pPr algn="ctr"/>
            <a:r>
              <a:rPr lang="ru-RU" altLang="ru-RU" sz="1600" b="1" dirty="0" smtClean="0">
                <a:solidFill>
                  <a:srgbClr val="000000"/>
                </a:solidFill>
              </a:rPr>
              <a:t>стихотворения,</a:t>
            </a:r>
          </a:p>
          <a:p>
            <a:pPr algn="ctr"/>
            <a:r>
              <a:rPr lang="ru-RU" altLang="ru-RU" sz="1600" b="1" dirty="0" smtClean="0">
                <a:solidFill>
                  <a:srgbClr val="000000"/>
                </a:solidFill>
              </a:rPr>
              <a:t>сказочной истории</a:t>
            </a:r>
            <a:endParaRPr lang="en-US" altLang="ru-RU" sz="1600" b="1" dirty="0">
              <a:solidFill>
                <a:srgbClr val="000000"/>
              </a:solidFill>
            </a:endParaRPr>
          </a:p>
        </p:txBody>
      </p:sp>
      <p:sp>
        <p:nvSpPr>
          <p:cNvPr id="86061" name="AutoShape 45"/>
          <p:cNvSpPr>
            <a:spLocks noChangeArrowheads="1"/>
          </p:cNvSpPr>
          <p:nvPr/>
        </p:nvSpPr>
        <p:spPr bwMode="gray">
          <a:xfrm>
            <a:off x="4041775" y="4581525"/>
            <a:ext cx="457200" cy="304800"/>
          </a:xfrm>
          <a:prstGeom prst="downArrow">
            <a:avLst>
              <a:gd name="adj1" fmla="val 38889"/>
              <a:gd name="adj2" fmla="val 50519"/>
            </a:avLst>
          </a:prstGeom>
          <a:solidFill>
            <a:srgbClr val="7030A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6062" name="AutoShape 46"/>
          <p:cNvSpPr>
            <a:spLocks noChangeArrowheads="1"/>
          </p:cNvSpPr>
          <p:nvPr/>
        </p:nvSpPr>
        <p:spPr bwMode="gray">
          <a:xfrm>
            <a:off x="5894388" y="4712791"/>
            <a:ext cx="2665412" cy="8604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1600" b="1" dirty="0" smtClean="0">
                <a:solidFill>
                  <a:srgbClr val="000000"/>
                </a:solidFill>
              </a:rPr>
              <a:t>Получение письма или</a:t>
            </a:r>
          </a:p>
          <a:p>
            <a:pPr algn="ctr"/>
            <a:r>
              <a:rPr lang="ru-RU" altLang="ru-RU" sz="1600" b="1" dirty="0" smtClean="0">
                <a:solidFill>
                  <a:srgbClr val="000000"/>
                </a:solidFill>
              </a:rPr>
              <a:t>посылки с просьбой</a:t>
            </a:r>
          </a:p>
          <a:p>
            <a:pPr algn="ctr"/>
            <a:r>
              <a:rPr lang="ru-RU" altLang="ru-RU" sz="1600" b="1" dirty="0" smtClean="0">
                <a:solidFill>
                  <a:srgbClr val="000000"/>
                </a:solidFill>
              </a:rPr>
              <a:t>о помощи</a:t>
            </a:r>
            <a:endParaRPr lang="en-US" altLang="ru-RU" sz="1600" b="1" dirty="0">
              <a:solidFill>
                <a:srgbClr val="000000"/>
              </a:solidFill>
            </a:endParaRPr>
          </a:p>
        </p:txBody>
      </p:sp>
      <p:sp>
        <p:nvSpPr>
          <p:cNvPr id="86063" name="AutoShape 47"/>
          <p:cNvSpPr>
            <a:spLocks noChangeArrowheads="1"/>
          </p:cNvSpPr>
          <p:nvPr/>
        </p:nvSpPr>
        <p:spPr bwMode="gray">
          <a:xfrm>
            <a:off x="6769894" y="4476750"/>
            <a:ext cx="457200" cy="304800"/>
          </a:xfrm>
          <a:prstGeom prst="downArrow">
            <a:avLst>
              <a:gd name="adj1" fmla="val 38889"/>
              <a:gd name="adj2" fmla="val 50519"/>
            </a:avLst>
          </a:prstGeom>
          <a:solidFill>
            <a:srgbClr val="00B05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gray">
          <a:xfrm>
            <a:off x="5894388" y="5773738"/>
            <a:ext cx="2665412" cy="8604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1600" b="1" dirty="0" smtClean="0">
                <a:solidFill>
                  <a:srgbClr val="000000"/>
                </a:solidFill>
              </a:rPr>
              <a:t>Побуждение к помощи</a:t>
            </a:r>
          </a:p>
          <a:p>
            <a:pPr algn="ctr"/>
            <a:r>
              <a:rPr lang="ru-RU" altLang="ru-RU" sz="1600" b="1" dirty="0" smtClean="0">
                <a:solidFill>
                  <a:srgbClr val="000000"/>
                </a:solidFill>
              </a:rPr>
              <a:t>персонажу, взрослому</a:t>
            </a:r>
            <a:endParaRPr lang="en-US" altLang="ru-RU" sz="1600" b="1" dirty="0">
              <a:solidFill>
                <a:srgbClr val="000000"/>
              </a:solidFill>
            </a:endParaRPr>
          </a:p>
        </p:txBody>
      </p:sp>
      <p:sp>
        <p:nvSpPr>
          <p:cNvPr id="49" name="AutoShape 47"/>
          <p:cNvSpPr>
            <a:spLocks noChangeArrowheads="1"/>
          </p:cNvSpPr>
          <p:nvPr/>
        </p:nvSpPr>
        <p:spPr bwMode="gray">
          <a:xfrm>
            <a:off x="6706735" y="5486994"/>
            <a:ext cx="457200" cy="304800"/>
          </a:xfrm>
          <a:prstGeom prst="downArrow">
            <a:avLst>
              <a:gd name="adj1" fmla="val 38889"/>
              <a:gd name="adj2" fmla="val 50519"/>
            </a:avLst>
          </a:prstGeom>
          <a:solidFill>
            <a:srgbClr val="00B05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673547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86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86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0"/>
                                        <p:tgtEl>
                                          <p:spTgt spid="86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86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60" grpId="0" animBg="1"/>
      <p:bldP spid="86062" grpId="0" animBg="1"/>
      <p:bldP spid="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3807"/>
            <a:ext cx="9144000" cy="6911807"/>
          </a:xfrm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76672"/>
            <a:ext cx="6977063" cy="838201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 w="3155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ТРЕБОВАНИЯ К ОБУЧАЮЩЕЙ ИГРЕ</a:t>
            </a:r>
            <a:endParaRPr lang="en-US" sz="2800" b="1" dirty="0" smtClean="0">
              <a:ln w="3155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2531" name="Freeform 3"/>
          <p:cNvSpPr>
            <a:spLocks/>
          </p:cNvSpPr>
          <p:nvPr/>
        </p:nvSpPr>
        <p:spPr bwMode="gray">
          <a:xfrm>
            <a:off x="4195290" y="4584398"/>
            <a:ext cx="3033712" cy="911225"/>
          </a:xfrm>
          <a:custGeom>
            <a:avLst/>
            <a:gdLst>
              <a:gd name="T0" fmla="*/ 2147483647 w 1717"/>
              <a:gd name="T1" fmla="*/ 2147483647 h 484"/>
              <a:gd name="T2" fmla="*/ 2147483647 w 1717"/>
              <a:gd name="T3" fmla="*/ 2147483647 h 484"/>
              <a:gd name="T4" fmla="*/ 2147483647 w 1717"/>
              <a:gd name="T5" fmla="*/ 2147483647 h 484"/>
              <a:gd name="T6" fmla="*/ 2147483647 w 1717"/>
              <a:gd name="T7" fmla="*/ 2147483647 h 484"/>
              <a:gd name="T8" fmla="*/ 2147483647 w 1717"/>
              <a:gd name="T9" fmla="*/ 2147483647 h 484"/>
              <a:gd name="T10" fmla="*/ 2147483647 w 1717"/>
              <a:gd name="T11" fmla="*/ 2147483647 h 484"/>
              <a:gd name="T12" fmla="*/ 2147483647 w 1717"/>
              <a:gd name="T13" fmla="*/ 2147483647 h 484"/>
              <a:gd name="T14" fmla="*/ 2147483647 w 1717"/>
              <a:gd name="T15" fmla="*/ 2147483647 h 484"/>
              <a:gd name="T16" fmla="*/ 2147483647 w 1717"/>
              <a:gd name="T17" fmla="*/ 2147483647 h 484"/>
              <a:gd name="T18" fmla="*/ 2147483647 w 1717"/>
              <a:gd name="T19" fmla="*/ 2147483647 h 484"/>
              <a:gd name="T20" fmla="*/ 2147483647 w 1717"/>
              <a:gd name="T21" fmla="*/ 2147483647 h 484"/>
              <a:gd name="T22" fmla="*/ 2147483647 w 1717"/>
              <a:gd name="T23" fmla="*/ 2147483647 h 484"/>
              <a:gd name="T24" fmla="*/ 2147483647 w 1717"/>
              <a:gd name="T25" fmla="*/ 2147483647 h 484"/>
              <a:gd name="T26" fmla="*/ 2147483647 w 1717"/>
              <a:gd name="T27" fmla="*/ 2147483647 h 484"/>
              <a:gd name="T28" fmla="*/ 2147483647 w 1717"/>
              <a:gd name="T29" fmla="*/ 2147483647 h 484"/>
              <a:gd name="T30" fmla="*/ 2147483647 w 1717"/>
              <a:gd name="T31" fmla="*/ 2147483647 h 484"/>
              <a:gd name="T32" fmla="*/ 2147483647 w 1717"/>
              <a:gd name="T33" fmla="*/ 2147483647 h 484"/>
              <a:gd name="T34" fmla="*/ 0 w 1717"/>
              <a:gd name="T35" fmla="*/ 0 h 484"/>
              <a:gd name="T36" fmla="*/ 2147483647 w 1717"/>
              <a:gd name="T37" fmla="*/ 2147483647 h 484"/>
              <a:gd name="T38" fmla="*/ 2147483647 w 1717"/>
              <a:gd name="T39" fmla="*/ 2147483647 h 484"/>
              <a:gd name="T40" fmla="*/ 2147483647 w 1717"/>
              <a:gd name="T41" fmla="*/ 2147483647 h 484"/>
              <a:gd name="T42" fmla="*/ 2147483647 w 1717"/>
              <a:gd name="T43" fmla="*/ 2147483647 h 484"/>
              <a:gd name="T44" fmla="*/ 2147483647 w 1717"/>
              <a:gd name="T45" fmla="*/ 2147483647 h 484"/>
              <a:gd name="T46" fmla="*/ 2147483647 w 1717"/>
              <a:gd name="T47" fmla="*/ 2147483647 h 484"/>
              <a:gd name="T48" fmla="*/ 2147483647 w 1717"/>
              <a:gd name="T49" fmla="*/ 2147483647 h 484"/>
              <a:gd name="T50" fmla="*/ 2147483647 w 1717"/>
              <a:gd name="T51" fmla="*/ 2147483647 h 484"/>
              <a:gd name="T52" fmla="*/ 2147483647 w 1717"/>
              <a:gd name="T53" fmla="*/ 2147483647 h 484"/>
              <a:gd name="T54" fmla="*/ 2147483647 w 1717"/>
              <a:gd name="T55" fmla="*/ 2147483647 h 484"/>
              <a:gd name="T56" fmla="*/ 2147483647 w 1717"/>
              <a:gd name="T57" fmla="*/ 2147483647 h 484"/>
              <a:gd name="T58" fmla="*/ 2147483647 w 1717"/>
              <a:gd name="T59" fmla="*/ 2147483647 h 484"/>
              <a:gd name="T60" fmla="*/ 2147483647 w 1717"/>
              <a:gd name="T61" fmla="*/ 2147483647 h 484"/>
              <a:gd name="T62" fmla="*/ 2147483647 w 1717"/>
              <a:gd name="T63" fmla="*/ 2147483647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CC66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3" name="Freeform 5"/>
          <p:cNvSpPr>
            <a:spLocks/>
          </p:cNvSpPr>
          <p:nvPr/>
        </p:nvSpPr>
        <p:spPr bwMode="gray">
          <a:xfrm rot="5153128">
            <a:off x="1563180" y="3669470"/>
            <a:ext cx="2914650" cy="946150"/>
          </a:xfrm>
          <a:custGeom>
            <a:avLst/>
            <a:gdLst>
              <a:gd name="T0" fmla="*/ 2147483647 w 1717"/>
              <a:gd name="T1" fmla="*/ 2147483647 h 484"/>
              <a:gd name="T2" fmla="*/ 2147483647 w 1717"/>
              <a:gd name="T3" fmla="*/ 2147483647 h 484"/>
              <a:gd name="T4" fmla="*/ 2147483647 w 1717"/>
              <a:gd name="T5" fmla="*/ 2147483647 h 484"/>
              <a:gd name="T6" fmla="*/ 2147483647 w 1717"/>
              <a:gd name="T7" fmla="*/ 2147483647 h 484"/>
              <a:gd name="T8" fmla="*/ 2147483647 w 1717"/>
              <a:gd name="T9" fmla="*/ 2147483647 h 484"/>
              <a:gd name="T10" fmla="*/ 2147483647 w 1717"/>
              <a:gd name="T11" fmla="*/ 2147483647 h 484"/>
              <a:gd name="T12" fmla="*/ 2147483647 w 1717"/>
              <a:gd name="T13" fmla="*/ 2147483647 h 484"/>
              <a:gd name="T14" fmla="*/ 2147483647 w 1717"/>
              <a:gd name="T15" fmla="*/ 2147483647 h 484"/>
              <a:gd name="T16" fmla="*/ 2147483647 w 1717"/>
              <a:gd name="T17" fmla="*/ 2147483647 h 484"/>
              <a:gd name="T18" fmla="*/ 2147483647 w 1717"/>
              <a:gd name="T19" fmla="*/ 2147483647 h 484"/>
              <a:gd name="T20" fmla="*/ 2147483647 w 1717"/>
              <a:gd name="T21" fmla="*/ 2147483647 h 484"/>
              <a:gd name="T22" fmla="*/ 2147483647 w 1717"/>
              <a:gd name="T23" fmla="*/ 2147483647 h 484"/>
              <a:gd name="T24" fmla="*/ 2147483647 w 1717"/>
              <a:gd name="T25" fmla="*/ 2147483647 h 484"/>
              <a:gd name="T26" fmla="*/ 2147483647 w 1717"/>
              <a:gd name="T27" fmla="*/ 2147483647 h 484"/>
              <a:gd name="T28" fmla="*/ 2147483647 w 1717"/>
              <a:gd name="T29" fmla="*/ 2147483647 h 484"/>
              <a:gd name="T30" fmla="*/ 2147483647 w 1717"/>
              <a:gd name="T31" fmla="*/ 2147483647 h 484"/>
              <a:gd name="T32" fmla="*/ 2147483647 w 1717"/>
              <a:gd name="T33" fmla="*/ 2147483647 h 484"/>
              <a:gd name="T34" fmla="*/ 0 w 1717"/>
              <a:gd name="T35" fmla="*/ 0 h 484"/>
              <a:gd name="T36" fmla="*/ 2147483647 w 1717"/>
              <a:gd name="T37" fmla="*/ 2147483647 h 484"/>
              <a:gd name="T38" fmla="*/ 2147483647 w 1717"/>
              <a:gd name="T39" fmla="*/ 2147483647 h 484"/>
              <a:gd name="T40" fmla="*/ 2147483647 w 1717"/>
              <a:gd name="T41" fmla="*/ 2147483647 h 484"/>
              <a:gd name="T42" fmla="*/ 2147483647 w 1717"/>
              <a:gd name="T43" fmla="*/ 2147483647 h 484"/>
              <a:gd name="T44" fmla="*/ 2147483647 w 1717"/>
              <a:gd name="T45" fmla="*/ 2147483647 h 484"/>
              <a:gd name="T46" fmla="*/ 2147483647 w 1717"/>
              <a:gd name="T47" fmla="*/ 2147483647 h 484"/>
              <a:gd name="T48" fmla="*/ 2147483647 w 1717"/>
              <a:gd name="T49" fmla="*/ 2147483647 h 484"/>
              <a:gd name="T50" fmla="*/ 2147483647 w 1717"/>
              <a:gd name="T51" fmla="*/ 2147483647 h 484"/>
              <a:gd name="T52" fmla="*/ 2147483647 w 1717"/>
              <a:gd name="T53" fmla="*/ 2147483647 h 484"/>
              <a:gd name="T54" fmla="*/ 2147483647 w 1717"/>
              <a:gd name="T55" fmla="*/ 2147483647 h 484"/>
              <a:gd name="T56" fmla="*/ 2147483647 w 1717"/>
              <a:gd name="T57" fmla="*/ 2147483647 h 484"/>
              <a:gd name="T58" fmla="*/ 2147483647 w 1717"/>
              <a:gd name="T59" fmla="*/ 2147483647 h 484"/>
              <a:gd name="T60" fmla="*/ 2147483647 w 1717"/>
              <a:gd name="T61" fmla="*/ 2147483647 h 484"/>
              <a:gd name="T62" fmla="*/ 2147483647 w 1717"/>
              <a:gd name="T63" fmla="*/ 2147483647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4" name="Freeform 6"/>
          <p:cNvSpPr>
            <a:spLocks/>
          </p:cNvSpPr>
          <p:nvPr/>
        </p:nvSpPr>
        <p:spPr bwMode="gray">
          <a:xfrm rot="9091527">
            <a:off x="1412724" y="2210798"/>
            <a:ext cx="3032125" cy="911225"/>
          </a:xfrm>
          <a:custGeom>
            <a:avLst/>
            <a:gdLst>
              <a:gd name="T0" fmla="*/ 2147483647 w 1717"/>
              <a:gd name="T1" fmla="*/ 2147483647 h 484"/>
              <a:gd name="T2" fmla="*/ 2147483647 w 1717"/>
              <a:gd name="T3" fmla="*/ 2147483647 h 484"/>
              <a:gd name="T4" fmla="*/ 2147483647 w 1717"/>
              <a:gd name="T5" fmla="*/ 2147483647 h 484"/>
              <a:gd name="T6" fmla="*/ 2147483647 w 1717"/>
              <a:gd name="T7" fmla="*/ 2147483647 h 484"/>
              <a:gd name="T8" fmla="*/ 2147483647 w 1717"/>
              <a:gd name="T9" fmla="*/ 2147483647 h 484"/>
              <a:gd name="T10" fmla="*/ 2147483647 w 1717"/>
              <a:gd name="T11" fmla="*/ 2147483647 h 484"/>
              <a:gd name="T12" fmla="*/ 2147483647 w 1717"/>
              <a:gd name="T13" fmla="*/ 2147483647 h 484"/>
              <a:gd name="T14" fmla="*/ 2147483647 w 1717"/>
              <a:gd name="T15" fmla="*/ 2147483647 h 484"/>
              <a:gd name="T16" fmla="*/ 2147483647 w 1717"/>
              <a:gd name="T17" fmla="*/ 2147483647 h 484"/>
              <a:gd name="T18" fmla="*/ 2147483647 w 1717"/>
              <a:gd name="T19" fmla="*/ 2147483647 h 484"/>
              <a:gd name="T20" fmla="*/ 2147483647 w 1717"/>
              <a:gd name="T21" fmla="*/ 2147483647 h 484"/>
              <a:gd name="T22" fmla="*/ 2147483647 w 1717"/>
              <a:gd name="T23" fmla="*/ 2147483647 h 484"/>
              <a:gd name="T24" fmla="*/ 2147483647 w 1717"/>
              <a:gd name="T25" fmla="*/ 2147483647 h 484"/>
              <a:gd name="T26" fmla="*/ 2147483647 w 1717"/>
              <a:gd name="T27" fmla="*/ 2147483647 h 484"/>
              <a:gd name="T28" fmla="*/ 2147483647 w 1717"/>
              <a:gd name="T29" fmla="*/ 2147483647 h 484"/>
              <a:gd name="T30" fmla="*/ 2147483647 w 1717"/>
              <a:gd name="T31" fmla="*/ 2147483647 h 484"/>
              <a:gd name="T32" fmla="*/ 2147483647 w 1717"/>
              <a:gd name="T33" fmla="*/ 2147483647 h 484"/>
              <a:gd name="T34" fmla="*/ 0 w 1717"/>
              <a:gd name="T35" fmla="*/ 0 h 484"/>
              <a:gd name="T36" fmla="*/ 2147483647 w 1717"/>
              <a:gd name="T37" fmla="*/ 2147483647 h 484"/>
              <a:gd name="T38" fmla="*/ 2147483647 w 1717"/>
              <a:gd name="T39" fmla="*/ 2147483647 h 484"/>
              <a:gd name="T40" fmla="*/ 2147483647 w 1717"/>
              <a:gd name="T41" fmla="*/ 2147483647 h 484"/>
              <a:gd name="T42" fmla="*/ 2147483647 w 1717"/>
              <a:gd name="T43" fmla="*/ 2147483647 h 484"/>
              <a:gd name="T44" fmla="*/ 2147483647 w 1717"/>
              <a:gd name="T45" fmla="*/ 2147483647 h 484"/>
              <a:gd name="T46" fmla="*/ 2147483647 w 1717"/>
              <a:gd name="T47" fmla="*/ 2147483647 h 484"/>
              <a:gd name="T48" fmla="*/ 2147483647 w 1717"/>
              <a:gd name="T49" fmla="*/ 2147483647 h 484"/>
              <a:gd name="T50" fmla="*/ 2147483647 w 1717"/>
              <a:gd name="T51" fmla="*/ 2147483647 h 484"/>
              <a:gd name="T52" fmla="*/ 2147483647 w 1717"/>
              <a:gd name="T53" fmla="*/ 2147483647 h 484"/>
              <a:gd name="T54" fmla="*/ 2147483647 w 1717"/>
              <a:gd name="T55" fmla="*/ 2147483647 h 484"/>
              <a:gd name="T56" fmla="*/ 2147483647 w 1717"/>
              <a:gd name="T57" fmla="*/ 2147483647 h 484"/>
              <a:gd name="T58" fmla="*/ 2147483647 w 1717"/>
              <a:gd name="T59" fmla="*/ 2147483647 h 484"/>
              <a:gd name="T60" fmla="*/ 2147483647 w 1717"/>
              <a:gd name="T61" fmla="*/ 2147483647 h 484"/>
              <a:gd name="T62" fmla="*/ 2147483647 w 1717"/>
              <a:gd name="T63" fmla="*/ 2147483647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33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5" name="Freeform 7"/>
          <p:cNvSpPr>
            <a:spLocks/>
          </p:cNvSpPr>
          <p:nvPr/>
        </p:nvSpPr>
        <p:spPr bwMode="gray">
          <a:xfrm rot="13139431">
            <a:off x="3563938" y="1628775"/>
            <a:ext cx="2914650" cy="946150"/>
          </a:xfrm>
          <a:custGeom>
            <a:avLst/>
            <a:gdLst>
              <a:gd name="T0" fmla="*/ 2147483647 w 1717"/>
              <a:gd name="T1" fmla="*/ 2147483647 h 484"/>
              <a:gd name="T2" fmla="*/ 2147483647 w 1717"/>
              <a:gd name="T3" fmla="*/ 2147483647 h 484"/>
              <a:gd name="T4" fmla="*/ 2147483647 w 1717"/>
              <a:gd name="T5" fmla="*/ 2147483647 h 484"/>
              <a:gd name="T6" fmla="*/ 2147483647 w 1717"/>
              <a:gd name="T7" fmla="*/ 2147483647 h 484"/>
              <a:gd name="T8" fmla="*/ 2147483647 w 1717"/>
              <a:gd name="T9" fmla="*/ 2147483647 h 484"/>
              <a:gd name="T10" fmla="*/ 2147483647 w 1717"/>
              <a:gd name="T11" fmla="*/ 2147483647 h 484"/>
              <a:gd name="T12" fmla="*/ 2147483647 w 1717"/>
              <a:gd name="T13" fmla="*/ 2147483647 h 484"/>
              <a:gd name="T14" fmla="*/ 2147483647 w 1717"/>
              <a:gd name="T15" fmla="*/ 2147483647 h 484"/>
              <a:gd name="T16" fmla="*/ 2147483647 w 1717"/>
              <a:gd name="T17" fmla="*/ 2147483647 h 484"/>
              <a:gd name="T18" fmla="*/ 2147483647 w 1717"/>
              <a:gd name="T19" fmla="*/ 2147483647 h 484"/>
              <a:gd name="T20" fmla="*/ 2147483647 w 1717"/>
              <a:gd name="T21" fmla="*/ 2147483647 h 484"/>
              <a:gd name="T22" fmla="*/ 2147483647 w 1717"/>
              <a:gd name="T23" fmla="*/ 2147483647 h 484"/>
              <a:gd name="T24" fmla="*/ 2147483647 w 1717"/>
              <a:gd name="T25" fmla="*/ 2147483647 h 484"/>
              <a:gd name="T26" fmla="*/ 2147483647 w 1717"/>
              <a:gd name="T27" fmla="*/ 2147483647 h 484"/>
              <a:gd name="T28" fmla="*/ 2147483647 w 1717"/>
              <a:gd name="T29" fmla="*/ 2147483647 h 484"/>
              <a:gd name="T30" fmla="*/ 2147483647 w 1717"/>
              <a:gd name="T31" fmla="*/ 2147483647 h 484"/>
              <a:gd name="T32" fmla="*/ 2147483647 w 1717"/>
              <a:gd name="T33" fmla="*/ 2147483647 h 484"/>
              <a:gd name="T34" fmla="*/ 0 w 1717"/>
              <a:gd name="T35" fmla="*/ 0 h 484"/>
              <a:gd name="T36" fmla="*/ 2147483647 w 1717"/>
              <a:gd name="T37" fmla="*/ 2147483647 h 484"/>
              <a:gd name="T38" fmla="*/ 2147483647 w 1717"/>
              <a:gd name="T39" fmla="*/ 2147483647 h 484"/>
              <a:gd name="T40" fmla="*/ 2147483647 w 1717"/>
              <a:gd name="T41" fmla="*/ 2147483647 h 484"/>
              <a:gd name="T42" fmla="*/ 2147483647 w 1717"/>
              <a:gd name="T43" fmla="*/ 2147483647 h 484"/>
              <a:gd name="T44" fmla="*/ 2147483647 w 1717"/>
              <a:gd name="T45" fmla="*/ 2147483647 h 484"/>
              <a:gd name="T46" fmla="*/ 2147483647 w 1717"/>
              <a:gd name="T47" fmla="*/ 2147483647 h 484"/>
              <a:gd name="T48" fmla="*/ 2147483647 w 1717"/>
              <a:gd name="T49" fmla="*/ 2147483647 h 484"/>
              <a:gd name="T50" fmla="*/ 2147483647 w 1717"/>
              <a:gd name="T51" fmla="*/ 2147483647 h 484"/>
              <a:gd name="T52" fmla="*/ 2147483647 w 1717"/>
              <a:gd name="T53" fmla="*/ 2147483647 h 484"/>
              <a:gd name="T54" fmla="*/ 2147483647 w 1717"/>
              <a:gd name="T55" fmla="*/ 2147483647 h 484"/>
              <a:gd name="T56" fmla="*/ 2147483647 w 1717"/>
              <a:gd name="T57" fmla="*/ 2147483647 h 484"/>
              <a:gd name="T58" fmla="*/ 2147483647 w 1717"/>
              <a:gd name="T59" fmla="*/ 2147483647 h 484"/>
              <a:gd name="T60" fmla="*/ 2147483647 w 1717"/>
              <a:gd name="T61" fmla="*/ 2147483647 h 484"/>
              <a:gd name="T62" fmla="*/ 2147483647 w 1717"/>
              <a:gd name="T63" fmla="*/ 2147483647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187624" y="5495623"/>
            <a:ext cx="41044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rgbClr val="0000A2"/>
                </a:solidFill>
                <a:latin typeface="Calibri" pitchFamily="34" charset="0"/>
              </a:rPr>
              <a:t>ПРЕДОСТАВЛЕНИЕ УЧАСТНИКАМ ИГРЫ ВОЗМОЖНОСТИ САМОСТОЯТЕЛЬНОГО АКТИВНОГО ДЕЙСТВИЯ</a:t>
            </a:r>
            <a:endParaRPr lang="en-US" altLang="ru-RU" b="1" dirty="0">
              <a:solidFill>
                <a:srgbClr val="0000A2"/>
              </a:solidFill>
              <a:latin typeface="Calibri" pitchFamily="34" charset="0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15888" y="3645024"/>
            <a:ext cx="18383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rgbClr val="0000A2"/>
                </a:solidFill>
                <a:latin typeface="Calibri" pitchFamily="34" charset="0"/>
              </a:rPr>
              <a:t>ВКЛЮЧЕНИЕ КАЖДОГО УЧАСТНИКА В ИГРУ</a:t>
            </a:r>
            <a:endParaRPr lang="en-US" altLang="ru-RU" b="1" dirty="0">
              <a:solidFill>
                <a:srgbClr val="0000A2"/>
              </a:solidFill>
              <a:latin typeface="Calibri" pitchFamily="34" charset="0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6948264" y="1065031"/>
            <a:ext cx="20162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rgbClr val="0000A2"/>
                </a:solidFill>
                <a:latin typeface="Calibri" pitchFamily="34" charset="0"/>
              </a:rPr>
              <a:t>ВАРИАТИВНОСТЬ ПУТЕЙ И СРЕДСТВ ДОСТИЖЕНИЯ ЦЕЛИ </a:t>
            </a:r>
            <a:endParaRPr lang="en-US" altLang="ru-RU" b="1" dirty="0">
              <a:solidFill>
                <a:srgbClr val="0000A2"/>
              </a:solidFill>
              <a:latin typeface="Calibri" pitchFamily="34" charset="0"/>
            </a:endParaRP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6925474" y="5218624"/>
            <a:ext cx="2819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rgbClr val="0000A2"/>
                </a:solidFill>
                <a:latin typeface="Calibri" pitchFamily="34" charset="0"/>
              </a:rPr>
              <a:t>ИСПОЛЬЗОВАНИЕ ИГРОВЫХ ЗАДАНИЙ СЛОЖНЫХ, НО ДОСТУПНЫХ</a:t>
            </a:r>
            <a:endParaRPr lang="en-US" altLang="ru-RU" b="1" dirty="0">
              <a:solidFill>
                <a:srgbClr val="0000A2"/>
              </a:solidFill>
              <a:latin typeface="Calibri" pitchFamily="34" charset="0"/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9688" y="1443038"/>
            <a:ext cx="37798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kumimoji="1" lang="ru-RU" altLang="ru-RU" b="1" dirty="0" smtClean="0">
                <a:solidFill>
                  <a:srgbClr val="0000A2"/>
                </a:solidFill>
                <a:latin typeface="Calibri" pitchFamily="34" charset="0"/>
              </a:rPr>
              <a:t>СОЗДАНИЕ ИГРОВОГО СЮЖЕТА</a:t>
            </a:r>
            <a:endParaRPr kumimoji="1" lang="en-US" altLang="ru-RU" b="1" dirty="0">
              <a:solidFill>
                <a:srgbClr val="0000A2"/>
              </a:solidFill>
              <a:latin typeface="Calibri" pitchFamily="34" charset="0"/>
            </a:endParaRPr>
          </a:p>
        </p:txBody>
      </p:sp>
      <p:sp>
        <p:nvSpPr>
          <p:cNvPr id="22543" name="Freeform 15"/>
          <p:cNvSpPr>
            <a:spLocks/>
          </p:cNvSpPr>
          <p:nvPr/>
        </p:nvSpPr>
        <p:spPr bwMode="gray">
          <a:xfrm rot="17046572">
            <a:off x="4918038" y="2531269"/>
            <a:ext cx="2916237" cy="947738"/>
          </a:xfrm>
          <a:custGeom>
            <a:avLst/>
            <a:gdLst>
              <a:gd name="T0" fmla="*/ 2147483647 w 1717"/>
              <a:gd name="T1" fmla="*/ 2147483647 h 484"/>
              <a:gd name="T2" fmla="*/ 2147483647 w 1717"/>
              <a:gd name="T3" fmla="*/ 2147483647 h 484"/>
              <a:gd name="T4" fmla="*/ 2147483647 w 1717"/>
              <a:gd name="T5" fmla="*/ 2147483647 h 484"/>
              <a:gd name="T6" fmla="*/ 2147483647 w 1717"/>
              <a:gd name="T7" fmla="*/ 2147483647 h 484"/>
              <a:gd name="T8" fmla="*/ 2147483647 w 1717"/>
              <a:gd name="T9" fmla="*/ 2147483647 h 484"/>
              <a:gd name="T10" fmla="*/ 2147483647 w 1717"/>
              <a:gd name="T11" fmla="*/ 2147483647 h 484"/>
              <a:gd name="T12" fmla="*/ 2147483647 w 1717"/>
              <a:gd name="T13" fmla="*/ 2147483647 h 484"/>
              <a:gd name="T14" fmla="*/ 2147483647 w 1717"/>
              <a:gd name="T15" fmla="*/ 2147483647 h 484"/>
              <a:gd name="T16" fmla="*/ 2147483647 w 1717"/>
              <a:gd name="T17" fmla="*/ 2147483647 h 484"/>
              <a:gd name="T18" fmla="*/ 2147483647 w 1717"/>
              <a:gd name="T19" fmla="*/ 2147483647 h 484"/>
              <a:gd name="T20" fmla="*/ 2147483647 w 1717"/>
              <a:gd name="T21" fmla="*/ 2147483647 h 484"/>
              <a:gd name="T22" fmla="*/ 2147483647 w 1717"/>
              <a:gd name="T23" fmla="*/ 2147483647 h 484"/>
              <a:gd name="T24" fmla="*/ 2147483647 w 1717"/>
              <a:gd name="T25" fmla="*/ 2147483647 h 484"/>
              <a:gd name="T26" fmla="*/ 2147483647 w 1717"/>
              <a:gd name="T27" fmla="*/ 2147483647 h 484"/>
              <a:gd name="T28" fmla="*/ 2147483647 w 1717"/>
              <a:gd name="T29" fmla="*/ 2147483647 h 484"/>
              <a:gd name="T30" fmla="*/ 2147483647 w 1717"/>
              <a:gd name="T31" fmla="*/ 2147483647 h 484"/>
              <a:gd name="T32" fmla="*/ 2147483647 w 1717"/>
              <a:gd name="T33" fmla="*/ 2147483647 h 484"/>
              <a:gd name="T34" fmla="*/ 0 w 1717"/>
              <a:gd name="T35" fmla="*/ 0 h 484"/>
              <a:gd name="T36" fmla="*/ 2147483647 w 1717"/>
              <a:gd name="T37" fmla="*/ 2147483647 h 484"/>
              <a:gd name="T38" fmla="*/ 2147483647 w 1717"/>
              <a:gd name="T39" fmla="*/ 2147483647 h 484"/>
              <a:gd name="T40" fmla="*/ 2147483647 w 1717"/>
              <a:gd name="T41" fmla="*/ 2147483647 h 484"/>
              <a:gd name="T42" fmla="*/ 2147483647 w 1717"/>
              <a:gd name="T43" fmla="*/ 2147483647 h 484"/>
              <a:gd name="T44" fmla="*/ 2147483647 w 1717"/>
              <a:gd name="T45" fmla="*/ 2147483647 h 484"/>
              <a:gd name="T46" fmla="*/ 2147483647 w 1717"/>
              <a:gd name="T47" fmla="*/ 2147483647 h 484"/>
              <a:gd name="T48" fmla="*/ 2147483647 w 1717"/>
              <a:gd name="T49" fmla="*/ 2147483647 h 484"/>
              <a:gd name="T50" fmla="*/ 2147483647 w 1717"/>
              <a:gd name="T51" fmla="*/ 2147483647 h 484"/>
              <a:gd name="T52" fmla="*/ 2147483647 w 1717"/>
              <a:gd name="T53" fmla="*/ 2147483647 h 484"/>
              <a:gd name="T54" fmla="*/ 2147483647 w 1717"/>
              <a:gd name="T55" fmla="*/ 2147483647 h 484"/>
              <a:gd name="T56" fmla="*/ 2147483647 w 1717"/>
              <a:gd name="T57" fmla="*/ 2147483647 h 484"/>
              <a:gd name="T58" fmla="*/ 2147483647 w 1717"/>
              <a:gd name="T59" fmla="*/ 2147483647 h 484"/>
              <a:gd name="T60" fmla="*/ 2147483647 w 1717"/>
              <a:gd name="T61" fmla="*/ 2147483647 h 484"/>
              <a:gd name="T62" fmla="*/ 2147483647 w 1717"/>
              <a:gd name="T63" fmla="*/ 2147483647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FFFF00"/>
          </a:solidFill>
          <a:ln>
            <a:noFill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218127" y="2209839"/>
            <a:ext cx="2735758" cy="2393157"/>
            <a:chOff x="2016" y="1920"/>
            <a:chExt cx="1680" cy="1680"/>
          </a:xfrm>
        </p:grpSpPr>
        <p:sp>
          <p:nvSpPr>
            <p:cNvPr id="8214" name="Oval 18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3E0C00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8215" name="Freeform 19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116 w 1321"/>
                <a:gd name="T1" fmla="*/ 158 h 712"/>
                <a:gd name="T2" fmla="*/ 1130 w 1321"/>
                <a:gd name="T3" fmla="*/ 175 h 712"/>
                <a:gd name="T4" fmla="*/ 1133 w 1321"/>
                <a:gd name="T5" fmla="*/ 191 h 712"/>
                <a:gd name="T6" fmla="*/ 1128 w 1321"/>
                <a:gd name="T7" fmla="*/ 204 h 712"/>
                <a:gd name="T8" fmla="*/ 1114 w 1321"/>
                <a:gd name="T9" fmla="*/ 216 h 712"/>
                <a:gd name="T10" fmla="*/ 1092 w 1321"/>
                <a:gd name="T11" fmla="*/ 229 h 712"/>
                <a:gd name="T12" fmla="*/ 1063 w 1321"/>
                <a:gd name="T13" fmla="*/ 239 h 712"/>
                <a:gd name="T14" fmla="*/ 1026 w 1321"/>
                <a:gd name="T15" fmla="*/ 248 h 712"/>
                <a:gd name="T16" fmla="*/ 985 w 1321"/>
                <a:gd name="T17" fmla="*/ 257 h 712"/>
                <a:gd name="T18" fmla="*/ 937 w 1321"/>
                <a:gd name="T19" fmla="*/ 264 h 712"/>
                <a:gd name="T20" fmla="*/ 885 w 1321"/>
                <a:gd name="T21" fmla="*/ 270 h 712"/>
                <a:gd name="T22" fmla="*/ 830 w 1321"/>
                <a:gd name="T23" fmla="*/ 273 h 712"/>
                <a:gd name="T24" fmla="*/ 769 w 1321"/>
                <a:gd name="T25" fmla="*/ 279 h 712"/>
                <a:gd name="T26" fmla="*/ 707 w 1321"/>
                <a:gd name="T27" fmla="*/ 280 h 712"/>
                <a:gd name="T28" fmla="*/ 683 w 1321"/>
                <a:gd name="T29" fmla="*/ 281 h 712"/>
                <a:gd name="T30" fmla="*/ 409 w 1321"/>
                <a:gd name="T31" fmla="*/ 281 h 712"/>
                <a:gd name="T32" fmla="*/ 405 w 1321"/>
                <a:gd name="T33" fmla="*/ 281 h 712"/>
                <a:gd name="T34" fmla="*/ 351 w 1321"/>
                <a:gd name="T35" fmla="*/ 280 h 712"/>
                <a:gd name="T36" fmla="*/ 299 w 1321"/>
                <a:gd name="T37" fmla="*/ 279 h 712"/>
                <a:gd name="T38" fmla="*/ 250 w 1321"/>
                <a:gd name="T39" fmla="*/ 275 h 712"/>
                <a:gd name="T40" fmla="*/ 203 w 1321"/>
                <a:gd name="T41" fmla="*/ 272 h 712"/>
                <a:gd name="T42" fmla="*/ 161 w 1321"/>
                <a:gd name="T43" fmla="*/ 267 h 712"/>
                <a:gd name="T44" fmla="*/ 122 w 1321"/>
                <a:gd name="T45" fmla="*/ 261 h 712"/>
                <a:gd name="T46" fmla="*/ 86 w 1321"/>
                <a:gd name="T47" fmla="*/ 256 h 712"/>
                <a:gd name="T48" fmla="*/ 59 w 1321"/>
                <a:gd name="T49" fmla="*/ 249 h 712"/>
                <a:gd name="T50" fmla="*/ 31 w 1321"/>
                <a:gd name="T51" fmla="*/ 240 h 712"/>
                <a:gd name="T52" fmla="*/ 18 w 1321"/>
                <a:gd name="T53" fmla="*/ 230 h 712"/>
                <a:gd name="T54" fmla="*/ 6 w 1321"/>
                <a:gd name="T55" fmla="*/ 219 h 712"/>
                <a:gd name="T56" fmla="*/ 0 w 1321"/>
                <a:gd name="T57" fmla="*/ 207 h 712"/>
                <a:gd name="T58" fmla="*/ 0 w 1321"/>
                <a:gd name="T59" fmla="*/ 206 h 712"/>
                <a:gd name="T60" fmla="*/ 4 w 1321"/>
                <a:gd name="T61" fmla="*/ 191 h 712"/>
                <a:gd name="T62" fmla="*/ 16 w 1321"/>
                <a:gd name="T63" fmla="*/ 176 h 712"/>
                <a:gd name="T64" fmla="*/ 43 w 1321"/>
                <a:gd name="T65" fmla="*/ 146 h 712"/>
                <a:gd name="T66" fmla="*/ 78 w 1321"/>
                <a:gd name="T67" fmla="*/ 118 h 712"/>
                <a:gd name="T68" fmla="*/ 126 w 1321"/>
                <a:gd name="T69" fmla="*/ 93 h 712"/>
                <a:gd name="T70" fmla="*/ 175 w 1321"/>
                <a:gd name="T71" fmla="*/ 69 h 712"/>
                <a:gd name="T72" fmla="*/ 231 w 1321"/>
                <a:gd name="T73" fmla="*/ 48 h 712"/>
                <a:gd name="T74" fmla="*/ 293 w 1321"/>
                <a:gd name="T75" fmla="*/ 33 h 712"/>
                <a:gd name="T76" fmla="*/ 356 w 1321"/>
                <a:gd name="T77" fmla="*/ 18 h 712"/>
                <a:gd name="T78" fmla="*/ 427 w 1321"/>
                <a:gd name="T79" fmla="*/ 9 h 712"/>
                <a:gd name="T80" fmla="*/ 498 w 1321"/>
                <a:gd name="T81" fmla="*/ 4 h 712"/>
                <a:gd name="T82" fmla="*/ 573 w 1321"/>
                <a:gd name="T83" fmla="*/ 0 h 712"/>
                <a:gd name="T84" fmla="*/ 573 w 1321"/>
                <a:gd name="T85" fmla="*/ 0 h 712"/>
                <a:gd name="T86" fmla="*/ 651 w 1321"/>
                <a:gd name="T87" fmla="*/ 4 h 712"/>
                <a:gd name="T88" fmla="*/ 727 w 1321"/>
                <a:gd name="T89" fmla="*/ 9 h 712"/>
                <a:gd name="T90" fmla="*/ 800 w 1321"/>
                <a:gd name="T91" fmla="*/ 20 h 712"/>
                <a:gd name="T92" fmla="*/ 867 w 1321"/>
                <a:gd name="T93" fmla="*/ 36 h 712"/>
                <a:gd name="T94" fmla="*/ 929 w 1321"/>
                <a:gd name="T95" fmla="*/ 54 h 712"/>
                <a:gd name="T96" fmla="*/ 986 w 1321"/>
                <a:gd name="T97" fmla="*/ 77 h 712"/>
                <a:gd name="T98" fmla="*/ 1037 w 1321"/>
                <a:gd name="T99" fmla="*/ 101 h 712"/>
                <a:gd name="T100" fmla="*/ 1080 w 1321"/>
                <a:gd name="T101" fmla="*/ 128 h 712"/>
                <a:gd name="T102" fmla="*/ 1116 w 1321"/>
                <a:gd name="T103" fmla="*/ 158 h 712"/>
                <a:gd name="T104" fmla="*/ 1116 w 1321"/>
                <a:gd name="T105" fmla="*/ 158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33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48" name="Text Box 20"/>
          <p:cNvSpPr txBox="1">
            <a:spLocks noChangeArrowheads="1"/>
          </p:cNvSpPr>
          <p:nvPr/>
        </p:nvSpPr>
        <p:spPr bwMode="gray">
          <a:xfrm>
            <a:off x="3276600" y="2748277"/>
            <a:ext cx="2663825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smtClean="0">
                <a:solidFill>
                  <a:srgbClr val="FFFF00"/>
                </a:solidFill>
                <a:cs typeface="Aharoni" pitchFamily="2" charset="-79"/>
              </a:rPr>
              <a:t>УСПЕХ ИГРЫ</a:t>
            </a:r>
          </a:p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u="sng" dirty="0" smtClean="0">
              <a:solidFill>
                <a:srgbClr val="FFFF00"/>
              </a:solidFill>
              <a:cs typeface="Aharoni" pitchFamily="2" charset="-79"/>
            </a:endParaRPr>
          </a:p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haroni" pitchFamily="2" charset="-79"/>
              </a:rPr>
              <a:t>ЗАВИСИТ: 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09493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3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3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3" grpId="0" animBg="1"/>
      <p:bldP spid="22534" grpId="0" animBg="1"/>
      <p:bldP spid="22535" grpId="0" animBg="1"/>
      <p:bldP spid="22537" grpId="0"/>
      <p:bldP spid="22538" grpId="0"/>
      <p:bldP spid="22539" grpId="0"/>
      <p:bldP spid="22540" grpId="0"/>
      <p:bldP spid="22542" grpId="0"/>
      <p:bldP spid="22543" grpId="0" animBg="1"/>
      <p:bldP spid="225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156</Words>
  <Application>Microsoft Office PowerPoint</Application>
  <PresentationFormat>Экран (4:3)</PresentationFormat>
  <Paragraphs>68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Игра как средство занимательного обучения детей дошкольного возраста</vt:lpstr>
      <vt:lpstr>«Игра пронизывает всю жизнь ребёнка… Вся его жизнь – это игра»                 А.С.Макаренко</vt:lpstr>
      <vt:lpstr>Слайд 3</vt:lpstr>
      <vt:lpstr>СТРУКТУРА ОБРАЗОВАНИЯ РФ</vt:lpstr>
      <vt:lpstr>Слайд 5</vt:lpstr>
      <vt:lpstr>Слайд 6</vt:lpstr>
      <vt:lpstr>Слайд 7</vt:lpstr>
      <vt:lpstr>приёмы</vt:lpstr>
      <vt:lpstr>ТРЕБОВАНИЯ К ОБУЧАЮЩЕЙ ИГРЕ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Желаем успеха в этом нелегкой, но интересной работе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oem</dc:creator>
  <cp:lastModifiedBy>Lena</cp:lastModifiedBy>
  <cp:revision>61</cp:revision>
  <dcterms:created xsi:type="dcterms:W3CDTF">2015-11-30T11:16:07Z</dcterms:created>
  <dcterms:modified xsi:type="dcterms:W3CDTF">2017-06-03T13:22:56Z</dcterms:modified>
</cp:coreProperties>
</file>