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456" r:id="rId2"/>
    <p:sldId id="458" r:id="rId3"/>
    <p:sldId id="459" r:id="rId4"/>
    <p:sldId id="455" r:id="rId5"/>
    <p:sldId id="462" r:id="rId6"/>
    <p:sldId id="464" r:id="rId7"/>
    <p:sldId id="466" r:id="rId8"/>
    <p:sldId id="465" r:id="rId9"/>
  </p:sldIdLst>
  <p:sldSz cx="9144000" cy="6858000" type="screen4x3"/>
  <p:notesSz cx="6858000" cy="9144000"/>
  <p:embeddedFontLst>
    <p:embeddedFont>
      <p:font typeface="Calibri" panose="020F0502020204030204" pitchFamily="34" charset="0"/>
      <p:regular r:id="rId12"/>
      <p:bold r:id="rId13"/>
      <p:italic r:id="rId14"/>
      <p:boldItalic r:id="rId15"/>
    </p:embeddedFont>
    <p:embeddedFont>
      <p:font typeface="Majestic" panose="020B0604020202020204" charset="0"/>
      <p:regular r:id="rId16"/>
    </p:embeddedFont>
  </p:embeddedFontLst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20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sz="20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sz="20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sz="20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EBFF"/>
    <a:srgbClr val="FFDDFF"/>
    <a:srgbClr val="E84080"/>
    <a:srgbClr val="FFFFE7"/>
    <a:srgbClr val="FFFFCC"/>
    <a:srgbClr val="920000"/>
    <a:srgbClr val="E0FFD1"/>
    <a:srgbClr val="E4CCF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Светлый стиль 1 — акцент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3195" autoAdjust="0"/>
  </p:normalViewPr>
  <p:slideViewPr>
    <p:cSldViewPr>
      <p:cViewPr varScale="1">
        <p:scale>
          <a:sx n="86" d="100"/>
          <a:sy n="86" d="100"/>
        </p:scale>
        <p:origin x="1122" y="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3" d="100"/>
          <a:sy n="63" d="100"/>
        </p:scale>
        <p:origin x="-2040" y="-96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2.fntdata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font" Target="fonts/font1.fntdata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font" Target="fonts/font5.fntdata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font" Target="fonts/font4.fntdata"/><Relationship Id="rId10" Type="http://schemas.openxmlformats.org/officeDocument/2006/relationships/notesMaster" Target="notesMasters/notesMaster1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3.fntdata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9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 smtClean="0"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20992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20992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 smtClean="0"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20992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/>
            </a:lvl1pPr>
          </a:lstStyle>
          <a:p>
            <a:pPr>
              <a:defRPr/>
            </a:pPr>
            <a:fld id="{6A4C1DF4-8908-488A-A84F-59B405D48C7B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3749178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8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 smtClean="0"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2088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2089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2089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 smtClean="0"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2089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/>
            </a:lvl1pPr>
          </a:lstStyle>
          <a:p>
            <a:pPr>
              <a:defRPr/>
            </a:pPr>
            <a:fld id="{C91C7C08-BBFE-49B4-833A-31F8986BC3A8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2089167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91C7C08-BBFE-49B4-833A-31F8986BC3A8}" type="slidenum">
              <a:rPr lang="ru-RU" smtClean="0"/>
              <a:pPr>
                <a:defRPr/>
              </a:pPr>
              <a:t>4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312020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973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276600" y="762000"/>
            <a:ext cx="5486400" cy="1470025"/>
          </a:xfrm>
        </p:spPr>
        <p:txBody>
          <a:bodyPr/>
          <a:lstStyle>
            <a:lvl1pPr>
              <a:defRPr sz="8000"/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32973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952875" y="2517775"/>
            <a:ext cx="483235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F5C10BE6-F397-440D-9DDA-5154FFB9896B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079977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823AEF-5D1E-440A-A1A0-2DAAE3C87448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12787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953250" y="274638"/>
            <a:ext cx="173355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752600" y="274638"/>
            <a:ext cx="504825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59C5E4-511A-42C7-838E-012E7330A135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158312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955F69-40A3-4FA4-83DD-3DE1BB8D7095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859008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927C5B-9FEE-4217-BBD8-7E616AD9FED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716842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752600" y="1600200"/>
            <a:ext cx="33909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295900" y="1600200"/>
            <a:ext cx="33909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906F26-CFDC-4E4B-87D3-8335245FFD1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088712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3E779E-94EF-4A17-AD8F-C175FFA114EB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06373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DFEEDF-6C20-4912-A1D0-740ABAFDA4D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730086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D49747-2884-491E-A5AF-763507BC0222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094791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216501-B2F6-4981-A484-E9003445EA4B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517520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dirty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478DD9-9D26-46EC-9FAC-97619713DFED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840584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752600" y="274638"/>
            <a:ext cx="69342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752600" y="1600200"/>
            <a:ext cx="69342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 smtClean="0"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 smtClean="0"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 smtClean="0"/>
            </a:lvl1pPr>
          </a:lstStyle>
          <a:p>
            <a:pPr>
              <a:defRPr/>
            </a:pPr>
            <a:fld id="{E5BB183A-3AC9-43D7-8A28-E08724887E5C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66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6600">
          <a:solidFill>
            <a:schemeClr val="tx2"/>
          </a:solidFill>
          <a:latin typeface="Majestic" pitchFamily="66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6600">
          <a:solidFill>
            <a:schemeClr val="tx2"/>
          </a:solidFill>
          <a:latin typeface="Majestic" pitchFamily="66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6600">
          <a:solidFill>
            <a:schemeClr val="tx2"/>
          </a:solidFill>
          <a:latin typeface="Majestic" pitchFamily="66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6600">
          <a:solidFill>
            <a:schemeClr val="tx2"/>
          </a:solidFill>
          <a:latin typeface="Majestic" pitchFamily="66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6600">
          <a:solidFill>
            <a:schemeClr val="tx2"/>
          </a:solidFill>
          <a:latin typeface="Majestic" pitchFamily="66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6600">
          <a:solidFill>
            <a:schemeClr val="tx2"/>
          </a:solidFill>
          <a:latin typeface="Majestic" pitchFamily="66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6600">
          <a:solidFill>
            <a:schemeClr val="tx2"/>
          </a:solidFill>
          <a:latin typeface="Majestic" pitchFamily="66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6600">
          <a:solidFill>
            <a:schemeClr val="tx2"/>
          </a:solidFill>
          <a:latin typeface="Majestic" pitchFamily="6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SzPct val="150000"/>
        <a:buBlip>
          <a:blip r:embed="rId14"/>
        </a:buBlip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-152400" y="1752600"/>
            <a:ext cx="9982200" cy="1371600"/>
          </a:xfrm>
        </p:spPr>
        <p:txBody>
          <a:bodyPr/>
          <a:lstStyle/>
          <a:p>
            <a:pPr eaLnBrk="1" hangingPunct="1"/>
            <a:r>
              <a:rPr lang="ru-RU" sz="6600" dirty="0" smtClean="0">
                <a:latin typeface="Calibri" panose="020F0502020204030204" pitchFamily="34" charset="0"/>
              </a:rPr>
              <a:t>Проект </a:t>
            </a:r>
            <a:br>
              <a:rPr lang="ru-RU" sz="6600" dirty="0" smtClean="0">
                <a:latin typeface="Calibri" panose="020F0502020204030204" pitchFamily="34" charset="0"/>
              </a:rPr>
            </a:br>
            <a:r>
              <a:rPr lang="ru-RU" sz="6600" dirty="0" smtClean="0">
                <a:latin typeface="Calibri" panose="020F0502020204030204" pitchFamily="34" charset="0"/>
              </a:rPr>
              <a:t>«В гости сказки к нам пришли»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743200" y="3200400"/>
            <a:ext cx="6400800" cy="1752600"/>
          </a:xfrm>
        </p:spPr>
        <p:txBody>
          <a:bodyPr/>
          <a:lstStyle/>
          <a:p>
            <a:pPr algn="r" eaLnBrk="1" hangingPunct="1">
              <a:lnSpc>
                <a:spcPct val="90000"/>
              </a:lnSpc>
            </a:pPr>
            <a:endParaRPr lang="ru-RU" sz="2400" dirty="0" smtClean="0"/>
          </a:p>
        </p:txBody>
      </p:sp>
      <p:sp>
        <p:nvSpPr>
          <p:cNvPr id="5124" name="Rectangle 4"/>
          <p:cNvSpPr>
            <a:spLocks noChangeArrowheads="1"/>
          </p:cNvSpPr>
          <p:nvPr/>
        </p:nvSpPr>
        <p:spPr bwMode="auto">
          <a:xfrm>
            <a:off x="6072379" y="152400"/>
            <a:ext cx="255198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b="1" dirty="0" smtClean="0">
                <a:solidFill>
                  <a:schemeClr val="tx2"/>
                </a:solidFill>
              </a:rPr>
              <a:t> </a:t>
            </a:r>
            <a:r>
              <a:rPr lang="en-US" b="1" dirty="0">
                <a:solidFill>
                  <a:schemeClr val="tx2"/>
                </a:solidFill>
              </a:rPr>
              <a:t/>
            </a:r>
            <a:br>
              <a:rPr lang="en-US" b="1" dirty="0">
                <a:solidFill>
                  <a:schemeClr val="tx2"/>
                </a:solidFill>
              </a:rPr>
            </a:br>
            <a:endParaRPr lang="ru-RU" b="1" dirty="0">
              <a:solidFill>
                <a:schemeClr val="tx2"/>
              </a:solidFill>
            </a:endParaRPr>
          </a:p>
        </p:txBody>
      </p:sp>
      <p:pic>
        <p:nvPicPr>
          <p:cNvPr id="5125" name="Picture 5" descr="70578130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BFFFC"/>
              </a:clrFrom>
              <a:clrTo>
                <a:srgbClr val="FBFFF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58200" y="12700"/>
            <a:ext cx="762000" cy="67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752600" y="381000"/>
            <a:ext cx="6934200" cy="5745163"/>
          </a:xfrm>
        </p:spPr>
        <p:txBody>
          <a:bodyPr/>
          <a:lstStyle/>
          <a:p>
            <a:pPr marL="0" indent="0">
              <a:buNone/>
            </a:pPr>
            <a:r>
              <a:rPr lang="ru-RU" sz="2000" dirty="0" smtClean="0"/>
              <a:t>     </a:t>
            </a:r>
            <a:r>
              <a:rPr lang="ru-RU" sz="2000" dirty="0" smtClean="0">
                <a:latin typeface="Calibri" panose="020F0502020204030204" pitchFamily="34" charset="0"/>
              </a:rPr>
              <a:t>Вид проекта: групповой, творческий.</a:t>
            </a:r>
          </a:p>
          <a:p>
            <a:r>
              <a:rPr lang="ru-RU" sz="2000" dirty="0" smtClean="0">
                <a:latin typeface="Calibri" panose="020F0502020204030204" pitchFamily="34" charset="0"/>
              </a:rPr>
              <a:t> </a:t>
            </a:r>
          </a:p>
          <a:p>
            <a:r>
              <a:rPr lang="ru-RU" sz="2000" dirty="0" smtClean="0">
                <a:latin typeface="Calibri" panose="020F0502020204030204" pitchFamily="34" charset="0"/>
              </a:rPr>
              <a:t>Руководители: </a:t>
            </a:r>
            <a:r>
              <a:rPr lang="ru-RU" sz="2000" dirty="0" err="1" smtClean="0">
                <a:latin typeface="Calibri" panose="020F0502020204030204" pitchFamily="34" charset="0"/>
              </a:rPr>
              <a:t>Барловская</a:t>
            </a:r>
            <a:r>
              <a:rPr lang="ru-RU" sz="2000" smtClean="0">
                <a:latin typeface="Calibri" panose="020F0502020204030204" pitchFamily="34" charset="0"/>
              </a:rPr>
              <a:t> Ю.В.</a:t>
            </a:r>
            <a:endParaRPr lang="ru-RU" sz="2000" dirty="0">
              <a:latin typeface="Calibri" panose="020F0502020204030204" pitchFamily="34" charset="0"/>
            </a:endParaRPr>
          </a:p>
          <a:p>
            <a:r>
              <a:rPr lang="ru-RU" sz="2000" dirty="0" smtClean="0">
                <a:latin typeface="Calibri" panose="020F0502020204030204" pitchFamily="34" charset="0"/>
              </a:rPr>
              <a:t>Продолжительность проекта: краткосрочный </a:t>
            </a:r>
          </a:p>
          <a:p>
            <a:r>
              <a:rPr lang="ru-RU" sz="2000" dirty="0" smtClean="0">
                <a:latin typeface="Calibri" panose="020F0502020204030204" pitchFamily="34" charset="0"/>
              </a:rPr>
              <a:t>(1 месяц)</a:t>
            </a:r>
          </a:p>
          <a:p>
            <a:r>
              <a:rPr lang="ru-RU" sz="2000" dirty="0" smtClean="0">
                <a:latin typeface="Calibri" panose="020F0502020204030204" pitchFamily="34" charset="0"/>
              </a:rPr>
              <a:t> </a:t>
            </a:r>
          </a:p>
          <a:p>
            <a:r>
              <a:rPr lang="ru-RU" sz="2000" dirty="0" smtClean="0">
                <a:latin typeface="Calibri" panose="020F0502020204030204" pitchFamily="34" charset="0"/>
              </a:rPr>
              <a:t>Участники проекта:  дети 2-ой младшей группы, воспитатели группы, родители воспитанников.</a:t>
            </a:r>
          </a:p>
          <a:p>
            <a:r>
              <a:rPr lang="ru-RU" sz="2000" dirty="0" smtClean="0">
                <a:latin typeface="Calibri" panose="020F0502020204030204" pitchFamily="34" charset="0"/>
              </a:rPr>
              <a:t> </a:t>
            </a:r>
          </a:p>
          <a:p>
            <a:r>
              <a:rPr lang="ru-RU" sz="2000" dirty="0" smtClean="0">
                <a:latin typeface="Calibri" panose="020F0502020204030204" pitchFamily="34" charset="0"/>
              </a:rPr>
              <a:t>Место проведения: МАДОУ «Детский сад №43 «Журавушка».</a:t>
            </a:r>
          </a:p>
          <a:p>
            <a:r>
              <a:rPr lang="ru-RU" sz="2000" dirty="0" smtClean="0">
                <a:latin typeface="Calibri" panose="020F0502020204030204" pitchFamily="34" charset="0"/>
              </a:rPr>
              <a:t> </a:t>
            </a:r>
          </a:p>
          <a:p>
            <a:r>
              <a:rPr lang="ru-RU" sz="2000" dirty="0" smtClean="0">
                <a:latin typeface="Calibri" panose="020F0502020204030204" pitchFamily="34" charset="0"/>
              </a:rPr>
              <a:t>Срок реализации проекта: 02.2016 – 03.2016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52600" y="990600"/>
            <a:ext cx="6934200" cy="5135563"/>
          </a:xfrm>
        </p:spPr>
        <p:txBody>
          <a:bodyPr/>
          <a:lstStyle/>
          <a:p>
            <a:pPr marL="0" indent="0" eaLnBrk="1" hangingPunct="1">
              <a:buNone/>
            </a:pPr>
            <a:r>
              <a:rPr lang="ru-RU" sz="1800" dirty="0" smtClean="0">
                <a:latin typeface="Calibri" panose="020F0502020204030204" pitchFamily="34" charset="0"/>
              </a:rPr>
              <a:t>Проблема: снижение уровня речевого развития дошкольников. </a:t>
            </a:r>
            <a:br>
              <a:rPr lang="ru-RU" sz="1800" dirty="0" smtClean="0">
                <a:latin typeface="Calibri" panose="020F0502020204030204" pitchFamily="34" charset="0"/>
              </a:rPr>
            </a:br>
            <a:r>
              <a:rPr lang="ru-RU" sz="1800" dirty="0" smtClean="0">
                <a:latin typeface="Calibri" panose="020F0502020204030204" pitchFamily="34" charset="0"/>
              </a:rPr>
              <a:t> </a:t>
            </a:r>
            <a:br>
              <a:rPr lang="ru-RU" sz="1800" dirty="0" smtClean="0">
                <a:latin typeface="Calibri" panose="020F0502020204030204" pitchFamily="34" charset="0"/>
              </a:rPr>
            </a:br>
            <a:r>
              <a:rPr lang="ru-RU" sz="1800" dirty="0" smtClean="0">
                <a:latin typeface="Calibri" panose="020F0502020204030204" pitchFamily="34" charset="0"/>
              </a:rPr>
              <a:t>Цель: развитие интереса к сказкам, создание условий для активного использования сказок в деятельности детей.</a:t>
            </a:r>
          </a:p>
          <a:p>
            <a:pPr marL="0" indent="0" eaLnBrk="1" hangingPunct="1">
              <a:buNone/>
            </a:pPr>
            <a:endParaRPr lang="ru-RU" sz="1800" dirty="0">
              <a:latin typeface="Calibri" panose="020F0502020204030204" pitchFamily="34" charset="0"/>
            </a:endParaRPr>
          </a:p>
          <a:p>
            <a:pPr eaLnBrk="1" hangingPunct="1">
              <a:spcBef>
                <a:spcPct val="0"/>
              </a:spcBef>
              <a:defRPr/>
            </a:pPr>
            <a:r>
              <a:rPr lang="ru-RU" sz="1800" dirty="0">
                <a:latin typeface="Calibri" panose="020F0502020204030204" pitchFamily="34" charset="0"/>
              </a:rPr>
              <a:t> Задачи: </a:t>
            </a:r>
          </a:p>
          <a:p>
            <a:pPr eaLnBrk="1" hangingPunct="1">
              <a:spcBef>
                <a:spcPct val="0"/>
              </a:spcBef>
              <a:buFont typeface="Arial" panose="020B0604020202020204" pitchFamily="34" charset="0"/>
              <a:buChar char="•"/>
              <a:defRPr/>
            </a:pPr>
            <a:r>
              <a:rPr lang="ru-RU" sz="1800" dirty="0">
                <a:latin typeface="Calibri" panose="020F0502020204030204" pitchFamily="34" charset="0"/>
              </a:rPr>
              <a:t> Способствовать формированию интереса к книгам, произведениям устного народного творчества – сказкам.</a:t>
            </a:r>
          </a:p>
          <a:p>
            <a:pPr eaLnBrk="1" hangingPunct="1">
              <a:spcBef>
                <a:spcPct val="0"/>
              </a:spcBef>
              <a:buFont typeface="Arial" panose="020B0604020202020204" pitchFamily="34" charset="0"/>
              <a:buChar char="•"/>
              <a:defRPr/>
            </a:pPr>
            <a:r>
              <a:rPr lang="ru-RU" sz="1800" dirty="0">
                <a:latin typeface="Calibri" panose="020F0502020204030204" pitchFamily="34" charset="0"/>
              </a:rPr>
              <a:t>Развивать речевую активность детей, обогащать словарный запас.</a:t>
            </a:r>
          </a:p>
          <a:p>
            <a:pPr eaLnBrk="1" hangingPunct="1">
              <a:spcBef>
                <a:spcPct val="0"/>
              </a:spcBef>
              <a:buFont typeface="Arial" panose="020B0604020202020204" pitchFamily="34" charset="0"/>
              <a:buChar char="•"/>
              <a:defRPr/>
            </a:pPr>
            <a:r>
              <a:rPr lang="ru-RU" sz="1800" dirty="0">
                <a:latin typeface="Calibri" panose="020F0502020204030204" pitchFamily="34" charset="0"/>
              </a:rPr>
              <a:t>Формировать умения отражать содержание сказок в играх, драматизации, театрализованной деятельности.</a:t>
            </a:r>
          </a:p>
          <a:p>
            <a:pPr eaLnBrk="1" hangingPunct="1">
              <a:spcBef>
                <a:spcPct val="0"/>
              </a:spcBef>
              <a:buFont typeface="Arial" panose="020B0604020202020204" pitchFamily="34" charset="0"/>
              <a:buChar char="•"/>
              <a:defRPr/>
            </a:pPr>
            <a:r>
              <a:rPr lang="ru-RU" sz="1800" dirty="0">
                <a:latin typeface="Calibri" panose="020F0502020204030204" pitchFamily="34" charset="0"/>
              </a:rPr>
              <a:t>Развивать у детей эмоциональную отзывчивость, внимание, любознательность; коммуникативные навыки и умения (играть дружно, вместе, не ссориться).</a:t>
            </a:r>
            <a:r>
              <a:rPr lang="ru-RU" sz="1800" dirty="0" smtClean="0">
                <a:latin typeface="Calibri" panose="020F0502020204030204" pitchFamily="34" charset="0"/>
              </a:rPr>
              <a:t/>
            </a:r>
            <a:br>
              <a:rPr lang="ru-RU" sz="1800" dirty="0" smtClean="0">
                <a:latin typeface="Calibri" panose="020F0502020204030204" pitchFamily="34" charset="0"/>
              </a:rPr>
            </a:br>
            <a:endParaRPr lang="ru-RU" sz="1800" dirty="0" smtClean="0">
              <a:latin typeface="Calibri" panose="020F0502020204030204" pitchFamily="34" charset="0"/>
            </a:endParaRPr>
          </a:p>
          <a:p>
            <a:pPr lvl="1" eaLnBrk="1" hangingPunct="1"/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1981200" y="152400"/>
            <a:ext cx="6804025" cy="5943600"/>
          </a:xfrm>
        </p:spPr>
        <p:txBody>
          <a:bodyPr/>
          <a:lstStyle/>
          <a:p>
            <a:r>
              <a:rPr lang="ru-RU" sz="2400" dirty="0" smtClean="0">
                <a:latin typeface="Calibri" panose="020F0502020204030204" pitchFamily="34" charset="0"/>
              </a:rPr>
              <a:t>Календарный план реализации проекта</a:t>
            </a:r>
            <a:endParaRPr lang="ru-RU" sz="2400" dirty="0">
              <a:latin typeface="Calibri" panose="020F0502020204030204" pitchFamily="34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59892824"/>
              </p:ext>
            </p:extLst>
          </p:nvPr>
        </p:nvGraphicFramePr>
        <p:xfrm>
          <a:off x="1447801" y="857764"/>
          <a:ext cx="7696199" cy="600023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71002"/>
                <a:gridCol w="3264126"/>
                <a:gridCol w="2105938"/>
                <a:gridCol w="855133"/>
              </a:tblGrid>
              <a:tr h="955508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Этапы проекта, цель</a:t>
                      </a:r>
                      <a:endParaRPr lang="ru-RU" sz="1600" dirty="0">
                        <a:solidFill>
                          <a:schemeClr val="tx1"/>
                        </a:solidFill>
                        <a:latin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Деятельность взрослых</a:t>
                      </a:r>
                      <a:endParaRPr lang="ru-RU" sz="1600" dirty="0">
                        <a:solidFill>
                          <a:schemeClr val="tx1"/>
                        </a:solidFill>
                        <a:latin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Деятельность детей</a:t>
                      </a:r>
                      <a:endParaRPr lang="ru-RU" sz="1600" dirty="0">
                        <a:solidFill>
                          <a:schemeClr val="tx1"/>
                        </a:solidFill>
                        <a:latin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Сроки реализации</a:t>
                      </a:r>
                      <a:r>
                        <a:rPr lang="ru-RU" sz="1600" baseline="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 </a:t>
                      </a:r>
                      <a:endParaRPr lang="ru-RU" sz="1600" dirty="0">
                        <a:solidFill>
                          <a:schemeClr val="tx1"/>
                        </a:solidFill>
                        <a:latin typeface="Calibri" panose="020F0502020204030204" pitchFamily="34" charset="0"/>
                      </a:endParaRPr>
                    </a:p>
                  </a:txBody>
                  <a:tcPr anchor="ctr"/>
                </a:tc>
              </a:tr>
              <a:tr h="5044728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1 этап – подготовительный.</a:t>
                      </a:r>
                    </a:p>
                    <a:p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Целеполагание:</a:t>
                      </a:r>
                    </a:p>
                    <a:p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обоснование, цели и задачи исходя из интересов и потребностей детей и (или обеих сторон). </a:t>
                      </a:r>
                      <a:endParaRPr lang="ru-RU" sz="1600" dirty="0">
                        <a:solidFill>
                          <a:schemeClr val="tx1"/>
                        </a:solidFill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ru-RU" sz="1600" baseline="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Изучение литературы по теме;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ru-RU" sz="1600" baseline="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Ознакомление с передовым опытом;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ru-RU" sz="1600" baseline="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Консультация для родителей;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ru-RU" sz="1600" baseline="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Подбор наглядно-дидактических пособий;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ru-RU" sz="1600" baseline="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Оформление книжного центра;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ru-RU" sz="1600" baseline="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Разработка конспектов по теме;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ru-RU" sz="1600" baseline="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Отборка дидактических и подвижных игр для младшего дошкольного возраста.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Беседы</a:t>
                      </a:r>
                      <a:r>
                        <a:rPr lang="ru-RU" sz="1600" baseline="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 с детьми: «Моя любимая сказка», «Правила общения с книгой»;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Дидактические игры: «Что изменилось?», «Найди</a:t>
                      </a:r>
                      <a:r>
                        <a:rPr lang="ru-RU" sz="1600" baseline="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 по описанию», «Кого не стало?»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ru-RU" sz="1600" baseline="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Использование разных видов театрализации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ru-RU" sz="1600" baseline="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Свободное рисование по русским народным сказкам.</a:t>
                      </a:r>
                      <a:endParaRPr lang="ru-RU" sz="1600" dirty="0">
                        <a:solidFill>
                          <a:schemeClr val="tx1"/>
                        </a:solidFill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                            Февраль</a:t>
                      </a:r>
                      <a:endParaRPr lang="ru-RU" dirty="0">
                        <a:solidFill>
                          <a:schemeClr val="tx1"/>
                        </a:solidFill>
                        <a:latin typeface="Calibri" panose="020F0502020204030204" pitchFamily="34" charset="0"/>
                      </a:endParaRPr>
                    </a:p>
                  </a:txBody>
                  <a:tcPr vert="vert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166" t="-1" b="-1971"/>
          <a:stretch/>
        </p:blipFill>
        <p:spPr>
          <a:xfrm>
            <a:off x="1676400" y="762000"/>
            <a:ext cx="3048000" cy="267237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3000" y="2209800"/>
            <a:ext cx="3023838" cy="2267878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6400" y="3581400"/>
            <a:ext cx="3048000" cy="22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1705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4455" y="698541"/>
            <a:ext cx="2970307" cy="2320419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96522" y="722702"/>
            <a:ext cx="3071589" cy="2303692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8711" y="3210758"/>
            <a:ext cx="2901796" cy="217634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0764" y="3200400"/>
            <a:ext cx="3065225" cy="21970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9699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0200" y="1600200"/>
            <a:ext cx="3149600" cy="23622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9200" y="1600200"/>
            <a:ext cx="3149600" cy="2362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090206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99280832"/>
              </p:ext>
            </p:extLst>
          </p:nvPr>
        </p:nvGraphicFramePr>
        <p:xfrm>
          <a:off x="2286000" y="426720"/>
          <a:ext cx="5638800" cy="5212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84593"/>
                <a:gridCol w="2854207"/>
              </a:tblGrid>
              <a:tr h="4800600">
                <a:tc>
                  <a:txBody>
                    <a:bodyPr/>
                    <a:lstStyle/>
                    <a:p>
                      <a:pPr algn="ctr"/>
                      <a:endParaRPr lang="ru-RU" sz="2400" dirty="0" smtClean="0">
                        <a:solidFill>
                          <a:schemeClr val="tx1"/>
                        </a:solidFill>
                        <a:latin typeface="Calibri" panose="020F0502020204030204" pitchFamily="34" charset="0"/>
                      </a:endParaRPr>
                    </a:p>
                    <a:p>
                      <a:pPr algn="ctr"/>
                      <a:endParaRPr lang="ru-RU" sz="2400" dirty="0" smtClean="0">
                        <a:solidFill>
                          <a:schemeClr val="tx1"/>
                        </a:solidFill>
                        <a:latin typeface="Calibri" panose="020F0502020204030204" pitchFamily="34" charset="0"/>
                      </a:endParaRPr>
                    </a:p>
                    <a:p>
                      <a:pPr algn="ctr"/>
                      <a:endParaRPr lang="ru-RU" sz="2400" dirty="0" smtClean="0">
                        <a:solidFill>
                          <a:schemeClr val="tx1"/>
                        </a:solidFill>
                        <a:latin typeface="Calibri" panose="020F0502020204030204" pitchFamily="34" charset="0"/>
                      </a:endParaRPr>
                    </a:p>
                    <a:p>
                      <a:pPr algn="ctr"/>
                      <a:r>
                        <a:rPr lang="ru-RU" sz="240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3 этап – заключительный </a:t>
                      </a:r>
                    </a:p>
                    <a:p>
                      <a:pPr algn="ctr"/>
                      <a:endParaRPr lang="ru-RU" sz="2400" dirty="0" smtClean="0">
                        <a:solidFill>
                          <a:schemeClr val="tx1"/>
                        </a:solidFill>
                        <a:latin typeface="Calibri" panose="020F0502020204030204" pitchFamily="34" charset="0"/>
                      </a:endParaRPr>
                    </a:p>
                    <a:p>
                      <a:pPr algn="ctr"/>
                      <a:r>
                        <a:rPr lang="ru-RU" sz="2400" b="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Анализ выполнения проекта,</a:t>
                      </a:r>
                      <a:r>
                        <a:rPr lang="ru-RU" sz="2400" b="0" baseline="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 достигнутых результатов</a:t>
                      </a:r>
                      <a:endParaRPr lang="ru-RU" sz="2400" b="0" dirty="0">
                        <a:solidFill>
                          <a:schemeClr val="tx1"/>
                        </a:solidFill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342900" indent="-342900">
                        <a:buFontTx/>
                        <a:buChar char="-"/>
                      </a:pPr>
                      <a:r>
                        <a:rPr lang="ru-RU" sz="2400" dirty="0" smtClean="0">
                          <a:solidFill>
                            <a:schemeClr val="tx1"/>
                          </a:solidFill>
                        </a:rPr>
                        <a:t>Литературный</a:t>
                      </a:r>
                      <a:r>
                        <a:rPr lang="ru-RU" sz="2400" baseline="0" dirty="0" smtClean="0">
                          <a:solidFill>
                            <a:schemeClr val="tx1"/>
                          </a:solidFill>
                        </a:rPr>
                        <a:t> клуб «Мы ищем колобка»</a:t>
                      </a:r>
                    </a:p>
                    <a:p>
                      <a:pPr marL="342900" indent="-342900">
                        <a:buFontTx/>
                        <a:buChar char="-"/>
                      </a:pPr>
                      <a:endParaRPr lang="ru-RU" sz="2400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342900" indent="-342900">
                        <a:buFontTx/>
                        <a:buChar char="-"/>
                      </a:pPr>
                      <a:r>
                        <a:rPr lang="ru-RU" sz="2400" baseline="0" dirty="0" smtClean="0">
                          <a:solidFill>
                            <a:schemeClr val="tx1"/>
                          </a:solidFill>
                        </a:rPr>
                        <a:t>Создание папки – </a:t>
                      </a:r>
                      <a:r>
                        <a:rPr lang="ru-RU" sz="2400" baseline="0" dirty="0" err="1" smtClean="0">
                          <a:solidFill>
                            <a:schemeClr val="tx1"/>
                          </a:solidFill>
                        </a:rPr>
                        <a:t>лепбука</a:t>
                      </a:r>
                      <a:r>
                        <a:rPr lang="ru-RU" sz="2400" baseline="0" dirty="0" smtClean="0">
                          <a:solidFill>
                            <a:schemeClr val="tx1"/>
                          </a:solidFill>
                        </a:rPr>
                        <a:t> «В гости сказки к нам пришли»</a:t>
                      </a:r>
                    </a:p>
                    <a:p>
                      <a:pPr marL="0" indent="0">
                        <a:buFontTx/>
                        <a:buNone/>
                      </a:pPr>
                      <a:endParaRPr lang="ru-RU" sz="2400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342900" indent="-342900">
                        <a:buFontTx/>
                        <a:buChar char="-"/>
                      </a:pPr>
                      <a:r>
                        <a:rPr lang="ru-RU" sz="2400" baseline="0" dirty="0" smtClean="0">
                          <a:solidFill>
                            <a:schemeClr val="tx1"/>
                          </a:solidFill>
                        </a:rPr>
                        <a:t>Презентация проектной деятельности</a:t>
                      </a:r>
                      <a:endParaRPr lang="ru-RU" sz="2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40115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Majestic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1804</TotalTime>
  <Words>171</Words>
  <Application>Microsoft Office PowerPoint</Application>
  <PresentationFormat>Экран (4:3)</PresentationFormat>
  <Paragraphs>53</Paragraphs>
  <Slides>8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2" baseType="lpstr">
      <vt:lpstr>Arial</vt:lpstr>
      <vt:lpstr>Calibri</vt:lpstr>
      <vt:lpstr>Majestic</vt:lpstr>
      <vt:lpstr>Оформление по умолчанию</vt:lpstr>
      <vt:lpstr>Проект  «В гости сказки к нам пришли»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User</cp:lastModifiedBy>
  <cp:revision>48</cp:revision>
  <cp:lastPrinted>1601-01-01T00:00:00Z</cp:lastPrinted>
  <dcterms:created xsi:type="dcterms:W3CDTF">1601-01-01T00:00:00Z</dcterms:created>
  <dcterms:modified xsi:type="dcterms:W3CDTF">2017-06-03T16:22:18Z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