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9" r:id="rId1"/>
    <p:sldMasterId id="2147483663" r:id="rId2"/>
  </p:sldMasterIdLst>
  <p:notesMasterIdLst>
    <p:notesMasterId r:id="rId15"/>
  </p:notesMasterIdLst>
  <p:sldIdLst>
    <p:sldId id="258" r:id="rId3"/>
    <p:sldId id="259" r:id="rId4"/>
    <p:sldId id="390" r:id="rId5"/>
    <p:sldId id="391" r:id="rId6"/>
    <p:sldId id="400" r:id="rId7"/>
    <p:sldId id="395" r:id="rId8"/>
    <p:sldId id="394" r:id="rId9"/>
    <p:sldId id="393" r:id="rId10"/>
    <p:sldId id="392" r:id="rId11"/>
    <p:sldId id="389" r:id="rId12"/>
    <p:sldId id="396" r:id="rId13"/>
    <p:sldId id="399" r:id="rId1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00"/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906" autoAdjust="0"/>
    <p:restoredTop sz="94600"/>
  </p:normalViewPr>
  <p:slideViewPr>
    <p:cSldViewPr snapToGrid="0">
      <p:cViewPr>
        <p:scale>
          <a:sx n="91" d="100"/>
          <a:sy n="91" d="100"/>
        </p:scale>
        <p:origin x="-882" y="85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6" d="100"/>
          <a:sy n="56" d="100"/>
        </p:scale>
        <p:origin x="-2826" y="-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fontAlgn="base">
              <a:spcBef>
                <a:spcPct val="0"/>
              </a:spcBef>
              <a:spcAft>
                <a:spcPct val="0"/>
              </a:spcAft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основных стилей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fontAlgn="base">
              <a:spcBef>
                <a:spcPct val="0"/>
              </a:spcBef>
              <a:spcAft>
                <a:spcPct val="0"/>
              </a:spcAft>
              <a:defRPr sz="1200">
                <a:latin typeface="Arial" charset="0"/>
              </a:defRPr>
            </a:lvl1pPr>
          </a:lstStyle>
          <a:p>
            <a:pPr>
              <a:defRPr/>
            </a:pPr>
            <a:r>
              <a:rPr lang="en-US"/>
              <a:t>‹#›</a:t>
            </a:r>
          </a:p>
        </p:txBody>
      </p:sp>
    </p:spTree>
    <p:extLst>
      <p:ext uri="{BB962C8B-B14F-4D97-AF65-F5344CB8AC3E}">
        <p14:creationId xmlns:p14="http://schemas.microsoft.com/office/powerpoint/2010/main" val="146917676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en-US" altLang="ru-RU" smtClean="0"/>
              <a:t>‹#›</a:t>
            </a:r>
          </a:p>
        </p:txBody>
      </p:sp>
      <p:sp>
        <p:nvSpPr>
          <p:cNvPr id="14339" name="Text Box 2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r>
              <a:rPr lang="ru-RU" altLang="ru-RU"/>
              <a:t>1</a:t>
            </a:r>
          </a:p>
        </p:txBody>
      </p:sp>
      <p:sp>
        <p:nvSpPr>
          <p:cNvPr id="14340" name="Rectangle 3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341" name="Rectangle 4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228600" indent="-228600" eaLnBrk="1" hangingPunct="1"/>
            <a:r>
              <a:rPr lang="ru-RU" altLang="ru-RU" smtClean="0"/>
              <a:t>[</a:t>
            </a:r>
            <a:r>
              <a:rPr lang="ru-RU" altLang="ru-RU" b="1" smtClean="0"/>
              <a:t>Примечания для инструктора</a:t>
            </a:r>
            <a:r>
              <a:rPr lang="ru-RU" altLang="ru-RU" smtClean="0"/>
              <a:t> </a:t>
            </a:r>
          </a:p>
          <a:p>
            <a:pPr marL="228600" indent="-228600" eaLnBrk="1" hangingPunct="1">
              <a:buFontTx/>
              <a:buChar char="•"/>
            </a:pPr>
            <a:r>
              <a:rPr lang="ru-RU" altLang="ru-RU" smtClean="0"/>
              <a:t>Дополнительные сведения о настройке этого шаблона см. на самом последнем слайде. Дополнительные материалы к урокам см. также в области заметок некоторых слайдов.</a:t>
            </a:r>
          </a:p>
          <a:p>
            <a:pPr marL="228600" indent="-228600" eaLnBrk="1" hangingPunct="1">
              <a:buFontTx/>
              <a:buChar char="•"/>
            </a:pPr>
            <a:r>
              <a:rPr lang="ru-RU" altLang="ru-RU" smtClean="0"/>
              <a:t>Поскольку в этой презентации содержится анимация Macromedia Flash, при сохранении шаблона может появиться предупреждающее сообщение о личных сведениях. Если вы не заносили информацию в свойства самого файла Macromedia Flash, это предупреждение к презентации не относится. Нажмите кнопку </a:t>
            </a:r>
            <a:r>
              <a:rPr lang="ru-RU" altLang="ru-RU" b="1" smtClean="0"/>
              <a:t>ОК</a:t>
            </a:r>
            <a:r>
              <a:rPr lang="ru-RU" altLang="ru-RU" smtClean="0"/>
              <a:t> в окне сообщения.]</a:t>
            </a:r>
          </a:p>
          <a:p>
            <a:pPr marL="228600" indent="-228600" eaLnBrk="1" hangingPunct="1"/>
            <a:endParaRPr lang="ru-RU" altLang="ru-RU" smtClean="0"/>
          </a:p>
          <a:p>
            <a:pPr marL="228600" indent="-228600" eaLnBrk="1" hangingPunct="1"/>
            <a:endParaRPr lang="ru-RU" alt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en-US" altLang="ru-RU" smtClean="0"/>
              <a:t>‹#›</a:t>
            </a:r>
          </a:p>
        </p:txBody>
      </p:sp>
      <p:sp>
        <p:nvSpPr>
          <p:cNvPr id="15363" name="Text Box 2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r>
              <a:rPr lang="ru-RU" altLang="ru-RU"/>
              <a:t>2</a:t>
            </a:r>
          </a:p>
        </p:txBody>
      </p:sp>
      <p:sp>
        <p:nvSpPr>
          <p:cNvPr id="15364" name="Rectangle 3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5" name="Rectangle 4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ru-RU" alt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sl-SI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sl-SI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Создание первой книги</a:t>
            </a:r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‹#›</a:t>
            </a:r>
          </a:p>
        </p:txBody>
      </p:sp>
    </p:spTree>
    <p:extLst>
      <p:ext uri="{BB962C8B-B14F-4D97-AF65-F5344CB8AC3E}">
        <p14:creationId xmlns:p14="http://schemas.microsoft.com/office/powerpoint/2010/main" val="3897142932"/>
      </p:ext>
    </p:extLst>
  </p:cSld>
  <p:clrMapOvr>
    <a:masterClrMapping/>
  </p:clrMapOvr>
  <p:transition spd="med"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sl-SI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sl-SI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Создание первой книги</a:t>
            </a:r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‹#›</a:t>
            </a:r>
          </a:p>
        </p:txBody>
      </p:sp>
    </p:spTree>
    <p:extLst>
      <p:ext uri="{BB962C8B-B14F-4D97-AF65-F5344CB8AC3E}">
        <p14:creationId xmlns:p14="http://schemas.microsoft.com/office/powerpoint/2010/main" val="2338378577"/>
      </p:ext>
    </p:extLst>
  </p:cSld>
  <p:clrMapOvr>
    <a:masterClrMapping/>
  </p:clrMapOvr>
  <p:transition spd="med"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40513" y="73025"/>
            <a:ext cx="2141537" cy="587057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sl-SI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4313" y="73025"/>
            <a:ext cx="6273800" cy="58705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sl-SI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Создание первой книги</a:t>
            </a:r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‹#›</a:t>
            </a:r>
          </a:p>
        </p:txBody>
      </p:sp>
    </p:spTree>
    <p:extLst>
      <p:ext uri="{BB962C8B-B14F-4D97-AF65-F5344CB8AC3E}">
        <p14:creationId xmlns:p14="http://schemas.microsoft.com/office/powerpoint/2010/main" val="4025484824"/>
      </p:ext>
    </p:extLst>
  </p:cSld>
  <p:clrMapOvr>
    <a:masterClrMapping/>
  </p:clrMapOvr>
  <p:transition spd="med">
    <p:wipe dir="d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sl-SI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sl-SI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Создание первой книги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‹#›</a:t>
            </a:r>
          </a:p>
        </p:txBody>
      </p:sp>
    </p:spTree>
    <p:extLst>
      <p:ext uri="{BB962C8B-B14F-4D97-AF65-F5344CB8AC3E}">
        <p14:creationId xmlns:p14="http://schemas.microsoft.com/office/powerpoint/2010/main" val="343645247"/>
      </p:ext>
    </p:extLst>
  </p:cSld>
  <p:clrMapOvr>
    <a:masterClrMapping/>
  </p:clrMapOvr>
  <p:transition spd="med">
    <p:wipe dir="d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l-S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l-SI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Создание первой книги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‹#›</a:t>
            </a:r>
          </a:p>
        </p:txBody>
      </p:sp>
    </p:spTree>
    <p:extLst>
      <p:ext uri="{BB962C8B-B14F-4D97-AF65-F5344CB8AC3E}">
        <p14:creationId xmlns:p14="http://schemas.microsoft.com/office/powerpoint/2010/main" val="660447132"/>
      </p:ext>
    </p:extLst>
  </p:cSld>
  <p:clrMapOvr>
    <a:masterClrMapping/>
  </p:clrMapOvr>
  <p:transition spd="med">
    <p:wipe dir="d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sl-S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Создание первой книги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‹#›</a:t>
            </a:r>
          </a:p>
        </p:txBody>
      </p:sp>
    </p:spTree>
    <p:extLst>
      <p:ext uri="{BB962C8B-B14F-4D97-AF65-F5344CB8AC3E}">
        <p14:creationId xmlns:p14="http://schemas.microsoft.com/office/powerpoint/2010/main" val="1988215584"/>
      </p:ext>
    </p:extLst>
  </p:cSld>
  <p:clrMapOvr>
    <a:masterClrMapping/>
  </p:clrMapOvr>
  <p:transition spd="med">
    <p:wipe dir="d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l-SI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50838" y="914400"/>
            <a:ext cx="4138612" cy="5029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l-SI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1850" y="914400"/>
            <a:ext cx="4140200" cy="5029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l-SI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Создание первой книги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‹#›</a:t>
            </a:r>
          </a:p>
        </p:txBody>
      </p:sp>
    </p:spTree>
    <p:extLst>
      <p:ext uri="{BB962C8B-B14F-4D97-AF65-F5344CB8AC3E}">
        <p14:creationId xmlns:p14="http://schemas.microsoft.com/office/powerpoint/2010/main" val="4042193115"/>
      </p:ext>
    </p:extLst>
  </p:cSld>
  <p:clrMapOvr>
    <a:masterClrMapping/>
  </p:clrMapOvr>
  <p:transition spd="med">
    <p:wipe dir="d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sl-S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l-SI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l-SI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Создание первой книги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‹#›</a:t>
            </a:r>
          </a:p>
        </p:txBody>
      </p:sp>
    </p:spTree>
    <p:extLst>
      <p:ext uri="{BB962C8B-B14F-4D97-AF65-F5344CB8AC3E}">
        <p14:creationId xmlns:p14="http://schemas.microsoft.com/office/powerpoint/2010/main" val="2684772520"/>
      </p:ext>
    </p:extLst>
  </p:cSld>
  <p:clrMapOvr>
    <a:masterClrMapping/>
  </p:clrMapOvr>
  <p:transition spd="med">
    <p:wipe dir="d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l-SI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Создание первой книги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‹#›</a:t>
            </a:r>
          </a:p>
        </p:txBody>
      </p:sp>
    </p:spTree>
    <p:extLst>
      <p:ext uri="{BB962C8B-B14F-4D97-AF65-F5344CB8AC3E}">
        <p14:creationId xmlns:p14="http://schemas.microsoft.com/office/powerpoint/2010/main" val="3196672021"/>
      </p:ext>
    </p:extLst>
  </p:cSld>
  <p:clrMapOvr>
    <a:masterClrMapping/>
  </p:clrMapOvr>
  <p:transition spd="med">
    <p:wipe dir="d"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Создание первой книги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‹#›</a:t>
            </a:r>
          </a:p>
        </p:txBody>
      </p:sp>
    </p:spTree>
    <p:extLst>
      <p:ext uri="{BB962C8B-B14F-4D97-AF65-F5344CB8AC3E}">
        <p14:creationId xmlns:p14="http://schemas.microsoft.com/office/powerpoint/2010/main" val="1841629987"/>
      </p:ext>
    </p:extLst>
  </p:cSld>
  <p:clrMapOvr>
    <a:masterClrMapping/>
  </p:clrMapOvr>
  <p:transition spd="med">
    <p:wipe dir="d"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sl-S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l-SI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Создание первой книги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‹#›</a:t>
            </a:r>
          </a:p>
        </p:txBody>
      </p:sp>
    </p:spTree>
    <p:extLst>
      <p:ext uri="{BB962C8B-B14F-4D97-AF65-F5344CB8AC3E}">
        <p14:creationId xmlns:p14="http://schemas.microsoft.com/office/powerpoint/2010/main" val="306842988"/>
      </p:ext>
    </p:extLst>
  </p:cSld>
  <p:clrMapOvr>
    <a:masterClrMapping/>
  </p:clrMapOvr>
  <p:transition spd="med"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sl-S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sl-SI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Создание первой книги</a:t>
            </a:r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‹#›</a:t>
            </a:r>
          </a:p>
        </p:txBody>
      </p:sp>
    </p:spTree>
    <p:extLst>
      <p:ext uri="{BB962C8B-B14F-4D97-AF65-F5344CB8AC3E}">
        <p14:creationId xmlns:p14="http://schemas.microsoft.com/office/powerpoint/2010/main" val="3922596570"/>
      </p:ext>
    </p:extLst>
  </p:cSld>
  <p:clrMapOvr>
    <a:masterClrMapping/>
  </p:clrMapOvr>
  <p:transition spd="med">
    <p:wipe dir="d"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sl-SI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sl-SI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Создание первой книги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‹#›</a:t>
            </a:r>
          </a:p>
        </p:txBody>
      </p:sp>
    </p:spTree>
    <p:extLst>
      <p:ext uri="{BB962C8B-B14F-4D97-AF65-F5344CB8AC3E}">
        <p14:creationId xmlns:p14="http://schemas.microsoft.com/office/powerpoint/2010/main" val="2217050929"/>
      </p:ext>
    </p:extLst>
  </p:cSld>
  <p:clrMapOvr>
    <a:masterClrMapping/>
  </p:clrMapOvr>
  <p:transition spd="med">
    <p:wipe dir="d"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l-SI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l-SI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Создание первой книги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‹#›</a:t>
            </a:r>
          </a:p>
        </p:txBody>
      </p:sp>
    </p:spTree>
    <p:extLst>
      <p:ext uri="{BB962C8B-B14F-4D97-AF65-F5344CB8AC3E}">
        <p14:creationId xmlns:p14="http://schemas.microsoft.com/office/powerpoint/2010/main" val="3729608168"/>
      </p:ext>
    </p:extLst>
  </p:cSld>
  <p:clrMapOvr>
    <a:masterClrMapping/>
  </p:clrMapOvr>
  <p:transition spd="med">
    <p:wipe dir="d"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40513" y="73025"/>
            <a:ext cx="2141537" cy="58705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sl-SI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4313" y="73025"/>
            <a:ext cx="6273800" cy="58705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l-SI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Создание первой книги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‹#›</a:t>
            </a:r>
          </a:p>
        </p:txBody>
      </p:sp>
    </p:spTree>
    <p:extLst>
      <p:ext uri="{BB962C8B-B14F-4D97-AF65-F5344CB8AC3E}">
        <p14:creationId xmlns:p14="http://schemas.microsoft.com/office/powerpoint/2010/main" val="1780536283"/>
      </p:ext>
    </p:extLst>
  </p:cSld>
  <p:clrMapOvr>
    <a:masterClrMapping/>
  </p:clrMapOvr>
  <p:transition spd="med"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sl-S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Создание первой книги</a:t>
            </a:r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‹#›</a:t>
            </a:r>
          </a:p>
        </p:txBody>
      </p:sp>
    </p:spTree>
    <p:extLst>
      <p:ext uri="{BB962C8B-B14F-4D97-AF65-F5344CB8AC3E}">
        <p14:creationId xmlns:p14="http://schemas.microsoft.com/office/powerpoint/2010/main" val="697065363"/>
      </p:ext>
    </p:extLst>
  </p:cSld>
  <p:clrMapOvr>
    <a:masterClrMapping/>
  </p:clrMapOvr>
  <p:transition spd="med"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sl-SI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50838" y="914400"/>
            <a:ext cx="4138612" cy="5029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sl-SI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1850" y="914400"/>
            <a:ext cx="4140200" cy="5029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sl-SI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Создание первой книги</a:t>
            </a:r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‹#›</a:t>
            </a:r>
          </a:p>
        </p:txBody>
      </p:sp>
    </p:spTree>
    <p:extLst>
      <p:ext uri="{BB962C8B-B14F-4D97-AF65-F5344CB8AC3E}">
        <p14:creationId xmlns:p14="http://schemas.microsoft.com/office/powerpoint/2010/main" val="3470758426"/>
      </p:ext>
    </p:extLst>
  </p:cSld>
  <p:clrMapOvr>
    <a:masterClrMapping/>
  </p:clrMapOvr>
  <p:transition spd="med"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sl-S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sl-SI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sl-SI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Создание первой книги</a:t>
            </a:r>
          </a:p>
        </p:txBody>
      </p:sp>
      <p:sp>
        <p:nvSpPr>
          <p:cNvPr id="9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‹#›</a:t>
            </a:r>
          </a:p>
        </p:txBody>
      </p:sp>
    </p:spTree>
    <p:extLst>
      <p:ext uri="{BB962C8B-B14F-4D97-AF65-F5344CB8AC3E}">
        <p14:creationId xmlns:p14="http://schemas.microsoft.com/office/powerpoint/2010/main" val="3265816148"/>
      </p:ext>
    </p:extLst>
  </p:cSld>
  <p:clrMapOvr>
    <a:masterClrMapping/>
  </p:clrMapOvr>
  <p:transition spd="med"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sl-SI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Создание первой книги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‹#›</a:t>
            </a:r>
          </a:p>
        </p:txBody>
      </p:sp>
    </p:spTree>
    <p:extLst>
      <p:ext uri="{BB962C8B-B14F-4D97-AF65-F5344CB8AC3E}">
        <p14:creationId xmlns:p14="http://schemas.microsoft.com/office/powerpoint/2010/main" val="478529458"/>
      </p:ext>
    </p:extLst>
  </p:cSld>
  <p:clrMapOvr>
    <a:masterClrMapping/>
  </p:clrMapOvr>
  <p:transition spd="med"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Создание первой книги</a:t>
            </a:r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‹#›</a:t>
            </a:r>
          </a:p>
        </p:txBody>
      </p:sp>
    </p:spTree>
    <p:extLst>
      <p:ext uri="{BB962C8B-B14F-4D97-AF65-F5344CB8AC3E}">
        <p14:creationId xmlns:p14="http://schemas.microsoft.com/office/powerpoint/2010/main" val="4134442765"/>
      </p:ext>
    </p:extLst>
  </p:cSld>
  <p:clrMapOvr>
    <a:masterClrMapping/>
  </p:clrMapOvr>
  <p:transition spd="med"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sl-S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sl-SI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Создание первой книги</a:t>
            </a:r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‹#›</a:t>
            </a:r>
          </a:p>
        </p:txBody>
      </p:sp>
    </p:spTree>
    <p:extLst>
      <p:ext uri="{BB962C8B-B14F-4D97-AF65-F5344CB8AC3E}">
        <p14:creationId xmlns:p14="http://schemas.microsoft.com/office/powerpoint/2010/main" val="2052929826"/>
      </p:ext>
    </p:extLst>
  </p:cSld>
  <p:clrMapOvr>
    <a:masterClrMapping/>
  </p:clrMapOvr>
  <p:transition spd="med"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sl-SI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sl-SI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Создание первой книги</a:t>
            </a:r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‹#›</a:t>
            </a:r>
          </a:p>
        </p:txBody>
      </p:sp>
    </p:spTree>
    <p:extLst>
      <p:ext uri="{BB962C8B-B14F-4D97-AF65-F5344CB8AC3E}">
        <p14:creationId xmlns:p14="http://schemas.microsoft.com/office/powerpoint/2010/main" val="1466503718"/>
      </p:ext>
    </p:extLst>
  </p:cSld>
  <p:clrMapOvr>
    <a:masterClrMapping/>
  </p:clrMapOvr>
  <p:transition spd="med"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0" y="0"/>
            <a:ext cx="9144000" cy="65722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20000"/>
              </a:spcBef>
              <a:spcAft>
                <a:spcPct val="75000"/>
              </a:spcAft>
              <a:defRPr/>
            </a:pPr>
            <a:endParaRPr lang="ru-RU" altLang="ru-RU" sz="2400" smtClean="0">
              <a:solidFill>
                <a:schemeClr val="tx2"/>
              </a:solidFill>
            </a:endParaRPr>
          </a:p>
        </p:txBody>
      </p:sp>
      <p:sp>
        <p:nvSpPr>
          <p:cNvPr id="3075" name="Rectangle 3"/>
          <p:cNvSpPr>
            <a:spLocks noChangeArrowheads="1"/>
          </p:cNvSpPr>
          <p:nvPr/>
        </p:nvSpPr>
        <p:spPr bwMode="auto">
          <a:xfrm>
            <a:off x="0" y="6200775"/>
            <a:ext cx="9144000" cy="65722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20000"/>
              </a:spcBef>
              <a:spcAft>
                <a:spcPct val="75000"/>
              </a:spcAft>
              <a:defRPr/>
            </a:pPr>
            <a:endParaRPr lang="cs-CZ" altLang="ru-RU" sz="2400" smtClean="0">
              <a:solidFill>
                <a:schemeClr val="tx2"/>
              </a:solidFill>
            </a:endParaRP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350838" y="914400"/>
            <a:ext cx="8431212" cy="502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214313" y="73025"/>
            <a:ext cx="82296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2294" name="Rectangle 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0077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1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 sz="1600">
                <a:solidFill>
                  <a:srgbClr val="005AB4"/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2295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717800" y="6200775"/>
            <a:ext cx="37084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1" compatLnSpc="1">
            <a:prstTxWarp prst="textNoShape">
              <a:avLst/>
            </a:prstTxWarp>
          </a:bodyPr>
          <a:lstStyle>
            <a:lvl1pPr algn="ctr" fontAlgn="base">
              <a:spcBef>
                <a:spcPct val="0"/>
              </a:spcBef>
              <a:spcAft>
                <a:spcPct val="0"/>
              </a:spcAft>
              <a:defRPr sz="1600">
                <a:solidFill>
                  <a:srgbClr val="005AB4"/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ru-RU"/>
              <a:t>Создание первой книги</a:t>
            </a:r>
          </a:p>
        </p:txBody>
      </p:sp>
      <p:sp>
        <p:nvSpPr>
          <p:cNvPr id="12296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0077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1" compatLnSpc="1">
            <a:prstTxWarp prst="textNoShape">
              <a:avLst/>
            </a:prstTxWarp>
          </a:bodyPr>
          <a:lstStyle>
            <a:lvl1pPr algn="r" fontAlgn="base">
              <a:spcBef>
                <a:spcPct val="0"/>
              </a:spcBef>
              <a:spcAft>
                <a:spcPct val="0"/>
              </a:spcAft>
              <a:defRPr sz="1600">
                <a:solidFill>
                  <a:srgbClr val="005AB4"/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ru-RU"/>
              <a:t>‹#›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</p:sldLayoutIdLst>
  <p:transition spd="med">
    <p:wipe dir="d"/>
  </p:transition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kern="1200">
          <a:solidFill>
            <a:srgbClr val="005AB4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005AB4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005AB4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005AB4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005AB4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005AB4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005AB4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005AB4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005AB4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350838" y="914400"/>
            <a:ext cx="8431212" cy="502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основных стилей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214313" y="73025"/>
            <a:ext cx="82296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331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1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rgbClr val="005AB4"/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00775"/>
            <a:ext cx="2895600" cy="47625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1" compatLnSpc="1">
            <a:prstTxWarp prst="textNoShape">
              <a:avLst/>
            </a:prstTxWarp>
          </a:bodyPr>
          <a:lstStyle>
            <a:lvl1pPr algn="ctr" fontAlgn="base">
              <a:spcBef>
                <a:spcPct val="0"/>
              </a:spcBef>
              <a:spcAft>
                <a:spcPct val="0"/>
              </a:spcAft>
              <a:defRPr>
                <a:solidFill>
                  <a:srgbClr val="005AB4"/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ru-RU"/>
              <a:t>Создание первой книги</a:t>
            </a:r>
          </a:p>
        </p:txBody>
      </p:sp>
      <p:sp>
        <p:nvSpPr>
          <p:cNvPr id="1331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1" compatLnSpc="1">
            <a:prstTxWarp prst="textNoShape">
              <a:avLst/>
            </a:prstTxWarp>
          </a:bodyPr>
          <a:lstStyle>
            <a:lvl1pPr algn="r" fontAlgn="base">
              <a:spcBef>
                <a:spcPct val="0"/>
              </a:spcBef>
              <a:spcAft>
                <a:spcPct val="0"/>
              </a:spcAft>
              <a:defRPr>
                <a:solidFill>
                  <a:srgbClr val="005AB4"/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ru-RU"/>
              <a:t>‹#›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</p:sldLayoutIdLst>
  <p:transition spd="med">
    <p:wipe dir="d"/>
  </p:transition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kern="1200">
          <a:solidFill>
            <a:srgbClr val="005AB4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005AB4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005AB4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005AB4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005AB4"/>
          </a:solidFill>
          <a:latin typeface="Arial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005AB4"/>
          </a:solidFill>
          <a:latin typeface="Arial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005AB4"/>
          </a:solidFill>
          <a:latin typeface="Arial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005AB4"/>
          </a:solidFill>
          <a:latin typeface="Arial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005AB4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5.gif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Relationship Id="rId9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58800" y="4208463"/>
            <a:ext cx="8026400" cy="103187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3200" b="1" dirty="0" smtClean="0">
                <a:latin typeface="Times New Roman" pitchFamily="18" charset="0"/>
                <a:cs typeface="Times New Roman" pitchFamily="18" charset="0"/>
              </a:rPr>
              <a:t>Учитель математики: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3200" b="1" dirty="0" err="1" smtClean="0">
                <a:latin typeface="Times New Roman" pitchFamily="18" charset="0"/>
                <a:cs typeface="Times New Roman" pitchFamily="18" charset="0"/>
              </a:rPr>
              <a:t>Димуша</a:t>
            </a:r>
            <a:r>
              <a:rPr lang="ru-RU" altLang="ru-RU" sz="3200" b="1" dirty="0" smtClean="0">
                <a:latin typeface="Times New Roman" pitchFamily="18" charset="0"/>
                <a:cs typeface="Times New Roman" pitchFamily="18" charset="0"/>
              </a:rPr>
              <a:t> Светлана Павловна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subTitle" idx="4294967295"/>
          </p:nvPr>
        </p:nvSpPr>
        <p:spPr>
          <a:xfrm>
            <a:off x="1177131" y="3276416"/>
            <a:ext cx="6400800" cy="523875"/>
          </a:xfrm>
        </p:spPr>
        <p:txBody>
          <a:bodyPr/>
          <a:lstStyle/>
          <a:p>
            <a:pPr marL="0" indent="0" algn="ctr" eaLnBrk="1" hangingPunct="1">
              <a:buFontTx/>
              <a:buNone/>
            </a:pPr>
            <a:r>
              <a:rPr lang="ru-RU" altLang="ru-RU" sz="3200" b="1" dirty="0" smtClean="0">
                <a:solidFill>
                  <a:srgbClr val="FF9900"/>
                </a:solidFill>
              </a:rPr>
              <a:t>Урок 2</a:t>
            </a:r>
          </a:p>
        </p:txBody>
      </p:sp>
      <p:sp>
        <p:nvSpPr>
          <p:cNvPr id="8196" name="Text Box 4"/>
          <p:cNvSpPr txBox="1">
            <a:spLocks noChangeArrowheads="1"/>
          </p:cNvSpPr>
          <p:nvPr/>
        </p:nvSpPr>
        <p:spPr bwMode="gray">
          <a:xfrm>
            <a:off x="692150" y="592138"/>
            <a:ext cx="7759700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ru-RU" altLang="ru-RU" sz="2400">
                <a:latin typeface="Tahoma" pitchFamily="34" charset="0"/>
              </a:rPr>
              <a:t>Муниципальное общеобразовательное учреждение «Лицей №5»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776795" y="2260753"/>
            <a:ext cx="7590411" cy="101566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altLang="ru-RU" sz="54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cs typeface="Tahoma" pitchFamily="34" charset="0"/>
              </a:rPr>
              <a:t>Задачи на </a:t>
            </a:r>
            <a:r>
              <a:rPr lang="ru-RU" altLang="ru-RU" sz="60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cs typeface="Tahoma" pitchFamily="34" charset="0"/>
              </a:rPr>
              <a:t>движение</a:t>
            </a:r>
            <a:endParaRPr lang="ru-RU" sz="54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855788" y="6115050"/>
            <a:ext cx="5043487" cy="4603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400" dirty="0">
                <a:solidFill>
                  <a:schemeClr val="bg1">
                    <a:lumMod val="95000"/>
                  </a:schemeClr>
                </a:solidFill>
              </a:rPr>
              <a:t>г. </a:t>
            </a:r>
            <a:r>
              <a:rPr lang="ru-RU" sz="2400" b="1" dirty="0">
                <a:solidFill>
                  <a:schemeClr val="bg1">
                    <a:lumMod val="95000"/>
                  </a:schemeClr>
                </a:solidFill>
              </a:rPr>
              <a:t>Железногорск ,  2016 г</a:t>
            </a:r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12" presetClass="entr" presetSubtype="4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5" grpId="0" build="p" autoUpdateAnimBg="0" advAuto="1000"/>
      <p:bldP spid="8196" grpId="0" autoUpdateAnimBg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TextBox 1"/>
              <p:cNvSpPr txBox="1"/>
              <p:nvPr/>
            </p:nvSpPr>
            <p:spPr>
              <a:xfrm>
                <a:off x="462455" y="315310"/>
                <a:ext cx="7441325" cy="590571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ru-RU" sz="3200" i="1" smtClean="0">
                            <a:solidFill>
                              <a:schemeClr val="bg1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ru-RU" sz="3200" i="1">
                            <a:solidFill>
                              <a:schemeClr val="bg1"/>
                            </a:solidFill>
                            <a:latin typeface="Cambria Math"/>
                          </a:rPr>
                          <m:t>3</m:t>
                        </m:r>
                      </m:num>
                      <m:den>
                        <m:r>
                          <a:rPr lang="ru-RU" sz="3200" i="1">
                            <a:solidFill>
                              <a:schemeClr val="bg1"/>
                            </a:solidFill>
                            <a:latin typeface="Cambria Math"/>
                          </a:rPr>
                          <m:t>4,5</m:t>
                        </m:r>
                      </m:den>
                    </m:f>
                  </m:oMath>
                </a14:m>
                <a:r>
                  <a:rPr lang="ru-RU" sz="3200" dirty="0">
                    <a:solidFill>
                      <a:schemeClr val="bg1"/>
                    </a:solidFill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i="1" dirty="0">
                            <a:solidFill>
                              <a:schemeClr val="bg1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ru-RU" sz="3200" i="1" dirty="0">
                            <a:solidFill>
                              <a:schemeClr val="bg1"/>
                            </a:solidFill>
                            <a:latin typeface="Cambria Math"/>
                          </a:rPr>
                          <m:t>25</m:t>
                        </m:r>
                        <m:r>
                          <a:rPr lang="en-US" sz="3200" i="1" dirty="0">
                            <a:solidFill>
                              <a:schemeClr val="bg1"/>
                            </a:solidFill>
                            <a:latin typeface="Cambria Math"/>
                          </a:rPr>
                          <m:t>−</m:t>
                        </m:r>
                        <m:r>
                          <a:rPr lang="en-US" sz="3200" i="1" dirty="0">
                            <a:solidFill>
                              <a:schemeClr val="bg1"/>
                            </a:solidFill>
                            <a:latin typeface="Cambria Math"/>
                          </a:rPr>
                          <m:t>𝑥</m:t>
                        </m:r>
                      </m:num>
                      <m:den>
                        <m:r>
                          <a:rPr lang="en-US" sz="3200" i="1" dirty="0">
                            <a:solidFill>
                              <a:schemeClr val="bg1"/>
                            </a:solidFill>
                            <a:latin typeface="Cambria Math"/>
                          </a:rPr>
                          <m:t>25+</m:t>
                        </m:r>
                        <m:r>
                          <a:rPr lang="en-US" sz="3200" i="1" dirty="0">
                            <a:solidFill>
                              <a:schemeClr val="bg1"/>
                            </a:solidFill>
                            <a:latin typeface="Cambria Math"/>
                          </a:rPr>
                          <m:t>𝑥</m:t>
                        </m:r>
                      </m:den>
                    </m:f>
                    <m:r>
                      <a:rPr lang="en-US" sz="3200" b="0" i="1" dirty="0" smtClean="0">
                        <a:solidFill>
                          <a:schemeClr val="bg1"/>
                        </a:solidFill>
                        <a:latin typeface="Cambria Math"/>
                      </a:rPr>
                      <m:t>  </m:t>
                    </m:r>
                  </m:oMath>
                </a14:m>
                <a:endParaRPr lang="en-US" sz="3200" b="0" dirty="0" smtClean="0">
                  <a:solidFill>
                    <a:schemeClr val="bg1"/>
                  </a:solidFill>
                </a:endParaRPr>
              </a:p>
              <a:p>
                <a:endParaRPr lang="en-US" dirty="0" smtClean="0">
                  <a:solidFill>
                    <a:schemeClr val="bg1"/>
                  </a:solidFill>
                </a:endParaRPr>
              </a:p>
              <a:p>
                <a:r>
                  <a:rPr lang="en-US" sz="2800" dirty="0" smtClean="0">
                    <a:solidFill>
                      <a:schemeClr val="bg1"/>
                    </a:solidFill>
                  </a:rPr>
                  <a:t>3(25+x)=4,5(25-x)</a:t>
                </a:r>
              </a:p>
              <a:p>
                <a:r>
                  <a:rPr lang="en-US" sz="2800" dirty="0" smtClean="0">
                    <a:solidFill>
                      <a:schemeClr val="bg1"/>
                    </a:solidFill>
                  </a:rPr>
                  <a:t>75+3x=112,5-4,5x   </a:t>
                </a:r>
                <a:r>
                  <a:rPr lang="ru-RU" sz="2800" dirty="0" smtClean="0">
                    <a:solidFill>
                      <a:schemeClr val="bg1"/>
                    </a:solidFill>
                  </a:rPr>
                  <a:t>Прибавляем к обеим </a:t>
                </a:r>
                <a:r>
                  <a:rPr lang="en-US" sz="2800" dirty="0" smtClean="0">
                    <a:solidFill>
                      <a:schemeClr val="bg1"/>
                    </a:solidFill>
                  </a:rPr>
                  <a:t>              </a:t>
                </a:r>
              </a:p>
              <a:p>
                <a:r>
                  <a:rPr lang="en-US" sz="2800" dirty="0">
                    <a:solidFill>
                      <a:schemeClr val="bg1"/>
                    </a:solidFill>
                  </a:rPr>
                  <a:t> </a:t>
                </a:r>
                <a:r>
                  <a:rPr lang="en-US" sz="2800" dirty="0" smtClean="0">
                    <a:solidFill>
                      <a:schemeClr val="bg1"/>
                    </a:solidFill>
                  </a:rPr>
                  <a:t>                               </a:t>
                </a:r>
                <a:r>
                  <a:rPr lang="ru-RU" sz="2800" dirty="0" smtClean="0">
                    <a:solidFill>
                      <a:schemeClr val="bg1"/>
                    </a:solidFill>
                  </a:rPr>
                  <a:t>частям уравнения 4,5</a:t>
                </a:r>
                <a:r>
                  <a:rPr lang="en-US" sz="2800" dirty="0" smtClean="0">
                    <a:solidFill>
                      <a:schemeClr val="bg1"/>
                    </a:solidFill>
                  </a:rPr>
                  <a:t>x</a:t>
                </a:r>
              </a:p>
              <a:p>
                <a:r>
                  <a:rPr lang="en-US" sz="2800" dirty="0" smtClean="0">
                    <a:solidFill>
                      <a:schemeClr val="bg1"/>
                    </a:solidFill>
                  </a:rPr>
                  <a:t>75+7,5x=112,5</a:t>
                </a:r>
              </a:p>
              <a:p>
                <a:r>
                  <a:rPr lang="en-US" sz="2800" dirty="0" smtClean="0">
                    <a:solidFill>
                      <a:schemeClr val="bg1"/>
                    </a:solidFill>
                  </a:rPr>
                  <a:t>7,5x=112,5-75</a:t>
                </a:r>
              </a:p>
              <a:p>
                <a:r>
                  <a:rPr lang="en-US" sz="2800" dirty="0" smtClean="0">
                    <a:solidFill>
                      <a:schemeClr val="bg1"/>
                    </a:solidFill>
                  </a:rPr>
                  <a:t>7,5x=37,5</a:t>
                </a:r>
              </a:p>
              <a:p>
                <a:r>
                  <a:rPr lang="en-US" sz="2800" dirty="0" smtClean="0">
                    <a:solidFill>
                      <a:schemeClr val="bg1"/>
                    </a:solidFill>
                  </a:rPr>
                  <a:t>x=37,5</a:t>
                </a:r>
                <a:r>
                  <a:rPr lang="ru-RU" sz="2800" dirty="0" smtClean="0">
                    <a:solidFill>
                      <a:schemeClr val="bg1"/>
                    </a:solidFill>
                  </a:rPr>
                  <a:t>:</a:t>
                </a:r>
                <a:r>
                  <a:rPr lang="en-US" sz="2800" dirty="0" smtClean="0">
                    <a:solidFill>
                      <a:schemeClr val="bg1"/>
                    </a:solidFill>
                  </a:rPr>
                  <a:t>7,5</a:t>
                </a:r>
              </a:p>
              <a:p>
                <a:r>
                  <a:rPr lang="en-US" sz="2800" dirty="0">
                    <a:solidFill>
                      <a:schemeClr val="bg1"/>
                    </a:solidFill>
                  </a:rPr>
                  <a:t>x</a:t>
                </a:r>
                <a:r>
                  <a:rPr lang="en-US" sz="2800" dirty="0" smtClean="0">
                    <a:solidFill>
                      <a:schemeClr val="bg1"/>
                    </a:solidFill>
                  </a:rPr>
                  <a:t>=</a:t>
                </a:r>
                <a:r>
                  <a:rPr lang="ru-RU" sz="2800" dirty="0" smtClean="0">
                    <a:solidFill>
                      <a:schemeClr val="bg1"/>
                    </a:solidFill>
                  </a:rPr>
                  <a:t>5</a:t>
                </a:r>
                <a:endParaRPr lang="en-US" sz="2800" dirty="0">
                  <a:solidFill>
                    <a:schemeClr val="bg1"/>
                  </a:solidFill>
                </a:endParaRPr>
              </a:p>
              <a:p>
                <a:r>
                  <a:rPr lang="ru-RU" sz="2800" dirty="0" smtClean="0">
                    <a:solidFill>
                      <a:schemeClr val="bg1"/>
                    </a:solidFill>
                  </a:rPr>
                  <a:t>Ответ: 5 км/ч   </a:t>
                </a:r>
                <a:r>
                  <a:rPr lang="en-US" sz="2800" dirty="0" smtClean="0">
                    <a:solidFill>
                      <a:schemeClr val="bg1"/>
                    </a:solidFill>
                  </a:rPr>
                  <a:t>V </a:t>
                </a:r>
                <a:r>
                  <a:rPr lang="ru-RU" sz="2800" dirty="0" smtClean="0">
                    <a:solidFill>
                      <a:schemeClr val="bg1"/>
                    </a:solidFill>
                  </a:rPr>
                  <a:t>течения реки</a:t>
                </a:r>
                <a:endParaRPr lang="ru-RU" sz="2800" dirty="0">
                  <a:solidFill>
                    <a:schemeClr val="bg1"/>
                  </a:solidFill>
                </a:endParaRPr>
              </a:p>
              <a:p>
                <a:endParaRPr lang="en-US" sz="2800" dirty="0"/>
              </a:p>
              <a:p>
                <a:endParaRPr lang="ru-RU" dirty="0"/>
              </a:p>
            </p:txBody>
          </p:sp>
        </mc:Choice>
        <mc:Fallback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2455" y="315310"/>
                <a:ext cx="7441325" cy="5905719"/>
              </a:xfrm>
              <a:prstGeom prst="rect">
                <a:avLst/>
              </a:prstGeom>
              <a:blipFill rotWithShape="1">
                <a:blip r:embed="rId2"/>
                <a:stretch>
                  <a:fillRect l="-172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210387405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57655" y="430925"/>
            <a:ext cx="8837356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altLang="ru-RU" sz="2400" dirty="0" smtClean="0">
                <a:solidFill>
                  <a:schemeClr val="bg1"/>
                </a:solidFill>
              </a:rPr>
              <a:t>Задача. Расстояние между причалами  равно 16,8 км. За </a:t>
            </a:r>
          </a:p>
          <a:p>
            <a:r>
              <a:rPr lang="ru-RU" altLang="ru-RU" sz="2400" dirty="0" smtClean="0">
                <a:solidFill>
                  <a:schemeClr val="bg1"/>
                </a:solidFill>
              </a:rPr>
              <a:t>сколько времени моторная лодка проплывет путь от одного </a:t>
            </a:r>
          </a:p>
          <a:p>
            <a:r>
              <a:rPr lang="ru-RU" altLang="ru-RU" sz="2400" dirty="0" smtClean="0">
                <a:solidFill>
                  <a:schemeClr val="bg1"/>
                </a:solidFill>
              </a:rPr>
              <a:t>причала до другого и обратно, если собственная скорость </a:t>
            </a:r>
          </a:p>
          <a:p>
            <a:r>
              <a:rPr lang="ru-RU" altLang="ru-RU" sz="2400" dirty="0" smtClean="0">
                <a:solidFill>
                  <a:schemeClr val="bg1"/>
                </a:solidFill>
              </a:rPr>
              <a:t>лодки 11,2 км/ч, а скорость течения реки составляет 25%</a:t>
            </a:r>
          </a:p>
          <a:p>
            <a:r>
              <a:rPr lang="ru-RU" altLang="ru-RU" sz="2400" dirty="0" smtClean="0">
                <a:solidFill>
                  <a:schemeClr val="bg1"/>
                </a:solidFill>
              </a:rPr>
              <a:t> скорости лодки?</a:t>
            </a:r>
            <a:endParaRPr lang="ru-RU" sz="2400" dirty="0">
              <a:solidFill>
                <a:schemeClr val="bg1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286537" y="2369917"/>
            <a:ext cx="8425961" cy="44012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solidFill>
                  <a:schemeClr val="bg1"/>
                </a:solidFill>
              </a:rPr>
              <a:t>25%=0,25</a:t>
            </a:r>
          </a:p>
          <a:p>
            <a:pPr marL="342900" indent="-342900">
              <a:buAutoNum type="arabicParenR"/>
            </a:pPr>
            <a:r>
              <a:rPr lang="ru-RU" sz="2800" dirty="0" smtClean="0">
                <a:solidFill>
                  <a:schemeClr val="bg1"/>
                </a:solidFill>
              </a:rPr>
              <a:t>11,2 ·0,25=2,8(км/ч)-</a:t>
            </a:r>
            <a:r>
              <a:rPr lang="en-US" sz="2800" dirty="0" smtClean="0">
                <a:solidFill>
                  <a:schemeClr val="bg1"/>
                </a:solidFill>
              </a:rPr>
              <a:t>V </a:t>
            </a:r>
            <a:r>
              <a:rPr lang="ru-RU" sz="2800" dirty="0" smtClean="0">
                <a:solidFill>
                  <a:schemeClr val="bg1"/>
                </a:solidFill>
              </a:rPr>
              <a:t> течения</a:t>
            </a:r>
          </a:p>
          <a:p>
            <a:pPr marL="342900" indent="-342900">
              <a:buAutoNum type="arabicParenR"/>
            </a:pPr>
            <a:r>
              <a:rPr lang="ru-RU" sz="2800" dirty="0" smtClean="0">
                <a:solidFill>
                  <a:schemeClr val="bg1"/>
                </a:solidFill>
              </a:rPr>
              <a:t>11,2+2,8=14(км/ч)-</a:t>
            </a:r>
            <a:r>
              <a:rPr lang="en-US" sz="2800" dirty="0" smtClean="0">
                <a:solidFill>
                  <a:schemeClr val="bg1"/>
                </a:solidFill>
              </a:rPr>
              <a:t>V </a:t>
            </a:r>
            <a:r>
              <a:rPr lang="ru-RU" sz="2800" dirty="0" smtClean="0">
                <a:solidFill>
                  <a:schemeClr val="bg1"/>
                </a:solidFill>
              </a:rPr>
              <a:t>по течению</a:t>
            </a:r>
          </a:p>
          <a:p>
            <a:pPr marL="342900" indent="-342900">
              <a:buAutoNum type="arabicParenR"/>
            </a:pPr>
            <a:r>
              <a:rPr lang="ru-RU" sz="2800" dirty="0" smtClean="0">
                <a:solidFill>
                  <a:schemeClr val="bg1"/>
                </a:solidFill>
              </a:rPr>
              <a:t>11,2-2,8=8,4( км/ч)-</a:t>
            </a:r>
            <a:r>
              <a:rPr lang="en-US" sz="2800" dirty="0" smtClean="0">
                <a:solidFill>
                  <a:schemeClr val="bg1"/>
                </a:solidFill>
              </a:rPr>
              <a:t>V </a:t>
            </a:r>
            <a:r>
              <a:rPr lang="ru-RU" sz="2800" dirty="0" smtClean="0">
                <a:solidFill>
                  <a:schemeClr val="bg1"/>
                </a:solidFill>
              </a:rPr>
              <a:t>против течения</a:t>
            </a:r>
          </a:p>
          <a:p>
            <a:pPr marL="342900" indent="-342900">
              <a:buAutoNum type="arabicParenR"/>
            </a:pPr>
            <a:r>
              <a:rPr lang="ru-RU" sz="2800" dirty="0" smtClean="0">
                <a:solidFill>
                  <a:schemeClr val="bg1"/>
                </a:solidFill>
              </a:rPr>
              <a:t>16,8:14=1,2(ч)-</a:t>
            </a:r>
            <a:r>
              <a:rPr lang="en-US" sz="2800" dirty="0" smtClean="0">
                <a:solidFill>
                  <a:schemeClr val="bg1"/>
                </a:solidFill>
              </a:rPr>
              <a:t>t </a:t>
            </a:r>
            <a:r>
              <a:rPr lang="ru-RU" sz="2800" dirty="0" smtClean="0">
                <a:solidFill>
                  <a:schemeClr val="bg1"/>
                </a:solidFill>
              </a:rPr>
              <a:t>по течению</a:t>
            </a:r>
          </a:p>
          <a:p>
            <a:pPr marL="342900" indent="-342900">
              <a:buAutoNum type="arabicParenR"/>
            </a:pPr>
            <a:r>
              <a:rPr lang="ru-RU" sz="2800" dirty="0" smtClean="0">
                <a:solidFill>
                  <a:schemeClr val="bg1"/>
                </a:solidFill>
              </a:rPr>
              <a:t>16,8:8,4=2(ч)-</a:t>
            </a:r>
            <a:r>
              <a:rPr lang="en-US" sz="2800" dirty="0" smtClean="0">
                <a:solidFill>
                  <a:schemeClr val="bg1"/>
                </a:solidFill>
              </a:rPr>
              <a:t>t </a:t>
            </a:r>
            <a:r>
              <a:rPr lang="ru-RU" sz="2800" dirty="0" smtClean="0">
                <a:solidFill>
                  <a:schemeClr val="bg1"/>
                </a:solidFill>
              </a:rPr>
              <a:t>против течения</a:t>
            </a:r>
          </a:p>
          <a:p>
            <a:pPr marL="342900" indent="-342900">
              <a:buAutoNum type="arabicParenR"/>
            </a:pPr>
            <a:r>
              <a:rPr lang="ru-RU" sz="2800" dirty="0" smtClean="0">
                <a:solidFill>
                  <a:schemeClr val="bg1"/>
                </a:solidFill>
              </a:rPr>
              <a:t>1,2+2=3,2(ч)</a:t>
            </a:r>
            <a:r>
              <a:rPr lang="en-US" sz="2800" dirty="0" smtClean="0">
                <a:solidFill>
                  <a:schemeClr val="bg1"/>
                </a:solidFill>
              </a:rPr>
              <a:t>-t </a:t>
            </a:r>
            <a:r>
              <a:rPr lang="ru-RU" sz="2800" dirty="0" smtClean="0">
                <a:solidFill>
                  <a:schemeClr val="bg1"/>
                </a:solidFill>
              </a:rPr>
              <a:t>затраченное на путь до </a:t>
            </a:r>
            <a:r>
              <a:rPr lang="ru-RU" sz="2800" smtClean="0">
                <a:solidFill>
                  <a:schemeClr val="bg1"/>
                </a:solidFill>
              </a:rPr>
              <a:t>причала </a:t>
            </a:r>
          </a:p>
          <a:p>
            <a:r>
              <a:rPr lang="ru-RU" sz="2800" smtClean="0">
                <a:solidFill>
                  <a:schemeClr val="bg1"/>
                </a:solidFill>
              </a:rPr>
              <a:t>и </a:t>
            </a:r>
            <a:r>
              <a:rPr lang="ru-RU" sz="2800" dirty="0" smtClean="0">
                <a:solidFill>
                  <a:schemeClr val="bg1"/>
                </a:solidFill>
              </a:rPr>
              <a:t>обратно</a:t>
            </a:r>
          </a:p>
          <a:p>
            <a:r>
              <a:rPr lang="ru-RU" sz="2800" dirty="0" smtClean="0">
                <a:solidFill>
                  <a:schemeClr val="bg1"/>
                </a:solidFill>
              </a:rPr>
              <a:t>3,2 ч=3 ч 12мин </a:t>
            </a:r>
          </a:p>
          <a:p>
            <a:r>
              <a:rPr lang="ru-RU" sz="2800" dirty="0" smtClean="0">
                <a:solidFill>
                  <a:schemeClr val="bg1"/>
                </a:solidFill>
              </a:rPr>
              <a:t>Ответ:3ч 12 минут</a:t>
            </a:r>
            <a:endParaRPr lang="en-US" sz="2800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0684662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Создание первой книги</a:t>
            </a:r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5366607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3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488950"/>
            <a:ext cx="8229600" cy="609600"/>
          </a:xfrm>
        </p:spPr>
        <p:txBody>
          <a:bodyPr/>
          <a:lstStyle/>
          <a:p>
            <a:pPr algn="ctr" eaLnBrk="1" hangingPunct="1"/>
            <a:r>
              <a:rPr lang="ru-RU" altLang="ru-RU" sz="4800" dirty="0" smtClean="0">
                <a:solidFill>
                  <a:srgbClr val="FF0000"/>
                </a:solidFill>
                <a:cs typeface="Aharoni" pitchFamily="2" charset="-79"/>
              </a:rPr>
              <a:t>Взаимосвязь величин</a:t>
            </a:r>
          </a:p>
        </p:txBody>
      </p:sp>
      <p:sp>
        <p:nvSpPr>
          <p:cNvPr id="10243" name="Rectangle 4"/>
          <p:cNvSpPr>
            <a:spLocks noGrp="1" noChangeArrowheads="1"/>
          </p:cNvSpPr>
          <p:nvPr>
            <p:ph type="body" idx="4294967295"/>
          </p:nvPr>
        </p:nvSpPr>
        <p:spPr>
          <a:xfrm>
            <a:off x="228600" y="1122363"/>
            <a:ext cx="8431213" cy="1855787"/>
          </a:xfrm>
        </p:spPr>
        <p:txBody>
          <a:bodyPr/>
          <a:lstStyle/>
          <a:p>
            <a:pPr marL="276225" indent="-276225" eaLnBrk="1" hangingPunct="1">
              <a:spcBef>
                <a:spcPts val="0"/>
              </a:spcBef>
              <a:spcAft>
                <a:spcPts val="0"/>
              </a:spcAft>
              <a:buClr>
                <a:srgbClr val="FF9900"/>
              </a:buClr>
              <a:defRPr/>
            </a:pPr>
            <a:r>
              <a:rPr lang="en-US" altLang="ru-RU" sz="3600" kern="100" dirty="0" smtClean="0"/>
              <a:t>S- </a:t>
            </a:r>
            <a:r>
              <a:rPr lang="ru-RU" altLang="ru-RU" sz="3600" kern="100" dirty="0" smtClean="0"/>
              <a:t>расстояние</a:t>
            </a:r>
          </a:p>
          <a:p>
            <a:pPr marL="276225" indent="-276225" eaLnBrk="1" hangingPunct="1">
              <a:spcBef>
                <a:spcPts val="0"/>
              </a:spcBef>
              <a:spcAft>
                <a:spcPts val="0"/>
              </a:spcAft>
              <a:buClr>
                <a:srgbClr val="FF9900"/>
              </a:buClr>
              <a:defRPr/>
            </a:pPr>
            <a:r>
              <a:rPr lang="en-US" altLang="ru-RU" sz="3600" kern="100" dirty="0" smtClean="0"/>
              <a:t>V- </a:t>
            </a:r>
            <a:r>
              <a:rPr lang="ru-RU" altLang="ru-RU" sz="3600" kern="100" dirty="0" smtClean="0"/>
              <a:t>скорость</a:t>
            </a:r>
          </a:p>
          <a:p>
            <a:pPr marL="276225" indent="-276225" eaLnBrk="1" hangingPunct="1">
              <a:spcBef>
                <a:spcPts val="0"/>
              </a:spcBef>
              <a:spcAft>
                <a:spcPts val="0"/>
              </a:spcAft>
              <a:buClr>
                <a:srgbClr val="FF9900"/>
              </a:buClr>
              <a:defRPr/>
            </a:pPr>
            <a:r>
              <a:rPr lang="en-US" altLang="ru-RU" sz="3600" kern="100" dirty="0" smtClean="0"/>
              <a:t>t- </a:t>
            </a:r>
            <a:r>
              <a:rPr lang="ru-RU" altLang="ru-RU" sz="3600" kern="100" dirty="0" smtClean="0"/>
              <a:t>время</a:t>
            </a:r>
          </a:p>
        </p:txBody>
      </p:sp>
      <p:sp>
        <p:nvSpPr>
          <p:cNvPr id="10244" name="Rectangle 5"/>
          <p:cNvSpPr>
            <a:spLocks noChangeArrowheads="1"/>
          </p:cNvSpPr>
          <p:nvPr/>
        </p:nvSpPr>
        <p:spPr bwMode="auto">
          <a:xfrm>
            <a:off x="228600" y="4170363"/>
            <a:ext cx="8229600" cy="1312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Ctr="1"/>
          <a:lstStyle>
            <a:lvl1pPr eaLnBrk="0" hangingPunct="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buFontTx/>
              <a:buNone/>
            </a:pPr>
            <a:endParaRPr lang="ru-RU" altLang="ru-RU" sz="2400"/>
          </a:p>
        </p:txBody>
      </p:sp>
      <p:sp>
        <p:nvSpPr>
          <p:cNvPr id="6149" name="TextBox 1"/>
          <p:cNvSpPr txBox="1">
            <a:spLocks noChangeArrowheads="1"/>
          </p:cNvSpPr>
          <p:nvPr/>
        </p:nvSpPr>
        <p:spPr bwMode="auto">
          <a:xfrm>
            <a:off x="611188" y="2868613"/>
            <a:ext cx="3076575" cy="110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ru-RU" sz="6600" dirty="0"/>
              <a:t>S= </a:t>
            </a:r>
            <a:r>
              <a:rPr lang="en-US" altLang="ru-RU" sz="6600" dirty="0" err="1"/>
              <a:t>V∙t</a:t>
            </a:r>
            <a:endParaRPr lang="ru-RU" altLang="ru-RU" sz="6600" dirty="0"/>
          </a:p>
        </p:txBody>
      </p:sp>
      <p:sp>
        <p:nvSpPr>
          <p:cNvPr id="6150" name="TextBox 2"/>
          <p:cNvSpPr txBox="1">
            <a:spLocks noChangeArrowheads="1"/>
          </p:cNvSpPr>
          <p:nvPr/>
        </p:nvSpPr>
        <p:spPr bwMode="auto">
          <a:xfrm>
            <a:off x="611188" y="4144963"/>
            <a:ext cx="3732212" cy="110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ru-RU" sz="6600" dirty="0"/>
              <a:t>V=S</a:t>
            </a:r>
            <a:r>
              <a:rPr lang="ru-RU" altLang="ru-RU" sz="6600" dirty="0"/>
              <a:t>:</a:t>
            </a:r>
            <a:r>
              <a:rPr lang="en-US" altLang="ru-RU" sz="6600" dirty="0"/>
              <a:t>t</a:t>
            </a:r>
            <a:endParaRPr lang="ru-RU" altLang="ru-RU" sz="6600" dirty="0"/>
          </a:p>
        </p:txBody>
      </p:sp>
      <p:sp>
        <p:nvSpPr>
          <p:cNvPr id="6151" name="TextBox 3"/>
          <p:cNvSpPr txBox="1">
            <a:spLocks noChangeArrowheads="1"/>
          </p:cNvSpPr>
          <p:nvPr/>
        </p:nvSpPr>
        <p:spPr bwMode="auto">
          <a:xfrm>
            <a:off x="4572000" y="4144963"/>
            <a:ext cx="2278063" cy="110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ru-RU" sz="6600" dirty="0"/>
              <a:t>t=S</a:t>
            </a:r>
            <a:r>
              <a:rPr lang="ru-RU" altLang="ru-RU" sz="6600" dirty="0"/>
              <a:t>:</a:t>
            </a:r>
            <a:r>
              <a:rPr lang="en-US" altLang="ru-RU" sz="6600" dirty="0"/>
              <a:t>V</a:t>
            </a:r>
            <a:endParaRPr lang="ru-RU" altLang="ru-RU" sz="6600" dirty="0"/>
          </a:p>
        </p:txBody>
      </p:sp>
      <p:sp>
        <p:nvSpPr>
          <p:cNvPr id="6152" name="TextBox 4"/>
          <p:cNvSpPr txBox="1">
            <a:spLocks noChangeArrowheads="1"/>
          </p:cNvSpPr>
          <p:nvPr/>
        </p:nvSpPr>
        <p:spPr bwMode="auto">
          <a:xfrm>
            <a:off x="320675" y="5414963"/>
            <a:ext cx="9059863" cy="1201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3600" dirty="0">
                <a:solidFill>
                  <a:srgbClr val="FF0000"/>
                </a:solidFill>
              </a:rPr>
              <a:t>!!! </a:t>
            </a:r>
            <a:r>
              <a:rPr lang="ru-RU" altLang="ru-RU" sz="3600" u="sng" dirty="0">
                <a:solidFill>
                  <a:srgbClr val="FF0000"/>
                </a:solidFill>
              </a:rPr>
              <a:t>Запомни</a:t>
            </a:r>
            <a:r>
              <a:rPr lang="ru-RU" altLang="ru-RU" u="sng" dirty="0"/>
              <a:t>: </a:t>
            </a:r>
            <a:r>
              <a:rPr lang="ru-RU" altLang="ru-RU" sz="3600" u="sng" dirty="0"/>
              <a:t>единицы измерения величин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3600" u="sng" dirty="0"/>
              <a:t>должны быть взаимосвязаны</a:t>
            </a:r>
            <a:endParaRPr lang="ru-RU" altLang="ru-RU" u="sng" dirty="0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8" grpId="0"/>
      <p:bldP spid="10243" grpId="0" build="p"/>
      <p:bldP spid="6149" grpId="0"/>
      <p:bldP spid="6150" grpId="0"/>
      <p:bldP spid="6151" grpId="0"/>
      <p:bldP spid="615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921692"/>
            <a:ext cx="9144000" cy="789163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082" y="5921692"/>
            <a:ext cx="9144000" cy="318837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082" y="6316273"/>
            <a:ext cx="9144000" cy="32180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8578" y="5407342"/>
            <a:ext cx="1312664" cy="102870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6658" y="1363222"/>
            <a:ext cx="2176092" cy="73146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6037" y="6238819"/>
            <a:ext cx="2011514" cy="79851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4256689" y="6107841"/>
            <a:ext cx="144142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V </a:t>
            </a:r>
            <a:r>
              <a:rPr lang="ru-RU" sz="2000" b="1" dirty="0" smtClean="0"/>
              <a:t>течения</a:t>
            </a:r>
            <a:endParaRPr lang="ru-RU" sz="2000" b="1" dirty="0"/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575274" y="5275809"/>
            <a:ext cx="1340634" cy="10287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282262" y="2837793"/>
            <a:ext cx="475067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ru-RU" sz="40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v</a:t>
            </a:r>
            <a:r>
              <a:rPr lang="ru-RU" altLang="ru-RU" sz="4800" b="1" i="1" baseline="-25000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по </a:t>
            </a:r>
            <a:r>
              <a:rPr lang="ru-RU" altLang="ru-RU" sz="4800" b="1" i="1" baseline="-25000" dirty="0" err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теч</a:t>
            </a:r>
            <a:r>
              <a:rPr lang="en-US" altLang="ru-RU" sz="48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= v</a:t>
            </a:r>
            <a:r>
              <a:rPr lang="ru-RU" altLang="ru-RU" sz="4800" b="1" i="1" baseline="-25000" dirty="0" err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соб</a:t>
            </a:r>
            <a:r>
              <a:rPr lang="ru-RU" altLang="ru-RU" sz="48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+</a:t>
            </a:r>
            <a:r>
              <a:rPr lang="en-US" altLang="ru-RU" sz="48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 v</a:t>
            </a:r>
            <a:r>
              <a:rPr lang="ru-RU" altLang="ru-RU" sz="4800" b="1" i="1" baseline="-25000" dirty="0" err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теч</a:t>
            </a:r>
            <a:endParaRPr lang="ru-RU" altLang="ru-RU" sz="4800" b="1" i="1" baseline="-25000" dirty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  <a:p>
            <a:r>
              <a:rPr lang="en-US" altLang="ru-RU" sz="48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v</a:t>
            </a:r>
            <a:r>
              <a:rPr lang="ru-RU" altLang="ru-RU" sz="4800" b="1" i="1" baseline="-25000" dirty="0" err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пр.теч</a:t>
            </a:r>
            <a:r>
              <a:rPr lang="en-US" altLang="ru-RU" sz="48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= v</a:t>
            </a:r>
            <a:r>
              <a:rPr lang="ru-RU" altLang="ru-RU" sz="4800" b="1" i="1" baseline="-25000" dirty="0" err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соб</a:t>
            </a:r>
            <a:r>
              <a:rPr lang="en-US" altLang="ru-RU" sz="48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- v</a:t>
            </a:r>
            <a:r>
              <a:rPr lang="ru-RU" altLang="ru-RU" sz="4800" b="1" i="1" baseline="-25000" dirty="0" err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теч</a:t>
            </a:r>
            <a:endParaRPr lang="ru-RU" altLang="ru-RU" sz="4800" b="1" i="1" dirty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868483" y="858395"/>
            <a:ext cx="498662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Задачи на движение по реке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712273119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3281 -0.00301 L 1.11111E-6 3.79366E-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49" y="139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7587 0.01203 C -0.11458 0.01503 -0.12813 0.01665 -0.17795 0.01665 C -0.19965 0.01619 -0.22153 0.01642 -0.24323 0.01503 C -0.24688 0.0148 -0.25018 0.01318 -0.25347 0.01203 C -0.25504 0.01156 -0.25643 0.01064 -0.25799 0.01041 C -0.26823 0.00948 -0.27882 0.00925 -0.28906 0.00879 C -0.29601 0.00532 -0.30226 0.00139 -0.30833 -0.00347 C -0.31615 -0.0007 -0.31198 -0.00324 -0.31858 0.0074 C -0.32257 0.01365 -0.3316 0.02128 -0.33785 0.02568 C -0.35677 0.02498 -0.3658 0.02683 -0.38073 0.02105 C -0.41077 0.02382 -0.40712 0.02406 -0.4474 0.02267 C -0.45261 0.01781 -0.45868 0.01365 -0.46528 0.01203 C -0.49774 0.01411 -0.52882 0.02105 -0.56146 0.02267 C -0.56632 0.02336 -0.57136 0.02521 -0.57622 0.02568 C -0.58802 0.02706 -0.61181 0.02868 -0.61181 0.02891 C -0.63594 0.03516 -0.66163 0.03308 -0.68577 0.02729 C -0.70243 0.01619 -0.72691 0.02452 -0.74375 0.02568 C -0.75712 0.02938 -0.77118 0.03076 -0.78507 0.03192 C -0.8033 0.03562 -0.81997 0.03354 -0.83837 0.03192 C -0.85139 0.02845 -0.88524 0.02544 -0.89306 0.03493 " pathEditMode="relative" rAng="0" ptsTypes="fffffffffffffffffffA">
                                      <p:cBhvr>
                                        <p:cTn id="8" dur="8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0868" y="393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3.17141E-6 L 0.03455 -0.00462 L 0.07587 0.01064 L 0.08855 -0.01064 L 0.11736 0.00463 L 0.1507 -0.00925 L 0.17934 0.00926 L 0.21493 -0.00763 L 0.24028 0.00602 L 0.26216 -3.17141E-6 L 0.27934 0.00602 L 0.28733 -3.17141E-6 L 0.3 0.00162 " pathEditMode="relative" rAng="0" ptsTypes="AAAAAAAAAAAAA">
                                      <p:cBhvr>
                                        <p:cTn id="10" dur="13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000" y="0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1.38099E-6 L -0.04497 0.02151 L -0.07136 0.02614 L -0.08282 0.04441 L -0.10348 0.01989 L -0.12084 0.05528 L -0.15174 0.02776 L -0.17153 0.03678 L -0.20521 0.01087 L -0.21841 0.02313 L -0.25643 0.01087 L -0.2691 0.03076 L -0.31493 0.00324 L -0.33229 0.03215 L -0.36216 0.0155 L -0.37483 0.03215 L -0.39896 0.01087 L -0.42309 0.03539 L -0.46094 0.01087 L -0.4783 0.03539 L -0.51389 0.00925 L -0.53229 0.02915 L -0.5691 0.01388 L -0.58507 0.04904 L -0.61841 0.02614 L -0.6724 0.02915 L -0.6875 0.01087 L -0.71615 0.0384 L -0.7632 0.00763 L -0.7724 0.04141 L -0.81493 0.02614 L -0.81841 0.05528 " pathEditMode="relative" rAng="0" ptsTypes="AAAAAAAAAAAAAAAAAAAAAAAAAAAAAAAA">
                                      <p:cBhvr>
                                        <p:cTn id="12" dur="8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0920" y="275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78371" y="744764"/>
            <a:ext cx="7888891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chemeClr val="bg1"/>
                </a:solidFill>
              </a:rPr>
              <a:t>Озеро – </a:t>
            </a:r>
            <a:r>
              <a:rPr lang="ru-RU" sz="2400" dirty="0">
                <a:solidFill>
                  <a:schemeClr val="bg1"/>
                </a:solidFill>
              </a:rPr>
              <a:t>стоячая вода, поэтому при движении она </a:t>
            </a:r>
            <a:endParaRPr lang="ru-RU" sz="2400" dirty="0" smtClean="0">
              <a:solidFill>
                <a:schemeClr val="bg1"/>
              </a:solidFill>
            </a:endParaRPr>
          </a:p>
          <a:p>
            <a:r>
              <a:rPr lang="ru-RU" sz="2400" dirty="0" smtClean="0">
                <a:solidFill>
                  <a:schemeClr val="bg1"/>
                </a:solidFill>
              </a:rPr>
              <a:t>не </a:t>
            </a:r>
            <a:r>
              <a:rPr lang="ru-RU" sz="2400" dirty="0">
                <a:solidFill>
                  <a:schemeClr val="bg1"/>
                </a:solidFill>
              </a:rPr>
              <a:t>помогает</a:t>
            </a:r>
            <a:r>
              <a:rPr lang="ru-RU" sz="2400" dirty="0" smtClean="0">
                <a:solidFill>
                  <a:schemeClr val="bg1"/>
                </a:solidFill>
              </a:rPr>
              <a:t>,  </a:t>
            </a:r>
            <a:r>
              <a:rPr lang="ru-RU" sz="2400" dirty="0">
                <a:solidFill>
                  <a:schemeClr val="bg1"/>
                </a:solidFill>
              </a:rPr>
              <a:t>но и не препятствует движению </a:t>
            </a:r>
            <a:r>
              <a:rPr lang="ru-RU" sz="2400" dirty="0" smtClean="0">
                <a:solidFill>
                  <a:schemeClr val="bg1"/>
                </a:solidFill>
              </a:rPr>
              <a:t>катера. </a:t>
            </a:r>
          </a:p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315309" y="1902372"/>
            <a:ext cx="848796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solidFill>
                  <a:schemeClr val="bg1"/>
                </a:solidFill>
              </a:rPr>
              <a:t>При движении по течению реки (часто говорят – «вниз</a:t>
            </a:r>
            <a:r>
              <a:rPr lang="ru-RU" sz="2400" dirty="0" smtClean="0">
                <a:solidFill>
                  <a:schemeClr val="bg1"/>
                </a:solidFill>
              </a:rPr>
              <a:t>»</a:t>
            </a:r>
          </a:p>
          <a:p>
            <a:r>
              <a:rPr lang="ru-RU" sz="2400" dirty="0" smtClean="0">
                <a:solidFill>
                  <a:schemeClr val="bg1"/>
                </a:solidFill>
              </a:rPr>
              <a:t>по </a:t>
            </a:r>
            <a:r>
              <a:rPr lang="ru-RU" sz="2400" dirty="0">
                <a:solidFill>
                  <a:schemeClr val="bg1"/>
                </a:solidFill>
              </a:rPr>
              <a:t>реке) скорость катера увеличивается, т.к. движущаяся </a:t>
            </a:r>
            <a:endParaRPr lang="ru-RU" sz="2400" dirty="0" smtClean="0">
              <a:solidFill>
                <a:schemeClr val="bg1"/>
              </a:solidFill>
            </a:endParaRPr>
          </a:p>
          <a:p>
            <a:r>
              <a:rPr lang="ru-RU" sz="2400" dirty="0" smtClean="0">
                <a:solidFill>
                  <a:schemeClr val="bg1"/>
                </a:solidFill>
              </a:rPr>
              <a:t>вода </a:t>
            </a:r>
            <a:r>
              <a:rPr lang="ru-RU" sz="2400" dirty="0">
                <a:solidFill>
                  <a:schemeClr val="bg1"/>
                </a:solidFill>
              </a:rPr>
              <a:t>как бы «подталкивает», т.е. убыстряет его </a:t>
            </a:r>
            <a:r>
              <a:rPr lang="ru-RU" sz="2400" dirty="0" smtClean="0">
                <a:solidFill>
                  <a:schemeClr val="bg1"/>
                </a:solidFill>
              </a:rPr>
              <a:t>движение.</a:t>
            </a:r>
            <a:endParaRPr lang="ru-RU" sz="2400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15309" y="3983421"/>
            <a:ext cx="801931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chemeClr val="bg1"/>
                </a:solidFill>
              </a:rPr>
              <a:t>При движении против течения реки («вверх» по реке) </a:t>
            </a:r>
          </a:p>
          <a:p>
            <a:r>
              <a:rPr lang="ru-RU" sz="2400" dirty="0" smtClean="0">
                <a:solidFill>
                  <a:schemeClr val="bg1"/>
                </a:solidFill>
              </a:rPr>
              <a:t>скорость катера уменьшается, т.к. река замедляет его </a:t>
            </a:r>
          </a:p>
          <a:p>
            <a:r>
              <a:rPr lang="ru-RU" sz="2400" dirty="0" smtClean="0">
                <a:solidFill>
                  <a:schemeClr val="bg1"/>
                </a:solidFill>
              </a:rPr>
              <a:t>движение, «сносит» катер.</a:t>
            </a:r>
            <a:endParaRPr lang="ru-RU" sz="2400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723696" y="3279228"/>
            <a:ext cx="38362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ru-RU" sz="32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v</a:t>
            </a:r>
            <a:r>
              <a:rPr lang="ru-RU" altLang="ru-RU" sz="3200" b="1" i="1" baseline="-25000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по </a:t>
            </a:r>
            <a:r>
              <a:rPr lang="ru-RU" altLang="ru-RU" sz="3200" b="1" i="1" baseline="-25000" dirty="0" err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теч</a:t>
            </a:r>
            <a:r>
              <a:rPr lang="en-US" altLang="ru-RU" sz="32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= v</a:t>
            </a:r>
            <a:r>
              <a:rPr lang="ru-RU" altLang="ru-RU" sz="3200" b="1" i="1" baseline="-25000" dirty="0" err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соб</a:t>
            </a:r>
            <a:r>
              <a:rPr lang="ru-RU" altLang="ru-RU" sz="32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+</a:t>
            </a:r>
            <a:r>
              <a:rPr lang="en-US" altLang="ru-RU" sz="32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 v</a:t>
            </a:r>
            <a:r>
              <a:rPr lang="ru-RU" altLang="ru-RU" sz="3200" b="1" i="1" baseline="-25000" dirty="0" err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теч</a:t>
            </a:r>
            <a:endParaRPr lang="ru-RU" altLang="ru-RU" sz="3200" b="1" i="1" baseline="-25000" dirty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807478" y="5391807"/>
            <a:ext cx="313238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ru-RU" sz="32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v</a:t>
            </a:r>
            <a:r>
              <a:rPr lang="ru-RU" altLang="ru-RU" sz="3200" b="1" i="1" baseline="-25000" dirty="0" err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пр.теч</a:t>
            </a:r>
            <a:r>
              <a:rPr lang="en-US" altLang="ru-RU" sz="32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= v</a:t>
            </a:r>
            <a:r>
              <a:rPr lang="ru-RU" altLang="ru-RU" sz="3200" b="1" i="1" baseline="-25000" dirty="0" err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соб</a:t>
            </a:r>
            <a:r>
              <a:rPr lang="en-US" altLang="ru-RU" sz="32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- v</a:t>
            </a:r>
            <a:r>
              <a:rPr lang="ru-RU" altLang="ru-RU" sz="3200" b="1" i="1" baseline="-25000" dirty="0" err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теч</a:t>
            </a:r>
            <a:endParaRPr lang="ru-RU" altLang="ru-RU" sz="3200" b="1" i="1" dirty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1308955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6" grpId="1"/>
      <p:bldP spid="8" grpId="0"/>
      <p:bldP spid="1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Создание первой книги</a:t>
            </a:r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241738" y="756744"/>
            <a:ext cx="8645828" cy="30469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chemeClr val="bg1"/>
                </a:solidFill>
              </a:rPr>
              <a:t>Задача. Лодка отплыла от пристани по реке, которая течет</a:t>
            </a:r>
          </a:p>
          <a:p>
            <a:r>
              <a:rPr lang="ru-RU" sz="2400" dirty="0" smtClean="0">
                <a:solidFill>
                  <a:schemeClr val="bg1"/>
                </a:solidFill>
              </a:rPr>
              <a:t> со скоростью 3,2 км/ч. Будет ли перемещаться лодка </a:t>
            </a:r>
          </a:p>
          <a:p>
            <a:r>
              <a:rPr lang="ru-RU" sz="2400" dirty="0" smtClean="0">
                <a:solidFill>
                  <a:schemeClr val="bg1"/>
                </a:solidFill>
              </a:rPr>
              <a:t>относительно берега, в какую сторону с какой скоростью, </a:t>
            </a:r>
          </a:p>
          <a:p>
            <a:r>
              <a:rPr lang="ru-RU" sz="2400" dirty="0" smtClean="0">
                <a:solidFill>
                  <a:schemeClr val="bg1"/>
                </a:solidFill>
              </a:rPr>
              <a:t>если она поплывет:</a:t>
            </a:r>
          </a:p>
          <a:p>
            <a:r>
              <a:rPr lang="ru-RU" sz="2400" dirty="0">
                <a:solidFill>
                  <a:schemeClr val="bg1"/>
                </a:solidFill>
              </a:rPr>
              <a:t>а</a:t>
            </a:r>
            <a:r>
              <a:rPr lang="ru-RU" sz="2400" dirty="0" smtClean="0">
                <a:solidFill>
                  <a:schemeClr val="bg1"/>
                </a:solidFill>
              </a:rPr>
              <a:t>) по течению реки со скоростью 4,5 км/ч,</a:t>
            </a:r>
          </a:p>
          <a:p>
            <a:r>
              <a:rPr lang="ru-RU" sz="2400" dirty="0">
                <a:solidFill>
                  <a:schemeClr val="bg1"/>
                </a:solidFill>
              </a:rPr>
              <a:t>б</a:t>
            </a:r>
            <a:r>
              <a:rPr lang="ru-RU" sz="2400" dirty="0" smtClean="0">
                <a:solidFill>
                  <a:schemeClr val="bg1"/>
                </a:solidFill>
              </a:rPr>
              <a:t>) против течения реки со скоростью 4,5 км/ч,</a:t>
            </a:r>
          </a:p>
          <a:p>
            <a:r>
              <a:rPr lang="ru-RU" sz="2400" dirty="0" smtClean="0">
                <a:solidFill>
                  <a:schemeClr val="bg1"/>
                </a:solidFill>
              </a:rPr>
              <a:t>в) </a:t>
            </a:r>
            <a:r>
              <a:rPr lang="ru-RU" sz="2400" dirty="0">
                <a:solidFill>
                  <a:schemeClr val="bg1"/>
                </a:solidFill>
              </a:rPr>
              <a:t>против течения реки со скоростью </a:t>
            </a:r>
            <a:r>
              <a:rPr lang="ru-RU" sz="2400" dirty="0" smtClean="0">
                <a:solidFill>
                  <a:schemeClr val="bg1"/>
                </a:solidFill>
              </a:rPr>
              <a:t>3,2 км/ч,</a:t>
            </a:r>
          </a:p>
          <a:p>
            <a:r>
              <a:rPr lang="ru-RU" sz="2400" dirty="0" smtClean="0">
                <a:solidFill>
                  <a:schemeClr val="bg1"/>
                </a:solidFill>
              </a:rPr>
              <a:t>г) </a:t>
            </a:r>
            <a:r>
              <a:rPr lang="ru-RU" sz="2400" dirty="0">
                <a:solidFill>
                  <a:schemeClr val="bg1"/>
                </a:solidFill>
              </a:rPr>
              <a:t>против течения реки со скоростью </a:t>
            </a:r>
            <a:r>
              <a:rPr lang="ru-RU" sz="2400" dirty="0" smtClean="0">
                <a:solidFill>
                  <a:schemeClr val="bg1"/>
                </a:solidFill>
              </a:rPr>
              <a:t>2,5 км/ч?</a:t>
            </a:r>
            <a:endParaRPr lang="ru-RU" sz="2400" dirty="0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99204" y="3803732"/>
            <a:ext cx="8305928" cy="187743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>
                <a:solidFill>
                  <a:schemeClr val="bg1"/>
                </a:solidFill>
              </a:rPr>
              <a:t>а</a:t>
            </a:r>
            <a:r>
              <a:rPr lang="ru-RU" sz="2000" dirty="0" smtClean="0">
                <a:solidFill>
                  <a:schemeClr val="bg1"/>
                </a:solidFill>
              </a:rPr>
              <a:t>) 3,2+4,5=7,7(км/ч)-</a:t>
            </a:r>
            <a:r>
              <a:rPr lang="en-US" sz="2000" dirty="0" smtClean="0">
                <a:solidFill>
                  <a:schemeClr val="bg1"/>
                </a:solidFill>
              </a:rPr>
              <a:t>V </a:t>
            </a:r>
            <a:r>
              <a:rPr lang="ru-RU" sz="2000" dirty="0" smtClean="0">
                <a:solidFill>
                  <a:schemeClr val="bg1"/>
                </a:solidFill>
              </a:rPr>
              <a:t>лодки по течению реки</a:t>
            </a:r>
          </a:p>
          <a:p>
            <a:r>
              <a:rPr lang="ru-RU" sz="2000" dirty="0" smtClean="0">
                <a:solidFill>
                  <a:schemeClr val="bg1"/>
                </a:solidFill>
              </a:rPr>
              <a:t>б) 4,5-3,2=1,3(км/ч) –</a:t>
            </a:r>
            <a:r>
              <a:rPr lang="en-US" sz="2000" dirty="0" smtClean="0">
                <a:solidFill>
                  <a:schemeClr val="bg1"/>
                </a:solidFill>
              </a:rPr>
              <a:t>V </a:t>
            </a:r>
            <a:r>
              <a:rPr lang="ru-RU" sz="2000" dirty="0" smtClean="0">
                <a:solidFill>
                  <a:schemeClr val="bg1"/>
                </a:solidFill>
              </a:rPr>
              <a:t>лодки против течения реки</a:t>
            </a:r>
          </a:p>
          <a:p>
            <a:r>
              <a:rPr lang="ru-RU" sz="2000" dirty="0">
                <a:solidFill>
                  <a:schemeClr val="bg1"/>
                </a:solidFill>
              </a:rPr>
              <a:t>в</a:t>
            </a:r>
            <a:r>
              <a:rPr lang="ru-RU" sz="2000" dirty="0" smtClean="0">
                <a:solidFill>
                  <a:schemeClr val="bg1"/>
                </a:solidFill>
              </a:rPr>
              <a:t>) 3,2-3,2=0(км/ч) – лодка будет стоять на месте</a:t>
            </a:r>
          </a:p>
          <a:p>
            <a:r>
              <a:rPr lang="ru-RU" sz="2000" dirty="0" smtClean="0">
                <a:solidFill>
                  <a:schemeClr val="bg1"/>
                </a:solidFill>
              </a:rPr>
              <a:t>г) 4,5-2,5=2(км/ч)-</a:t>
            </a:r>
            <a:r>
              <a:rPr lang="en-US" sz="2000" dirty="0" smtClean="0">
                <a:solidFill>
                  <a:schemeClr val="bg1"/>
                </a:solidFill>
              </a:rPr>
              <a:t>V ,</a:t>
            </a:r>
            <a:r>
              <a:rPr lang="ru-RU" sz="2000" dirty="0" smtClean="0">
                <a:solidFill>
                  <a:schemeClr val="bg1"/>
                </a:solidFill>
              </a:rPr>
              <a:t> с которой лодку будет уносить вниз по течению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Ответ: 7,7 км/ч по </a:t>
            </a:r>
            <a:r>
              <a:rPr lang="ru-RU" dirty="0" err="1" smtClean="0">
                <a:solidFill>
                  <a:schemeClr val="bg1"/>
                </a:solidFill>
              </a:rPr>
              <a:t>теч</a:t>
            </a:r>
            <a:r>
              <a:rPr lang="ru-RU" dirty="0" smtClean="0">
                <a:solidFill>
                  <a:schemeClr val="bg1"/>
                </a:solidFill>
              </a:rPr>
              <a:t>., 1,3 км/ч </a:t>
            </a:r>
            <a:r>
              <a:rPr lang="ru-RU" dirty="0" err="1" smtClean="0">
                <a:solidFill>
                  <a:schemeClr val="bg1"/>
                </a:solidFill>
              </a:rPr>
              <a:t>пр.теч</a:t>
            </a:r>
            <a:r>
              <a:rPr lang="ru-RU" dirty="0" smtClean="0">
                <a:solidFill>
                  <a:schemeClr val="bg1"/>
                </a:solidFill>
              </a:rPr>
              <a:t>., будет стоять на месте, 2 км/ч будет 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Уносить лодку низ по течению</a:t>
            </a:r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7985843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21705" y="388882"/>
            <a:ext cx="8921609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chemeClr val="bg1"/>
                </a:solidFill>
              </a:rPr>
              <a:t>Задача. Мальчик сделал игрушечный парусник и пустил его </a:t>
            </a:r>
          </a:p>
          <a:p>
            <a:r>
              <a:rPr lang="ru-RU" sz="2400" dirty="0" smtClean="0">
                <a:solidFill>
                  <a:schemeClr val="bg1"/>
                </a:solidFill>
              </a:rPr>
              <a:t>по ручью. Парусник проплыл за 15 минут расстояние равное</a:t>
            </a:r>
          </a:p>
          <a:p>
            <a:r>
              <a:rPr lang="ru-RU" sz="2400" dirty="0" smtClean="0">
                <a:solidFill>
                  <a:schemeClr val="bg1"/>
                </a:solidFill>
              </a:rPr>
              <a:t> 300м. Найди скорость, с которой течет  ручей, и </a:t>
            </a:r>
            <a:r>
              <a:rPr lang="ru-RU" sz="2400" dirty="0" err="1" smtClean="0">
                <a:solidFill>
                  <a:schemeClr val="bg1"/>
                </a:solidFill>
              </a:rPr>
              <a:t>вырази</a:t>
            </a:r>
            <a:r>
              <a:rPr lang="ru-RU" sz="2400" dirty="0" smtClean="0">
                <a:solidFill>
                  <a:schemeClr val="bg1"/>
                </a:solidFill>
              </a:rPr>
              <a:t> её</a:t>
            </a:r>
          </a:p>
          <a:p>
            <a:r>
              <a:rPr lang="ru-RU" sz="2400" dirty="0" smtClean="0">
                <a:solidFill>
                  <a:schemeClr val="bg1"/>
                </a:solidFill>
              </a:rPr>
              <a:t> в километрах в час.</a:t>
            </a:r>
            <a:endParaRPr lang="ru-RU" sz="2400" dirty="0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36331" y="2432411"/>
            <a:ext cx="8492359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chemeClr val="bg1"/>
                </a:solidFill>
              </a:rPr>
              <a:t>Парусник не имеет собственной скорости, т.е. он плывет со скоростью ручья.</a:t>
            </a:r>
          </a:p>
          <a:p>
            <a:r>
              <a:rPr lang="ru-RU" sz="2800" dirty="0" smtClean="0">
                <a:solidFill>
                  <a:schemeClr val="bg1"/>
                </a:solidFill>
              </a:rPr>
              <a:t>300:15=20 (м/мин)-</a:t>
            </a:r>
            <a:r>
              <a:rPr lang="en-US" sz="2800" dirty="0" smtClean="0">
                <a:solidFill>
                  <a:schemeClr val="bg1"/>
                </a:solidFill>
              </a:rPr>
              <a:t> V </a:t>
            </a:r>
            <a:r>
              <a:rPr lang="ru-RU" sz="2800" dirty="0" smtClean="0">
                <a:solidFill>
                  <a:schemeClr val="bg1"/>
                </a:solidFill>
              </a:rPr>
              <a:t>ручья</a:t>
            </a:r>
          </a:p>
          <a:p>
            <a:r>
              <a:rPr lang="ru-RU" sz="2800" dirty="0" smtClean="0">
                <a:solidFill>
                  <a:schemeClr val="bg1"/>
                </a:solidFill>
              </a:rPr>
              <a:t>20м/мин=0,02км/мин=1,2 км/ч</a:t>
            </a:r>
          </a:p>
          <a:p>
            <a:r>
              <a:rPr lang="ru-RU" sz="2800" dirty="0" smtClean="0">
                <a:solidFill>
                  <a:schemeClr val="bg1"/>
                </a:solidFill>
              </a:rPr>
              <a:t>Ответ: 1,2 км/ч</a:t>
            </a:r>
          </a:p>
          <a:p>
            <a:endParaRPr lang="ru-RU" sz="2000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0913260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80584" y="725213"/>
            <a:ext cx="886882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chemeClr val="bg1"/>
                </a:solidFill>
              </a:rPr>
              <a:t>Задача. Турист проплыл на лодке по течению реки за 2 часа </a:t>
            </a:r>
          </a:p>
          <a:p>
            <a:r>
              <a:rPr lang="ru-RU" sz="2400" dirty="0" smtClean="0">
                <a:solidFill>
                  <a:schemeClr val="bg1"/>
                </a:solidFill>
              </a:rPr>
              <a:t>24 км,  а против течения он проплыл 8 км за 1 час. Найдите</a:t>
            </a:r>
          </a:p>
          <a:p>
            <a:r>
              <a:rPr lang="ru-RU" sz="2400" dirty="0" smtClean="0">
                <a:solidFill>
                  <a:schemeClr val="bg1"/>
                </a:solidFill>
              </a:rPr>
              <a:t> скорости течения реки и собственную скорость лодки</a:t>
            </a:r>
            <a:r>
              <a:rPr lang="en-US" sz="2400" dirty="0" smtClean="0">
                <a:solidFill>
                  <a:schemeClr val="bg1"/>
                </a:solidFill>
              </a:rPr>
              <a:t>.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88883" y="1925542"/>
            <a:ext cx="6800193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chemeClr val="bg1"/>
                </a:solidFill>
              </a:rPr>
              <a:t>V </a:t>
            </a:r>
            <a:r>
              <a:rPr lang="ru-RU" sz="2000" b="1" dirty="0" err="1" smtClean="0">
                <a:solidFill>
                  <a:schemeClr val="bg1"/>
                </a:solidFill>
              </a:rPr>
              <a:t>пр.теч</a:t>
            </a:r>
            <a:r>
              <a:rPr lang="ru-RU" sz="2000" b="1" dirty="0" smtClean="0">
                <a:solidFill>
                  <a:schemeClr val="bg1"/>
                </a:solidFill>
              </a:rPr>
              <a:t>.=</a:t>
            </a:r>
            <a:r>
              <a:rPr lang="en-US" sz="2000" b="1" dirty="0" smtClean="0">
                <a:solidFill>
                  <a:schemeClr val="bg1"/>
                </a:solidFill>
              </a:rPr>
              <a:t>8 </a:t>
            </a:r>
            <a:r>
              <a:rPr lang="ru-RU" sz="2000" b="1" dirty="0" smtClean="0">
                <a:solidFill>
                  <a:schemeClr val="bg1"/>
                </a:solidFill>
              </a:rPr>
              <a:t>км/ч          </a:t>
            </a:r>
            <a:r>
              <a:rPr lang="en-US" sz="2000" b="1" dirty="0" smtClean="0">
                <a:solidFill>
                  <a:schemeClr val="bg1"/>
                </a:solidFill>
              </a:rPr>
              <a:t>    V </a:t>
            </a:r>
            <a:r>
              <a:rPr lang="ru-RU" sz="2000" b="1" dirty="0" smtClean="0">
                <a:solidFill>
                  <a:schemeClr val="bg1"/>
                </a:solidFill>
              </a:rPr>
              <a:t>по </a:t>
            </a:r>
            <a:r>
              <a:rPr lang="ru-RU" sz="2000" b="1" dirty="0" err="1" smtClean="0">
                <a:solidFill>
                  <a:schemeClr val="bg1"/>
                </a:solidFill>
              </a:rPr>
              <a:t>теч</a:t>
            </a:r>
            <a:r>
              <a:rPr lang="ru-RU" sz="2000" b="1" dirty="0" smtClean="0">
                <a:solidFill>
                  <a:schemeClr val="bg1"/>
                </a:solidFill>
              </a:rPr>
              <a:t>.=24:2=12 км/ч</a:t>
            </a:r>
            <a:endParaRPr lang="en-US" sz="2000" b="1" dirty="0" smtClean="0">
              <a:solidFill>
                <a:schemeClr val="bg1"/>
              </a:solidFill>
            </a:endParaRPr>
          </a:p>
          <a:p>
            <a:r>
              <a:rPr lang="en-US" altLang="ru-RU" sz="2400" dirty="0">
                <a:solidFill>
                  <a:srgbClr val="FF0000"/>
                </a:solidFill>
                <a:latin typeface="+mn-lt"/>
                <a:cs typeface="Times New Roman" panose="02020603050405020304" pitchFamily="18" charset="0"/>
              </a:rPr>
              <a:t>v</a:t>
            </a:r>
            <a:r>
              <a:rPr lang="ru-RU" altLang="ru-RU" sz="2400" baseline="-25000" dirty="0">
                <a:solidFill>
                  <a:srgbClr val="FF0000"/>
                </a:solidFill>
                <a:latin typeface="+mn-lt"/>
                <a:cs typeface="Times New Roman" panose="02020603050405020304" pitchFamily="18" charset="0"/>
              </a:rPr>
              <a:t>по </a:t>
            </a:r>
            <a:r>
              <a:rPr lang="ru-RU" altLang="ru-RU" sz="2400" baseline="-25000" dirty="0" err="1">
                <a:solidFill>
                  <a:srgbClr val="FF0000"/>
                </a:solidFill>
                <a:latin typeface="+mn-lt"/>
                <a:cs typeface="Times New Roman" panose="02020603050405020304" pitchFamily="18" charset="0"/>
              </a:rPr>
              <a:t>теч</a:t>
            </a:r>
            <a:r>
              <a:rPr lang="en-US" altLang="ru-RU" sz="2400" dirty="0">
                <a:solidFill>
                  <a:srgbClr val="FF0000"/>
                </a:solidFill>
                <a:latin typeface="+mn-lt"/>
                <a:cs typeface="Times New Roman" panose="02020603050405020304" pitchFamily="18" charset="0"/>
              </a:rPr>
              <a:t>= v</a:t>
            </a:r>
            <a:r>
              <a:rPr lang="ru-RU" altLang="ru-RU" sz="2400" baseline="-25000" dirty="0" err="1">
                <a:solidFill>
                  <a:srgbClr val="FF0000"/>
                </a:solidFill>
                <a:latin typeface="+mn-lt"/>
                <a:cs typeface="Times New Roman" panose="02020603050405020304" pitchFamily="18" charset="0"/>
              </a:rPr>
              <a:t>соб</a:t>
            </a:r>
            <a:r>
              <a:rPr lang="ru-RU" altLang="ru-RU" sz="2400" dirty="0">
                <a:solidFill>
                  <a:srgbClr val="FF0000"/>
                </a:solidFill>
                <a:latin typeface="+mn-lt"/>
                <a:cs typeface="Times New Roman" panose="02020603050405020304" pitchFamily="18" charset="0"/>
              </a:rPr>
              <a:t>+</a:t>
            </a:r>
            <a:r>
              <a:rPr lang="en-US" altLang="ru-RU" sz="2400" dirty="0">
                <a:solidFill>
                  <a:srgbClr val="FF0000"/>
                </a:solidFill>
                <a:latin typeface="+mn-lt"/>
                <a:cs typeface="Times New Roman" panose="02020603050405020304" pitchFamily="18" charset="0"/>
              </a:rPr>
              <a:t> v</a:t>
            </a:r>
            <a:r>
              <a:rPr lang="ru-RU" altLang="ru-RU" sz="2400" baseline="-25000" dirty="0" err="1">
                <a:solidFill>
                  <a:srgbClr val="FF0000"/>
                </a:solidFill>
                <a:latin typeface="+mn-lt"/>
                <a:cs typeface="Times New Roman" panose="02020603050405020304" pitchFamily="18" charset="0"/>
              </a:rPr>
              <a:t>теч</a:t>
            </a:r>
            <a:endParaRPr lang="ru-RU" altLang="ru-RU" sz="2400" baseline="-25000" dirty="0">
              <a:solidFill>
                <a:srgbClr val="FF0000"/>
              </a:solidFill>
              <a:latin typeface="+mn-lt"/>
              <a:cs typeface="Times New Roman" panose="02020603050405020304" pitchFamily="18" charset="0"/>
            </a:endParaRPr>
          </a:p>
          <a:p>
            <a:r>
              <a:rPr lang="en-US" altLang="ru-RU" sz="2400" dirty="0">
                <a:solidFill>
                  <a:srgbClr val="FF0000"/>
                </a:solidFill>
                <a:latin typeface="+mn-lt"/>
                <a:cs typeface="Times New Roman" panose="02020603050405020304" pitchFamily="18" charset="0"/>
              </a:rPr>
              <a:t>v</a:t>
            </a:r>
            <a:r>
              <a:rPr lang="ru-RU" altLang="ru-RU" sz="2400" baseline="-25000" dirty="0" err="1">
                <a:solidFill>
                  <a:srgbClr val="FF0000"/>
                </a:solidFill>
                <a:latin typeface="+mn-lt"/>
                <a:cs typeface="Times New Roman" panose="02020603050405020304" pitchFamily="18" charset="0"/>
              </a:rPr>
              <a:t>пр.теч</a:t>
            </a:r>
            <a:r>
              <a:rPr lang="en-US" altLang="ru-RU" sz="2400" dirty="0">
                <a:solidFill>
                  <a:srgbClr val="FF0000"/>
                </a:solidFill>
                <a:latin typeface="+mn-lt"/>
                <a:cs typeface="Times New Roman" panose="02020603050405020304" pitchFamily="18" charset="0"/>
              </a:rPr>
              <a:t>= v</a:t>
            </a:r>
            <a:r>
              <a:rPr lang="ru-RU" altLang="ru-RU" sz="2400" baseline="-25000" dirty="0" err="1">
                <a:solidFill>
                  <a:srgbClr val="FF0000"/>
                </a:solidFill>
                <a:latin typeface="+mn-lt"/>
                <a:cs typeface="Times New Roman" panose="02020603050405020304" pitchFamily="18" charset="0"/>
              </a:rPr>
              <a:t>соб</a:t>
            </a:r>
            <a:r>
              <a:rPr lang="en-US" altLang="ru-RU" sz="2400" dirty="0">
                <a:solidFill>
                  <a:srgbClr val="FF0000"/>
                </a:solidFill>
                <a:latin typeface="+mn-lt"/>
                <a:cs typeface="Times New Roman" panose="02020603050405020304" pitchFamily="18" charset="0"/>
              </a:rPr>
              <a:t>- v</a:t>
            </a:r>
            <a:r>
              <a:rPr lang="ru-RU" altLang="ru-RU" sz="2400" baseline="-25000" dirty="0" err="1" smtClean="0">
                <a:solidFill>
                  <a:srgbClr val="FF0000"/>
                </a:solidFill>
                <a:latin typeface="+mn-lt"/>
                <a:cs typeface="Times New Roman" panose="02020603050405020304" pitchFamily="18" charset="0"/>
              </a:rPr>
              <a:t>теч</a:t>
            </a:r>
            <a:endParaRPr lang="ru-RU" sz="2400" dirty="0" smtClean="0">
              <a:solidFill>
                <a:srgbClr val="FF0000"/>
              </a:solidFill>
              <a:latin typeface="+mn-lt"/>
              <a:cs typeface="Times New Roman" panose="02020603050405020304" pitchFamily="18" charset="0"/>
            </a:endParaRPr>
          </a:p>
          <a:p>
            <a:r>
              <a:rPr lang="en-US" sz="2000" b="1" dirty="0" smtClean="0">
                <a:solidFill>
                  <a:schemeClr val="bg1"/>
                </a:solidFill>
              </a:rPr>
              <a:t>V </a:t>
            </a:r>
            <a:r>
              <a:rPr lang="ru-RU" sz="2000" b="1" dirty="0" smtClean="0">
                <a:solidFill>
                  <a:schemeClr val="bg1"/>
                </a:solidFill>
              </a:rPr>
              <a:t>собств.=  </a:t>
            </a:r>
            <a:r>
              <a:rPr lang="en-US" sz="2000" b="1" dirty="0" smtClean="0">
                <a:solidFill>
                  <a:schemeClr val="bg1"/>
                </a:solidFill>
              </a:rPr>
              <a:t>V </a:t>
            </a:r>
            <a:r>
              <a:rPr lang="ru-RU" sz="2000" b="1" dirty="0" smtClean="0">
                <a:solidFill>
                  <a:schemeClr val="bg1"/>
                </a:solidFill>
              </a:rPr>
              <a:t>по </a:t>
            </a:r>
            <a:r>
              <a:rPr lang="ru-RU" sz="2000" b="1" dirty="0" err="1" smtClean="0">
                <a:solidFill>
                  <a:schemeClr val="bg1"/>
                </a:solidFill>
              </a:rPr>
              <a:t>теч</a:t>
            </a:r>
            <a:r>
              <a:rPr lang="ru-RU" sz="2000" b="1" dirty="0" smtClean="0">
                <a:solidFill>
                  <a:schemeClr val="bg1"/>
                </a:solidFill>
              </a:rPr>
              <a:t>.-</a:t>
            </a:r>
            <a:r>
              <a:rPr lang="en-US" sz="2000" b="1" dirty="0" smtClean="0">
                <a:solidFill>
                  <a:schemeClr val="bg1"/>
                </a:solidFill>
              </a:rPr>
              <a:t>V </a:t>
            </a:r>
            <a:r>
              <a:rPr lang="ru-RU" sz="2000" b="1" dirty="0" err="1" smtClean="0">
                <a:solidFill>
                  <a:schemeClr val="bg1"/>
                </a:solidFill>
              </a:rPr>
              <a:t>теч</a:t>
            </a:r>
            <a:r>
              <a:rPr lang="ru-RU" sz="2000" b="1" dirty="0" smtClean="0">
                <a:solidFill>
                  <a:schemeClr val="bg1"/>
                </a:solidFill>
              </a:rPr>
              <a:t>.</a:t>
            </a:r>
          </a:p>
          <a:p>
            <a:r>
              <a:rPr lang="en-US" sz="2000" b="1" dirty="0" smtClean="0">
                <a:solidFill>
                  <a:schemeClr val="bg1"/>
                </a:solidFill>
              </a:rPr>
              <a:t>V </a:t>
            </a:r>
            <a:r>
              <a:rPr lang="ru-RU" sz="2000" b="1" dirty="0" smtClean="0">
                <a:solidFill>
                  <a:schemeClr val="bg1"/>
                </a:solidFill>
              </a:rPr>
              <a:t>собств.= </a:t>
            </a:r>
            <a:r>
              <a:rPr lang="en-US" sz="2000" b="1" dirty="0" smtClean="0">
                <a:solidFill>
                  <a:schemeClr val="bg1"/>
                </a:solidFill>
              </a:rPr>
              <a:t>V </a:t>
            </a:r>
            <a:r>
              <a:rPr lang="ru-RU" sz="2000" b="1" dirty="0" err="1" smtClean="0">
                <a:solidFill>
                  <a:schemeClr val="bg1"/>
                </a:solidFill>
              </a:rPr>
              <a:t>пр.теч</a:t>
            </a:r>
            <a:r>
              <a:rPr lang="ru-RU" sz="2000" b="1" dirty="0" smtClean="0">
                <a:solidFill>
                  <a:schemeClr val="bg1"/>
                </a:solidFill>
              </a:rPr>
              <a:t>.</a:t>
            </a:r>
            <a:r>
              <a:rPr lang="en-US" sz="2000" b="1" dirty="0" smtClean="0">
                <a:solidFill>
                  <a:schemeClr val="bg1"/>
                </a:solidFill>
              </a:rPr>
              <a:t>+V </a:t>
            </a:r>
            <a:r>
              <a:rPr lang="ru-RU" sz="2000" b="1" dirty="0" err="1" smtClean="0">
                <a:solidFill>
                  <a:schemeClr val="bg1"/>
                </a:solidFill>
              </a:rPr>
              <a:t>теч</a:t>
            </a:r>
            <a:r>
              <a:rPr lang="ru-RU" sz="2000" b="1" dirty="0" smtClean="0">
                <a:solidFill>
                  <a:schemeClr val="bg1"/>
                </a:solidFill>
              </a:rPr>
              <a:t>. </a:t>
            </a:r>
          </a:p>
          <a:p>
            <a:r>
              <a:rPr lang="ru-RU" sz="2000" b="1" dirty="0" smtClean="0">
                <a:solidFill>
                  <a:schemeClr val="bg1"/>
                </a:solidFill>
              </a:rPr>
              <a:t>Пусть </a:t>
            </a:r>
            <a:r>
              <a:rPr lang="en-US" sz="2000" b="1" dirty="0" smtClean="0">
                <a:solidFill>
                  <a:schemeClr val="bg1"/>
                </a:solidFill>
              </a:rPr>
              <a:t>x(</a:t>
            </a:r>
            <a:r>
              <a:rPr lang="ru-RU" sz="2000" b="1" dirty="0" smtClean="0">
                <a:solidFill>
                  <a:schemeClr val="bg1"/>
                </a:solidFill>
              </a:rPr>
              <a:t>км\ч)-</a:t>
            </a:r>
            <a:r>
              <a:rPr lang="en-US" sz="2000" b="1" dirty="0" smtClean="0">
                <a:solidFill>
                  <a:schemeClr val="bg1"/>
                </a:solidFill>
              </a:rPr>
              <a:t>V </a:t>
            </a:r>
            <a:r>
              <a:rPr lang="ru-RU" sz="2000" b="1" dirty="0" smtClean="0">
                <a:solidFill>
                  <a:schemeClr val="bg1"/>
                </a:solidFill>
              </a:rPr>
              <a:t>течения </a:t>
            </a:r>
            <a:r>
              <a:rPr lang="ru-RU" sz="2000" b="1" dirty="0" err="1" smtClean="0">
                <a:solidFill>
                  <a:schemeClr val="bg1"/>
                </a:solidFill>
              </a:rPr>
              <a:t>реки,то</a:t>
            </a:r>
            <a:r>
              <a:rPr lang="ru-RU" sz="2000" b="1" dirty="0" smtClean="0">
                <a:solidFill>
                  <a:schemeClr val="bg1"/>
                </a:solidFill>
              </a:rPr>
              <a:t> </a:t>
            </a:r>
          </a:p>
          <a:p>
            <a:r>
              <a:rPr lang="ru-RU" sz="2000" b="1" dirty="0">
                <a:solidFill>
                  <a:schemeClr val="bg1"/>
                </a:solidFill>
              </a:rPr>
              <a:t> </a:t>
            </a:r>
            <a:r>
              <a:rPr lang="ru-RU" sz="2000" b="1" dirty="0" smtClean="0">
                <a:solidFill>
                  <a:schemeClr val="bg1"/>
                </a:solidFill>
              </a:rPr>
              <a:t> 12-</a:t>
            </a:r>
            <a:r>
              <a:rPr lang="en-US" sz="2000" b="1" dirty="0" smtClean="0">
                <a:solidFill>
                  <a:schemeClr val="bg1"/>
                </a:solidFill>
              </a:rPr>
              <a:t>x </a:t>
            </a:r>
            <a:r>
              <a:rPr lang="ru-RU" sz="2000" b="1" dirty="0" smtClean="0">
                <a:solidFill>
                  <a:schemeClr val="bg1"/>
                </a:solidFill>
              </a:rPr>
              <a:t>(км/ч)- </a:t>
            </a:r>
            <a:r>
              <a:rPr lang="en-US" sz="2000" b="1" dirty="0">
                <a:solidFill>
                  <a:schemeClr val="bg1"/>
                </a:solidFill>
              </a:rPr>
              <a:t>V </a:t>
            </a:r>
            <a:r>
              <a:rPr lang="ru-RU" sz="2000" b="1" dirty="0">
                <a:solidFill>
                  <a:schemeClr val="bg1"/>
                </a:solidFill>
              </a:rPr>
              <a:t>собств</a:t>
            </a:r>
            <a:r>
              <a:rPr lang="ru-RU" sz="2000" b="1" dirty="0" smtClean="0">
                <a:solidFill>
                  <a:schemeClr val="bg1"/>
                </a:solidFill>
              </a:rPr>
              <a:t>.</a:t>
            </a:r>
          </a:p>
          <a:p>
            <a:r>
              <a:rPr lang="ru-RU" sz="2000" b="1" dirty="0">
                <a:solidFill>
                  <a:schemeClr val="bg1"/>
                </a:solidFill>
              </a:rPr>
              <a:t> </a:t>
            </a:r>
            <a:r>
              <a:rPr lang="ru-RU" sz="2000" b="1" dirty="0" smtClean="0">
                <a:solidFill>
                  <a:schemeClr val="bg1"/>
                </a:solidFill>
              </a:rPr>
              <a:t>  8+</a:t>
            </a:r>
            <a:r>
              <a:rPr lang="en-US" sz="2000" b="1" dirty="0" smtClean="0">
                <a:solidFill>
                  <a:schemeClr val="bg1"/>
                </a:solidFill>
              </a:rPr>
              <a:t>x</a:t>
            </a:r>
            <a:r>
              <a:rPr lang="ru-RU" sz="2000" b="1" dirty="0" smtClean="0">
                <a:solidFill>
                  <a:schemeClr val="bg1"/>
                </a:solidFill>
              </a:rPr>
              <a:t> </a:t>
            </a:r>
            <a:r>
              <a:rPr lang="en-US" sz="2000" b="1" dirty="0" smtClean="0">
                <a:solidFill>
                  <a:schemeClr val="bg1"/>
                </a:solidFill>
              </a:rPr>
              <a:t>(</a:t>
            </a:r>
            <a:r>
              <a:rPr lang="ru-RU" sz="2000" b="1" dirty="0" smtClean="0">
                <a:solidFill>
                  <a:schemeClr val="bg1"/>
                </a:solidFill>
              </a:rPr>
              <a:t>км/ч)- </a:t>
            </a:r>
            <a:r>
              <a:rPr lang="en-US" sz="2000" b="1" dirty="0">
                <a:solidFill>
                  <a:schemeClr val="bg1"/>
                </a:solidFill>
              </a:rPr>
              <a:t>V </a:t>
            </a:r>
            <a:r>
              <a:rPr lang="ru-RU" sz="2000" b="1" dirty="0">
                <a:solidFill>
                  <a:schemeClr val="bg1"/>
                </a:solidFill>
              </a:rPr>
              <a:t>собств</a:t>
            </a:r>
            <a:r>
              <a:rPr lang="ru-RU" sz="2000" b="1" dirty="0" smtClean="0">
                <a:solidFill>
                  <a:schemeClr val="bg1"/>
                </a:solidFill>
              </a:rPr>
              <a:t>.</a:t>
            </a:r>
          </a:p>
          <a:p>
            <a:r>
              <a:rPr lang="ru-RU" sz="2000" b="1" dirty="0" smtClean="0">
                <a:solidFill>
                  <a:schemeClr val="bg1"/>
                </a:solidFill>
              </a:rPr>
              <a:t>По условию задачи турист плыл с постоянной скоростью.</a:t>
            </a:r>
          </a:p>
          <a:p>
            <a:r>
              <a:rPr lang="ru-RU" sz="2000" b="1" dirty="0" smtClean="0">
                <a:solidFill>
                  <a:schemeClr val="bg1"/>
                </a:solidFill>
              </a:rPr>
              <a:t>Составим и решим уравнение: </a:t>
            </a:r>
          </a:p>
          <a:p>
            <a:r>
              <a:rPr lang="ru-RU" sz="2000" b="1" dirty="0" smtClean="0">
                <a:solidFill>
                  <a:schemeClr val="bg1"/>
                </a:solidFill>
              </a:rPr>
              <a:t>12-</a:t>
            </a:r>
            <a:r>
              <a:rPr lang="en-US" sz="2000" b="1" dirty="0" smtClean="0">
                <a:solidFill>
                  <a:schemeClr val="bg1"/>
                </a:solidFill>
              </a:rPr>
              <a:t>x=8+x</a:t>
            </a:r>
            <a:endParaRPr lang="ru-RU" sz="20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4354604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21915" y="1114096"/>
            <a:ext cx="9022085" cy="44012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>
                <a:solidFill>
                  <a:schemeClr val="bg1"/>
                </a:solidFill>
              </a:rPr>
              <a:t>12-</a:t>
            </a:r>
            <a:r>
              <a:rPr lang="en-US" sz="2800" b="1" dirty="0" smtClean="0">
                <a:solidFill>
                  <a:schemeClr val="bg1"/>
                </a:solidFill>
              </a:rPr>
              <a:t>x=8+x   </a:t>
            </a:r>
            <a:r>
              <a:rPr lang="ru-RU" sz="2800" b="1" dirty="0" smtClean="0">
                <a:solidFill>
                  <a:schemeClr val="bg1"/>
                </a:solidFill>
              </a:rPr>
              <a:t>Прибавим к обеим частям уравнения </a:t>
            </a:r>
            <a:r>
              <a:rPr lang="en-US" sz="2800" b="1" dirty="0" smtClean="0">
                <a:solidFill>
                  <a:schemeClr val="bg1"/>
                </a:solidFill>
              </a:rPr>
              <a:t>x</a:t>
            </a:r>
          </a:p>
          <a:p>
            <a:r>
              <a:rPr lang="en-US" sz="2800" b="1" dirty="0" smtClean="0">
                <a:solidFill>
                  <a:schemeClr val="bg1"/>
                </a:solidFill>
              </a:rPr>
              <a:t>12=8+2x    </a:t>
            </a:r>
            <a:r>
              <a:rPr lang="ru-RU" sz="2800" b="1" dirty="0" smtClean="0">
                <a:solidFill>
                  <a:schemeClr val="bg1"/>
                </a:solidFill>
              </a:rPr>
              <a:t>Поменяем части уравнения местами</a:t>
            </a:r>
          </a:p>
          <a:p>
            <a:r>
              <a:rPr lang="ru-RU" sz="2800" b="1" dirty="0" smtClean="0">
                <a:solidFill>
                  <a:schemeClr val="bg1"/>
                </a:solidFill>
              </a:rPr>
              <a:t>8+2</a:t>
            </a:r>
            <a:r>
              <a:rPr lang="en-US" sz="2800" b="1" dirty="0" smtClean="0">
                <a:solidFill>
                  <a:schemeClr val="bg1"/>
                </a:solidFill>
              </a:rPr>
              <a:t>x=12</a:t>
            </a:r>
          </a:p>
          <a:p>
            <a:r>
              <a:rPr lang="en-US" sz="2800" b="1" dirty="0" smtClean="0">
                <a:solidFill>
                  <a:schemeClr val="bg1"/>
                </a:solidFill>
              </a:rPr>
              <a:t>2x=12-8</a:t>
            </a:r>
          </a:p>
          <a:p>
            <a:r>
              <a:rPr lang="en-US" sz="2800" b="1" dirty="0" smtClean="0">
                <a:solidFill>
                  <a:schemeClr val="bg1"/>
                </a:solidFill>
              </a:rPr>
              <a:t>2x=4</a:t>
            </a:r>
          </a:p>
          <a:p>
            <a:r>
              <a:rPr lang="en-US" sz="2800" b="1" dirty="0">
                <a:solidFill>
                  <a:schemeClr val="bg1"/>
                </a:solidFill>
              </a:rPr>
              <a:t>x</a:t>
            </a:r>
            <a:r>
              <a:rPr lang="en-US" sz="2800" b="1" dirty="0" smtClean="0">
                <a:solidFill>
                  <a:schemeClr val="bg1"/>
                </a:solidFill>
              </a:rPr>
              <a:t>=4</a:t>
            </a:r>
            <a:r>
              <a:rPr lang="ru-RU" sz="2800" b="1" dirty="0" smtClean="0">
                <a:solidFill>
                  <a:schemeClr val="bg1"/>
                </a:solidFill>
              </a:rPr>
              <a:t>:2</a:t>
            </a:r>
            <a:endParaRPr lang="ru-RU" sz="2800" b="1" dirty="0">
              <a:solidFill>
                <a:schemeClr val="bg1"/>
              </a:solidFill>
            </a:endParaRPr>
          </a:p>
          <a:p>
            <a:r>
              <a:rPr lang="en-US" sz="2800" b="1" dirty="0" smtClean="0">
                <a:solidFill>
                  <a:schemeClr val="bg1"/>
                </a:solidFill>
              </a:rPr>
              <a:t>x=2</a:t>
            </a:r>
          </a:p>
          <a:p>
            <a:r>
              <a:rPr lang="en-US" sz="2800" b="1" dirty="0" smtClean="0">
                <a:solidFill>
                  <a:schemeClr val="bg1"/>
                </a:solidFill>
              </a:rPr>
              <a:t>2 (</a:t>
            </a:r>
            <a:r>
              <a:rPr lang="ru-RU" sz="2800" b="1" dirty="0" smtClean="0">
                <a:solidFill>
                  <a:schemeClr val="bg1"/>
                </a:solidFill>
              </a:rPr>
              <a:t>км/ч)-</a:t>
            </a:r>
            <a:r>
              <a:rPr lang="en-US" sz="2800" b="1" dirty="0" smtClean="0">
                <a:solidFill>
                  <a:schemeClr val="bg1"/>
                </a:solidFill>
              </a:rPr>
              <a:t>V </a:t>
            </a:r>
            <a:r>
              <a:rPr lang="ru-RU" sz="2800" b="1" dirty="0" smtClean="0">
                <a:solidFill>
                  <a:schemeClr val="bg1"/>
                </a:solidFill>
              </a:rPr>
              <a:t>течения реки.</a:t>
            </a:r>
          </a:p>
          <a:p>
            <a:r>
              <a:rPr lang="ru-RU" sz="2800" b="1" dirty="0" smtClean="0">
                <a:solidFill>
                  <a:schemeClr val="bg1"/>
                </a:solidFill>
              </a:rPr>
              <a:t>1)12 – 2 = 10(км/ч)-</a:t>
            </a:r>
            <a:r>
              <a:rPr lang="en-US" sz="2800" b="1" dirty="0" smtClean="0">
                <a:solidFill>
                  <a:schemeClr val="bg1"/>
                </a:solidFill>
              </a:rPr>
              <a:t>V </a:t>
            </a:r>
            <a:r>
              <a:rPr lang="ru-RU" sz="2800" b="1" dirty="0" smtClean="0">
                <a:solidFill>
                  <a:schemeClr val="bg1"/>
                </a:solidFill>
              </a:rPr>
              <a:t>собств.</a:t>
            </a:r>
          </a:p>
          <a:p>
            <a:r>
              <a:rPr lang="ru-RU" sz="2800" b="1" dirty="0" smtClean="0">
                <a:solidFill>
                  <a:schemeClr val="bg1"/>
                </a:solidFill>
              </a:rPr>
              <a:t>Ответ: 2 км/ч, 10 км/ч</a:t>
            </a:r>
          </a:p>
        </p:txBody>
      </p:sp>
    </p:spTree>
    <p:extLst>
      <p:ext uri="{BB962C8B-B14F-4D97-AF65-F5344CB8AC3E}">
        <p14:creationId xmlns:p14="http://schemas.microsoft.com/office/powerpoint/2010/main" val="3520310112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0" y="809297"/>
            <a:ext cx="843647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altLang="ru-RU" sz="2400" dirty="0" smtClean="0">
                <a:solidFill>
                  <a:schemeClr val="bg1"/>
                </a:solidFill>
              </a:rPr>
              <a:t>Задача. На </a:t>
            </a:r>
            <a:r>
              <a:rPr lang="ru-RU" altLang="ru-RU" sz="2400" dirty="0">
                <a:solidFill>
                  <a:schemeClr val="bg1"/>
                </a:solidFill>
              </a:rPr>
              <a:t>путь по течению реки катер затратил 3ч, а на </a:t>
            </a:r>
            <a:endParaRPr lang="ru-RU" altLang="ru-RU" sz="2400" dirty="0" smtClean="0">
              <a:solidFill>
                <a:schemeClr val="bg1"/>
              </a:solidFill>
            </a:endParaRPr>
          </a:p>
          <a:p>
            <a:r>
              <a:rPr lang="ru-RU" altLang="ru-RU" sz="2400" dirty="0" smtClean="0">
                <a:solidFill>
                  <a:schemeClr val="bg1"/>
                </a:solidFill>
              </a:rPr>
              <a:t>обратный </a:t>
            </a:r>
            <a:r>
              <a:rPr lang="ru-RU" altLang="ru-RU" sz="2400" dirty="0">
                <a:solidFill>
                  <a:schemeClr val="bg1"/>
                </a:solidFill>
              </a:rPr>
              <a:t>путь 4,5ч. Какова скорость течения реки, если </a:t>
            </a:r>
            <a:endParaRPr lang="ru-RU" altLang="ru-RU" sz="2400" dirty="0" smtClean="0">
              <a:solidFill>
                <a:schemeClr val="bg1"/>
              </a:solidFill>
            </a:endParaRPr>
          </a:p>
          <a:p>
            <a:r>
              <a:rPr lang="ru-RU" altLang="ru-RU" sz="2400" dirty="0" smtClean="0">
                <a:solidFill>
                  <a:schemeClr val="bg1"/>
                </a:solidFill>
              </a:rPr>
              <a:t>скорость </a:t>
            </a:r>
            <a:r>
              <a:rPr lang="ru-RU" altLang="ru-RU" sz="2400" dirty="0">
                <a:solidFill>
                  <a:schemeClr val="bg1"/>
                </a:solidFill>
              </a:rPr>
              <a:t>катера относительно воды 25 км/ч?</a:t>
            </a:r>
            <a:endParaRPr lang="ru-RU" altLang="ru-RU" sz="2400" dirty="0">
              <a:solidFill>
                <a:schemeClr val="bg1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1625" y="5922251"/>
            <a:ext cx="9748838" cy="835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5888" y="5969384"/>
            <a:ext cx="9259888" cy="317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690722" y="5779052"/>
            <a:ext cx="1055032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altLang="ru-RU" sz="6000" b="1" i="1" dirty="0">
                <a:solidFill>
                  <a:srgbClr val="D2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Arial" charset="0"/>
              </a:rPr>
              <a:t>v</a:t>
            </a:r>
            <a:r>
              <a:rPr lang="ru-RU" altLang="ru-RU" sz="3600" b="1" i="1" baseline="-25000" dirty="0" err="1">
                <a:solidFill>
                  <a:srgbClr val="D2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Arial" charset="0"/>
              </a:rPr>
              <a:t>теч</a:t>
            </a:r>
            <a:endParaRPr lang="ru-RU" altLang="ru-RU" sz="3600" b="1" dirty="0">
              <a:solidFill>
                <a:srgbClr val="D20000"/>
              </a:solidFill>
              <a:effectLst>
                <a:outerShdw blurRad="38100" dist="38100" dir="2700000" algn="tl">
                  <a:srgbClr val="C0C0C0"/>
                </a:outerShdw>
              </a:effectLst>
              <a:cs typeface="Arial" charset="0"/>
            </a:endParaRPr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58902" y="5838415"/>
            <a:ext cx="12065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-490812" y="5174538"/>
            <a:ext cx="2169125" cy="13149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75257" y="5097846"/>
            <a:ext cx="1006475" cy="1030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18413" y="5188834"/>
            <a:ext cx="1828800" cy="1420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2298" y="5196439"/>
            <a:ext cx="1384300" cy="1165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6094" y="3273404"/>
            <a:ext cx="2776058" cy="1699747"/>
          </a:xfrm>
          <a:prstGeom prst="rect">
            <a:avLst/>
          </a:prstGeom>
        </p:spPr>
      </p:pic>
      <p:cxnSp>
        <p:nvCxnSpPr>
          <p:cNvPr id="7" name="Прямая соединительная линия 6"/>
          <p:cNvCxnSpPr>
            <a:stCxn id="5" idx="0"/>
            <a:endCxn id="5" idx="2"/>
          </p:cNvCxnSpPr>
          <p:nvPr/>
        </p:nvCxnSpPr>
        <p:spPr>
          <a:xfrm>
            <a:off x="2974123" y="3273404"/>
            <a:ext cx="0" cy="169974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1902372" y="3503164"/>
            <a:ext cx="56938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 3 </a:t>
            </a:r>
          </a:p>
          <a:p>
            <a:endParaRPr lang="ru-RU" dirty="0"/>
          </a:p>
          <a:p>
            <a:endParaRPr lang="ru-RU" dirty="0" smtClean="0"/>
          </a:p>
          <a:p>
            <a:r>
              <a:rPr lang="ru-RU" dirty="0" smtClean="0"/>
              <a:t>4,5 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3163309" y="3537913"/>
            <a:ext cx="77457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25+</a:t>
            </a:r>
            <a:r>
              <a:rPr lang="en-US" dirty="0" smtClean="0"/>
              <a:t>x </a:t>
            </a:r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25-x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1114097" y="2238703"/>
            <a:ext cx="34099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Пусть </a:t>
            </a:r>
            <a:r>
              <a:rPr lang="en-US" dirty="0" smtClean="0"/>
              <a:t>x </a:t>
            </a:r>
            <a:r>
              <a:rPr lang="ru-RU" dirty="0" smtClean="0"/>
              <a:t>(км/ч)-</a:t>
            </a:r>
            <a:r>
              <a:rPr lang="en-US" dirty="0" smtClean="0"/>
              <a:t>V </a:t>
            </a:r>
            <a:r>
              <a:rPr lang="ru-RU" dirty="0" smtClean="0"/>
              <a:t>течения реки </a:t>
            </a:r>
            <a:endParaRPr lang="ru-RU" dirty="0"/>
          </a:p>
        </p:txBody>
      </p:sp>
      <p:sp>
        <p:nvSpPr>
          <p:cNvPr id="26" name="TextBox 25"/>
          <p:cNvSpPr txBox="1"/>
          <p:nvPr/>
        </p:nvSpPr>
        <p:spPr>
          <a:xfrm>
            <a:off x="3062288" y="2688629"/>
            <a:ext cx="117692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ru-RU" sz="3200" i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v</a:t>
            </a:r>
            <a:r>
              <a:rPr lang="en-US" altLang="ru-RU" sz="32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,</a:t>
            </a:r>
            <a:r>
              <a:rPr lang="ru-RU" altLang="ru-RU" sz="32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  </a:t>
            </a:r>
            <a:r>
              <a:rPr lang="ru-RU" altLang="ru-RU" sz="12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км/ч</a:t>
            </a:r>
            <a:r>
              <a:rPr lang="en-US" altLang="ru-RU" sz="3200" i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  </a:t>
            </a:r>
            <a:endParaRPr lang="ru-RU" altLang="ru-RU" sz="3200" i="1" dirty="0"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017986" y="2688629"/>
            <a:ext cx="58381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ru-RU" sz="3200" i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t, </a:t>
            </a:r>
            <a:r>
              <a:rPr lang="ru-RU" altLang="ru-RU" sz="12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ч</a:t>
            </a:r>
            <a:endParaRPr lang="ru-RU" altLang="ru-RU" sz="1200" i="1" dirty="0"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551176" y="1949965"/>
            <a:ext cx="4480201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altLang="ru-RU" sz="2000" dirty="0">
                <a:solidFill>
                  <a:schemeClr val="bg1"/>
                </a:solidFill>
                <a:latin typeface="+mn-lt"/>
              </a:rPr>
              <a:t>При увеличении скорости движения</a:t>
            </a:r>
          </a:p>
          <a:p>
            <a:r>
              <a:rPr lang="ru-RU" altLang="ru-RU" sz="2000" dirty="0">
                <a:solidFill>
                  <a:schemeClr val="bg1"/>
                </a:solidFill>
                <a:latin typeface="+mn-lt"/>
              </a:rPr>
              <a:t>пропорционально уменьшится </a:t>
            </a:r>
            <a:endParaRPr lang="ru-RU" altLang="ru-RU" sz="2000" dirty="0" smtClean="0">
              <a:solidFill>
                <a:schemeClr val="bg1"/>
              </a:solidFill>
              <a:latin typeface="+mn-lt"/>
            </a:endParaRPr>
          </a:p>
          <a:p>
            <a:r>
              <a:rPr lang="ru-RU" altLang="ru-RU" sz="2000" dirty="0" smtClean="0">
                <a:solidFill>
                  <a:schemeClr val="bg1"/>
                </a:solidFill>
                <a:latin typeface="+mn-lt"/>
              </a:rPr>
              <a:t>время</a:t>
            </a:r>
            <a:r>
              <a:rPr lang="ru-RU" altLang="ru-RU" sz="2000" dirty="0">
                <a:solidFill>
                  <a:schemeClr val="bg1"/>
                </a:solidFill>
                <a:latin typeface="+mn-lt"/>
              </a:rPr>
              <a:t>, </a:t>
            </a:r>
            <a:r>
              <a:rPr lang="ru-RU" altLang="ru-RU" sz="2000" dirty="0" smtClean="0">
                <a:solidFill>
                  <a:schemeClr val="bg1"/>
                </a:solidFill>
                <a:latin typeface="+mn-lt"/>
              </a:rPr>
              <a:t>а </a:t>
            </a:r>
            <a:r>
              <a:rPr lang="ru-RU" altLang="ru-RU" sz="2000" dirty="0">
                <a:solidFill>
                  <a:schemeClr val="bg1"/>
                </a:solidFill>
                <a:latin typeface="+mn-lt"/>
              </a:rPr>
              <a:t>это обратно </a:t>
            </a:r>
            <a:r>
              <a:rPr lang="ru-RU" altLang="ru-RU" sz="2000" dirty="0" err="1" smtClean="0">
                <a:solidFill>
                  <a:schemeClr val="bg1"/>
                </a:solidFill>
                <a:latin typeface="+mn-lt"/>
              </a:rPr>
              <a:t>пропорцио</a:t>
            </a:r>
            <a:r>
              <a:rPr lang="ru-RU" altLang="ru-RU" sz="2000" dirty="0" smtClean="0">
                <a:solidFill>
                  <a:schemeClr val="bg1"/>
                </a:solidFill>
                <a:latin typeface="+mn-lt"/>
              </a:rPr>
              <a:t>-</a:t>
            </a:r>
          </a:p>
          <a:p>
            <a:r>
              <a:rPr lang="ru-RU" altLang="ru-RU" sz="2000" dirty="0" err="1" smtClean="0">
                <a:solidFill>
                  <a:schemeClr val="bg1"/>
                </a:solidFill>
                <a:latin typeface="+mn-lt"/>
              </a:rPr>
              <a:t>нальная</a:t>
            </a:r>
            <a:r>
              <a:rPr lang="ru-RU" altLang="ru-RU" sz="2000" dirty="0" smtClean="0">
                <a:solidFill>
                  <a:schemeClr val="bg1"/>
                </a:solidFill>
                <a:latin typeface="+mn-lt"/>
              </a:rPr>
              <a:t> зависимость</a:t>
            </a:r>
            <a:r>
              <a:rPr lang="ru-RU" altLang="ru-RU" sz="2000" dirty="0">
                <a:solidFill>
                  <a:schemeClr val="bg1"/>
                </a:solidFill>
                <a:latin typeface="+mn-lt"/>
              </a:rPr>
              <a:t>.</a:t>
            </a:r>
            <a:endParaRPr lang="ru-RU" altLang="ru-RU" sz="2000" i="1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n-lt"/>
            </a:endParaRPr>
          </a:p>
        </p:txBody>
      </p:sp>
      <p:cxnSp>
        <p:nvCxnSpPr>
          <p:cNvPr id="30" name="Прямая со стрелкой 29"/>
          <p:cNvCxnSpPr/>
          <p:nvPr/>
        </p:nvCxnSpPr>
        <p:spPr>
          <a:xfrm>
            <a:off x="1272002" y="3329847"/>
            <a:ext cx="0" cy="1536443"/>
          </a:xfrm>
          <a:prstGeom prst="straightConnector1">
            <a:avLst/>
          </a:prstGeom>
          <a:ln w="25400" cmpd="sng">
            <a:solidFill>
              <a:srgbClr val="FF0000"/>
            </a:solidFill>
            <a:tailEnd type="arrow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4" name="Прямая со стрелкой 1023"/>
          <p:cNvCxnSpPr/>
          <p:nvPr/>
        </p:nvCxnSpPr>
        <p:spPr>
          <a:xfrm flipV="1">
            <a:off x="4514056" y="3329847"/>
            <a:ext cx="0" cy="1536443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1025" name="TextBox 1024"/>
              <p:cNvSpPr txBox="1"/>
              <p:nvPr/>
            </p:nvSpPr>
            <p:spPr>
              <a:xfrm>
                <a:off x="5087007" y="3537913"/>
                <a:ext cx="2123090" cy="110530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ru-RU" sz="440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ru-RU" sz="4400" b="0" i="1" smtClean="0">
                            <a:latin typeface="Cambria Math"/>
                          </a:rPr>
                          <m:t>3</m:t>
                        </m:r>
                      </m:num>
                      <m:den>
                        <m:r>
                          <a:rPr lang="ru-RU" sz="4400" b="0" i="1" smtClean="0">
                            <a:latin typeface="Cambria Math"/>
                          </a:rPr>
                          <m:t>4,5</m:t>
                        </m:r>
                      </m:den>
                    </m:f>
                  </m:oMath>
                </a14:m>
                <a:r>
                  <a:rPr lang="ru-RU" sz="4400" dirty="0" smtClean="0"/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4400" i="1" dirty="0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ru-RU" sz="4400" b="0" i="1" dirty="0" smtClean="0">
                            <a:latin typeface="Cambria Math"/>
                          </a:rPr>
                          <m:t>25</m:t>
                        </m:r>
                        <m:r>
                          <a:rPr lang="en-US" sz="4400" b="0" i="1" dirty="0" smtClean="0">
                            <a:latin typeface="Cambria Math"/>
                          </a:rPr>
                          <m:t>−</m:t>
                        </m:r>
                        <m:r>
                          <a:rPr lang="en-US" sz="4400" b="0" i="1" dirty="0" smtClean="0">
                            <a:latin typeface="Cambria Math"/>
                          </a:rPr>
                          <m:t>𝑥</m:t>
                        </m:r>
                      </m:num>
                      <m:den>
                        <m:r>
                          <a:rPr lang="en-US" sz="4400" b="0" i="1" dirty="0" smtClean="0">
                            <a:latin typeface="Cambria Math"/>
                          </a:rPr>
                          <m:t>25+</m:t>
                        </m:r>
                        <m:r>
                          <a:rPr lang="en-US" sz="4400" b="0" i="1" dirty="0" smtClean="0">
                            <a:latin typeface="Cambria Math"/>
                          </a:rPr>
                          <m:t>𝑥</m:t>
                        </m:r>
                      </m:den>
                    </m:f>
                  </m:oMath>
                </a14:m>
                <a:endParaRPr lang="ru-RU" sz="4400" dirty="0"/>
              </a:p>
            </p:txBody>
          </p:sp>
        </mc:Choice>
        <mc:Fallback>
          <p:sp>
            <p:nvSpPr>
              <p:cNvPr id="1025" name="TextBox 102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87007" y="3537913"/>
                <a:ext cx="2123090" cy="1105303"/>
              </a:xfrm>
              <a:prstGeom prst="rect">
                <a:avLst/>
              </a:prstGeom>
              <a:blipFill rotWithShape="1">
                <a:blip r:embed="rId9"/>
                <a:stretch>
                  <a:fillRect b="-6044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200238950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3.25931E-6 L 0.78333 -0.00764 " pathEditMode="relative" rAng="0" ptsTypes="AA">
                                      <p:cBhvr>
                                        <p:cTn id="14" dur="50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9167" y="-39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0"/>
                            </p:stCondLst>
                            <p:childTnLst>
                              <p:par>
                                <p:cTn id="1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0"/>
                            </p:stCondLst>
                            <p:childTnLst>
                              <p:par>
                                <p:cTn id="1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10"/>
                            </p:stCondLst>
                            <p:childTnLst>
                              <p:par>
                                <p:cTn id="22" presetID="35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1.00625E-6 L -0.82135 1.00625E-6 " pathEditMode="relative" rAng="0" ptsTypes="AA">
                                      <p:cBhvr>
                                        <p:cTn id="23" dur="925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1076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4260"/>
                            </p:stCondLst>
                            <p:childTnLst>
                              <p:par>
                                <p:cTn id="2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raining presentation- Excel 2007—Create your first workbook">
  <a:themeElements>
    <a:clrScheme name="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1_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Default Design">
  <a:themeElements>
    <a:clrScheme name="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2_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Training presentation- Excel 2007—Create your first workbook</Template>
  <TotalTime>1154</TotalTime>
  <Words>849</Words>
  <Application>Microsoft Office PowerPoint</Application>
  <PresentationFormat>Экран (4:3)</PresentationFormat>
  <Paragraphs>130</Paragraphs>
  <Slides>12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12</vt:i4>
      </vt:variant>
    </vt:vector>
  </HeadingPairs>
  <TitlesOfParts>
    <vt:vector size="14" baseType="lpstr">
      <vt:lpstr>Training presentation- Excel 2007—Create your first workbook</vt:lpstr>
      <vt:lpstr>2_Default Design</vt:lpstr>
      <vt:lpstr>Презентация PowerPoint</vt:lpstr>
      <vt:lpstr>Взаимосвязь величин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Светлана Димуша</dc:creator>
  <cp:lastModifiedBy>Светлана Димуша</cp:lastModifiedBy>
  <cp:revision>61</cp:revision>
  <dcterms:created xsi:type="dcterms:W3CDTF">2016-10-07T07:16:22Z</dcterms:created>
  <dcterms:modified xsi:type="dcterms:W3CDTF">2016-10-10T19:59:05Z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TC102083251049</vt:lpwstr>
  </property>
</Properties>
</file>