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3" r:id="rId2"/>
  </p:sldMasterIdLst>
  <p:notesMasterIdLst>
    <p:notesMasterId r:id="rId16"/>
  </p:notesMasterIdLst>
  <p:sldIdLst>
    <p:sldId id="258" r:id="rId3"/>
    <p:sldId id="259" r:id="rId4"/>
    <p:sldId id="404" r:id="rId5"/>
    <p:sldId id="402" r:id="rId6"/>
    <p:sldId id="390" r:id="rId7"/>
    <p:sldId id="403" r:id="rId8"/>
    <p:sldId id="408" r:id="rId9"/>
    <p:sldId id="407" r:id="rId10"/>
    <p:sldId id="406" r:id="rId11"/>
    <p:sldId id="410" r:id="rId12"/>
    <p:sldId id="405" r:id="rId13"/>
    <p:sldId id="401" r:id="rId14"/>
    <p:sldId id="39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6" autoAdjust="0"/>
    <p:restoredTop sz="94600"/>
  </p:normalViewPr>
  <p:slideViewPr>
    <p:cSldViewPr snapToGrid="0">
      <p:cViewPr>
        <p:scale>
          <a:sx n="91" d="100"/>
          <a:sy n="91" d="100"/>
        </p:scale>
        <p:origin x="-882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основных стилей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69176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ru-RU" smtClean="0"/>
              <a:t>‹#›</a:t>
            </a:r>
          </a:p>
        </p:txBody>
      </p:sp>
      <p:sp>
        <p:nvSpPr>
          <p:cNvPr id="14339" name="Text Box 2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ru-RU" altLang="ru-RU"/>
              <a:t>1</a:t>
            </a:r>
          </a:p>
        </p:txBody>
      </p:sp>
      <p:sp>
        <p:nvSpPr>
          <p:cNvPr id="143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r>
              <a:rPr lang="ru-RU" altLang="ru-RU" smtClean="0"/>
              <a:t>[</a:t>
            </a:r>
            <a:r>
              <a:rPr lang="ru-RU" altLang="ru-RU" b="1" smtClean="0"/>
              <a:t>Примечания для инструктора</a:t>
            </a:r>
            <a:r>
              <a:rPr lang="ru-RU" altLang="ru-RU" smtClean="0"/>
              <a:t> </a:t>
            </a:r>
          </a:p>
          <a:p>
            <a:pPr marL="228600" indent="-228600" eaLnBrk="1" hangingPunct="1">
              <a:buFontTx/>
              <a:buChar char="•"/>
            </a:pPr>
            <a:r>
              <a:rPr lang="ru-RU" altLang="ru-RU" smtClean="0"/>
              <a:t>Дополнительные сведения о настройке этого шаблона см. на самом последнем слайде. Дополнительные материалы к урокам см. также в области заметок некоторых слайдов.</a:t>
            </a:r>
          </a:p>
          <a:p>
            <a:pPr marL="228600" indent="-228600" eaLnBrk="1" hangingPunct="1">
              <a:buFontTx/>
              <a:buChar char="•"/>
            </a:pPr>
            <a:r>
              <a:rPr lang="ru-RU" altLang="ru-RU" smtClean="0"/>
              <a:t>Поскольку в этой презентации содержится анимация Macromedia Flash, при сохранении шаблона может появиться предупреждающее сообщение о личных сведениях. Если вы не заносили информацию в свойства самого файла Macromedia Flash, это предупреждение к презентации не относится. Нажмите кнопку </a:t>
            </a:r>
            <a:r>
              <a:rPr lang="ru-RU" altLang="ru-RU" b="1" smtClean="0"/>
              <a:t>ОК</a:t>
            </a:r>
            <a:r>
              <a:rPr lang="ru-RU" altLang="ru-RU" smtClean="0"/>
              <a:t> в окне сообщения.]</a:t>
            </a:r>
          </a:p>
          <a:p>
            <a:pPr marL="228600" indent="-228600" eaLnBrk="1" hangingPunct="1"/>
            <a:endParaRPr lang="ru-RU" altLang="ru-RU" smtClean="0"/>
          </a:p>
          <a:p>
            <a:pPr marL="228600" indent="-228600"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ru-RU" smtClean="0"/>
              <a:t>‹#›</a:t>
            </a:r>
          </a:p>
        </p:txBody>
      </p:sp>
      <p:sp>
        <p:nvSpPr>
          <p:cNvPr id="15363" name="Text Box 2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ru-RU" altLang="ru-RU"/>
              <a:t>2</a:t>
            </a:r>
          </a:p>
        </p:txBody>
      </p:sp>
      <p:sp>
        <p:nvSpPr>
          <p:cNvPr id="1536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97142932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38378577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25484824"/>
      </p:ext>
    </p:extLst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3645247"/>
      </p:ext>
    </p:extLst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60447132"/>
      </p:ext>
    </p:extLst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88215584"/>
      </p:ext>
    </p:extLst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42193115"/>
      </p:ext>
    </p:extLst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84772520"/>
      </p:ext>
    </p:extLst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96672021"/>
      </p:ext>
    </p:extLst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41629987"/>
      </p:ext>
    </p:extLst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06842988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22596570"/>
      </p:ext>
    </p:extLst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17050929"/>
      </p:ext>
    </p:extLst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29608168"/>
      </p:ext>
    </p:extLst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80536283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9706536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707584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65816148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7852945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34442765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052929826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6650371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57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ct val="75000"/>
              </a:spcAft>
              <a:defRPr/>
            </a:pPr>
            <a:endParaRPr lang="ru-RU" altLang="ru-RU" sz="2400" smtClean="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200775"/>
            <a:ext cx="9144000" cy="657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ct val="75000"/>
              </a:spcAft>
              <a:defRPr/>
            </a:pPr>
            <a:endParaRPr lang="cs-CZ" altLang="ru-RU" sz="2400" smtClean="0">
              <a:solidFill>
                <a:schemeClr val="tx2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800" y="6200775"/>
            <a:ext cx="370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med">
    <p:wipe dir="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основных стилей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0077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med">
    <p:wipe dir="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gi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gif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gif"/><Relationship Id="rId5" Type="http://schemas.openxmlformats.org/officeDocument/2006/relationships/image" Target="../media/image14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8800" y="4208463"/>
            <a:ext cx="8026400" cy="1031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Учитель математики: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Димуша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Светлана Павловна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77131" y="3276416"/>
            <a:ext cx="6400800" cy="52387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altLang="ru-RU" sz="3200" b="1" dirty="0" smtClean="0">
              <a:solidFill>
                <a:srgbClr val="FF9900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gray">
          <a:xfrm>
            <a:off x="692150" y="592138"/>
            <a:ext cx="7759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ahoma" pitchFamily="34" charset="0"/>
              </a:rPr>
              <a:t>Муниципальное общеобразовательное учреждение «Лицей №5»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76795" y="2260753"/>
            <a:ext cx="759041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Tahoma" pitchFamily="34" charset="0"/>
              </a:rPr>
              <a:t>Задачи на </a:t>
            </a:r>
            <a:r>
              <a:rPr lang="ru-RU" alt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Tahoma" pitchFamily="34" charset="0"/>
              </a:rPr>
              <a:t>движение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5788" y="6115050"/>
            <a:ext cx="5043487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г.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Железногорск ,  2016 г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 advAuto="1000"/>
      <p:bldP spid="8195" grpId="1" build="p"/>
      <p:bldP spid="819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083" y="241739"/>
            <a:ext cx="88375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Задача. Два </a:t>
            </a:r>
            <a:r>
              <a:rPr lang="ru-RU" sz="2400" dirty="0">
                <a:solidFill>
                  <a:schemeClr val="bg1"/>
                </a:solidFill>
              </a:rPr>
              <a:t>катера отправились одновременно </a:t>
            </a:r>
            <a:r>
              <a:rPr lang="ru-RU" sz="2400" dirty="0" smtClean="0">
                <a:solidFill>
                  <a:schemeClr val="bg1"/>
                </a:solidFill>
              </a:rPr>
              <a:t>навстречу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друг другу из двух пунктов. Первый катер двигался по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течению </a:t>
            </a:r>
            <a:r>
              <a:rPr lang="ru-RU" sz="2400" dirty="0">
                <a:solidFill>
                  <a:schemeClr val="bg1"/>
                </a:solidFill>
              </a:rPr>
              <a:t>реки, а второй - против течения. Встретились они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через </a:t>
            </a:r>
            <a:r>
              <a:rPr lang="ru-RU" sz="2400" dirty="0">
                <a:solidFill>
                  <a:schemeClr val="bg1"/>
                </a:solidFill>
              </a:rPr>
              <a:t>три часа. За это время первый катер прошел 42 км, а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второй </a:t>
            </a:r>
            <a:r>
              <a:rPr lang="ru-RU" sz="2400" dirty="0">
                <a:solidFill>
                  <a:schemeClr val="bg1"/>
                </a:solidFill>
              </a:rPr>
              <a:t>- 39 км</a:t>
            </a:r>
            <a:r>
              <a:rPr lang="ru-RU" sz="2400" dirty="0" smtClean="0">
                <a:solidFill>
                  <a:schemeClr val="bg1"/>
                </a:solidFill>
              </a:rPr>
              <a:t>. Найдите </a:t>
            </a:r>
            <a:r>
              <a:rPr lang="ru-RU" sz="2400" dirty="0">
                <a:solidFill>
                  <a:schemeClr val="bg1"/>
                </a:solidFill>
              </a:rPr>
              <a:t>собственную скорость </a:t>
            </a:r>
            <a:r>
              <a:rPr lang="ru-RU" sz="2400" dirty="0" smtClean="0">
                <a:solidFill>
                  <a:schemeClr val="bg1"/>
                </a:solidFill>
              </a:rPr>
              <a:t>каждого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катера, если известно, </a:t>
            </a:r>
            <a:r>
              <a:rPr lang="ru-RU" sz="2400" dirty="0" smtClean="0">
                <a:solidFill>
                  <a:schemeClr val="bg1"/>
                </a:solidFill>
              </a:rPr>
              <a:t>что скорость</a:t>
            </a:r>
            <a:r>
              <a:rPr lang="ru-RU" sz="2400" dirty="0">
                <a:solidFill>
                  <a:schemeClr val="bg1"/>
                </a:solidFill>
              </a:rPr>
              <a:t> течения реки 2 </a:t>
            </a:r>
            <a:r>
              <a:rPr lang="ru-RU" sz="2400" dirty="0" smtClean="0">
                <a:solidFill>
                  <a:schemeClr val="bg1"/>
                </a:solidFill>
              </a:rPr>
              <a:t>км/ч?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111" y="3201705"/>
            <a:ext cx="82614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1)42 </a:t>
            </a:r>
            <a:r>
              <a:rPr lang="ru-RU" sz="2400" dirty="0">
                <a:solidFill>
                  <a:schemeClr val="bg1"/>
                </a:solidFill>
              </a:rPr>
              <a:t>: 3 = 14 (км/ч) - </a:t>
            </a:r>
            <a:r>
              <a:rPr lang="en-US" sz="2400" dirty="0">
                <a:solidFill>
                  <a:schemeClr val="bg1"/>
                </a:solidFill>
              </a:rPr>
              <a:t>V</a:t>
            </a:r>
            <a:r>
              <a:rPr lang="ru-RU" sz="2400" dirty="0">
                <a:solidFill>
                  <a:schemeClr val="bg1"/>
                </a:solidFill>
              </a:rPr>
              <a:t> по течению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 реки первого катера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2) 39: 3=13 (км/ч)-</a:t>
            </a:r>
            <a:r>
              <a:rPr lang="en-US" sz="2400" dirty="0">
                <a:solidFill>
                  <a:schemeClr val="bg1"/>
                </a:solidFill>
              </a:rPr>
              <a:t>V</a:t>
            </a:r>
            <a:r>
              <a:rPr lang="ru-RU" sz="2400" dirty="0">
                <a:solidFill>
                  <a:schemeClr val="bg1"/>
                </a:solidFill>
              </a:rPr>
              <a:t> против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 течения реки второго </a:t>
            </a:r>
            <a:r>
              <a:rPr lang="ru-RU" sz="2400" dirty="0" smtClean="0">
                <a:solidFill>
                  <a:schemeClr val="bg1"/>
                </a:solidFill>
              </a:rPr>
              <a:t>катера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3) 14 </a:t>
            </a:r>
            <a:r>
              <a:rPr lang="ru-RU" sz="2400" dirty="0">
                <a:solidFill>
                  <a:schemeClr val="bg1"/>
                </a:solidFill>
              </a:rPr>
              <a:t>- 2 = 12 (км/ч) – </a:t>
            </a:r>
            <a:r>
              <a:rPr lang="en-US" sz="2400" dirty="0">
                <a:solidFill>
                  <a:schemeClr val="bg1"/>
                </a:solidFill>
              </a:rPr>
              <a:t>V </a:t>
            </a:r>
            <a:r>
              <a:rPr lang="ru-RU" sz="2400" dirty="0" err="1">
                <a:solidFill>
                  <a:schemeClr val="bg1"/>
                </a:solidFill>
              </a:rPr>
              <a:t>собств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r>
              <a:rPr lang="ru-RU" sz="2400" dirty="0">
                <a:solidFill>
                  <a:schemeClr val="bg1"/>
                </a:solidFill>
              </a:rPr>
              <a:t> первого </a:t>
            </a:r>
            <a:r>
              <a:rPr lang="ru-RU" sz="2400" dirty="0" smtClean="0">
                <a:solidFill>
                  <a:schemeClr val="bg1"/>
                </a:solidFill>
              </a:rPr>
              <a:t>катера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4)13+2=15 (км/ч)-</a:t>
            </a:r>
            <a:r>
              <a:rPr lang="en-US" sz="2400" dirty="0">
                <a:solidFill>
                  <a:schemeClr val="bg1"/>
                </a:solidFill>
              </a:rPr>
              <a:t> V </a:t>
            </a:r>
            <a:r>
              <a:rPr lang="ru-RU" sz="2400" dirty="0" err="1">
                <a:solidFill>
                  <a:schemeClr val="bg1"/>
                </a:solidFill>
              </a:rPr>
              <a:t>собств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r>
              <a:rPr lang="ru-RU" sz="2400" dirty="0">
                <a:solidFill>
                  <a:schemeClr val="bg1"/>
                </a:solidFill>
              </a:rPr>
              <a:t> второго </a:t>
            </a:r>
            <a:r>
              <a:rPr lang="ru-RU" sz="2400" dirty="0" smtClean="0">
                <a:solidFill>
                  <a:schemeClr val="bg1"/>
                </a:solidFill>
              </a:rPr>
              <a:t>катера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Ответ: 12 км/ч, 15 км/ч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70241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584" y="1156137"/>
            <a:ext cx="8963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Задача. </a:t>
            </a:r>
            <a:r>
              <a:rPr lang="ru-RU" sz="2400" dirty="0">
                <a:solidFill>
                  <a:schemeClr val="bg1"/>
                </a:solidFill>
              </a:rPr>
              <a:t>Турист проплыл на лодке по течению реки за 2 часа </a:t>
            </a:r>
          </a:p>
          <a:p>
            <a:r>
              <a:rPr lang="ru-RU" sz="2400" dirty="0">
                <a:solidFill>
                  <a:schemeClr val="bg1"/>
                </a:solidFill>
              </a:rPr>
              <a:t>24 км,  а против течения он проплыл 8 км за 1 час. Найдите</a:t>
            </a:r>
          </a:p>
          <a:p>
            <a:r>
              <a:rPr lang="ru-RU" sz="2400" dirty="0">
                <a:solidFill>
                  <a:schemeClr val="bg1"/>
                </a:solidFill>
              </a:rPr>
              <a:t> скорости течения реки и собственную скорость лодки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558" y="4988462"/>
            <a:ext cx="52020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(12+8):2=10(км/ч)-</a:t>
            </a:r>
            <a:r>
              <a:rPr lang="en-US" sz="2800" dirty="0" smtClean="0">
                <a:solidFill>
                  <a:schemeClr val="bg1"/>
                </a:solidFill>
              </a:rPr>
              <a:t> V </a:t>
            </a:r>
            <a:r>
              <a:rPr lang="ru-RU" sz="2800" dirty="0" smtClean="0">
                <a:solidFill>
                  <a:schemeClr val="bg1"/>
                </a:solidFill>
              </a:rPr>
              <a:t>собств.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(12-8):2=2(км/ч)- </a:t>
            </a:r>
            <a:r>
              <a:rPr lang="en-US" sz="2800" dirty="0" smtClean="0">
                <a:solidFill>
                  <a:schemeClr val="bg1"/>
                </a:solidFill>
              </a:rPr>
              <a:t>V </a:t>
            </a:r>
            <a:r>
              <a:rPr lang="ru-RU" sz="2800" dirty="0" err="1" smtClean="0">
                <a:solidFill>
                  <a:schemeClr val="bg1"/>
                </a:solidFill>
              </a:rPr>
              <a:t>теч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Ответ:  10 км/ч, 2км/ч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331" y="2366976"/>
            <a:ext cx="62851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V </a:t>
            </a:r>
            <a:r>
              <a:rPr lang="ru-RU" b="1" i="1" dirty="0" err="1">
                <a:solidFill>
                  <a:schemeClr val="bg1"/>
                </a:solidFill>
              </a:rPr>
              <a:t>пр.теч</a:t>
            </a:r>
            <a:r>
              <a:rPr lang="ru-RU" b="1" i="1" dirty="0">
                <a:solidFill>
                  <a:schemeClr val="bg1"/>
                </a:solidFill>
              </a:rPr>
              <a:t>.=</a:t>
            </a:r>
            <a:r>
              <a:rPr lang="en-US" b="1" i="1" dirty="0">
                <a:solidFill>
                  <a:schemeClr val="bg1"/>
                </a:solidFill>
              </a:rPr>
              <a:t>8 </a:t>
            </a:r>
            <a:r>
              <a:rPr lang="ru-RU" b="1" i="1" dirty="0">
                <a:solidFill>
                  <a:schemeClr val="bg1"/>
                </a:solidFill>
              </a:rPr>
              <a:t>км/ч          </a:t>
            </a:r>
            <a:r>
              <a:rPr lang="en-US" b="1" i="1" dirty="0">
                <a:solidFill>
                  <a:schemeClr val="bg1"/>
                </a:solidFill>
              </a:rPr>
              <a:t>    V </a:t>
            </a:r>
            <a:r>
              <a:rPr lang="ru-RU" b="1" i="1" dirty="0">
                <a:solidFill>
                  <a:schemeClr val="bg1"/>
                </a:solidFill>
              </a:rPr>
              <a:t>по </a:t>
            </a:r>
            <a:r>
              <a:rPr lang="ru-RU" b="1" i="1" dirty="0" err="1">
                <a:solidFill>
                  <a:schemeClr val="bg1"/>
                </a:solidFill>
              </a:rPr>
              <a:t>теч</a:t>
            </a:r>
            <a:r>
              <a:rPr lang="ru-RU" b="1" i="1" dirty="0">
                <a:solidFill>
                  <a:schemeClr val="bg1"/>
                </a:solidFill>
              </a:rPr>
              <a:t>.=24:2=12 км/ч</a:t>
            </a:r>
            <a:endParaRPr lang="en-US" b="1" i="1" dirty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Пусть </a:t>
            </a:r>
            <a:r>
              <a:rPr lang="en-US" b="1" i="1" dirty="0">
                <a:solidFill>
                  <a:schemeClr val="bg1"/>
                </a:solidFill>
              </a:rPr>
              <a:t>x(</a:t>
            </a:r>
            <a:r>
              <a:rPr lang="ru-RU" b="1" i="1" dirty="0">
                <a:solidFill>
                  <a:schemeClr val="bg1"/>
                </a:solidFill>
              </a:rPr>
              <a:t>км\ч)-</a:t>
            </a:r>
            <a:r>
              <a:rPr lang="en-US" b="1" i="1" dirty="0">
                <a:solidFill>
                  <a:schemeClr val="bg1"/>
                </a:solidFill>
              </a:rPr>
              <a:t>V </a:t>
            </a:r>
            <a:r>
              <a:rPr lang="ru-RU" b="1" i="1" dirty="0">
                <a:solidFill>
                  <a:schemeClr val="bg1"/>
                </a:solidFill>
              </a:rPr>
              <a:t>течения </a:t>
            </a:r>
            <a:r>
              <a:rPr lang="ru-RU" b="1" i="1" dirty="0" err="1">
                <a:solidFill>
                  <a:schemeClr val="bg1"/>
                </a:solidFill>
              </a:rPr>
              <a:t>реки,то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  12-</a:t>
            </a:r>
            <a:r>
              <a:rPr lang="en-US" b="1" i="1" dirty="0">
                <a:solidFill>
                  <a:schemeClr val="bg1"/>
                </a:solidFill>
              </a:rPr>
              <a:t>x </a:t>
            </a:r>
            <a:r>
              <a:rPr lang="ru-RU" b="1" i="1" dirty="0">
                <a:solidFill>
                  <a:schemeClr val="bg1"/>
                </a:solidFill>
              </a:rPr>
              <a:t>(км/ч)- </a:t>
            </a:r>
            <a:r>
              <a:rPr lang="en-US" b="1" i="1" dirty="0">
                <a:solidFill>
                  <a:schemeClr val="bg1"/>
                </a:solidFill>
              </a:rPr>
              <a:t>V </a:t>
            </a:r>
            <a:r>
              <a:rPr lang="ru-RU" b="1" i="1" dirty="0">
                <a:solidFill>
                  <a:schemeClr val="bg1"/>
                </a:solidFill>
              </a:rPr>
              <a:t>собств.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   8+</a:t>
            </a:r>
            <a:r>
              <a:rPr lang="en-US" b="1" i="1" dirty="0">
                <a:solidFill>
                  <a:schemeClr val="bg1"/>
                </a:solidFill>
              </a:rPr>
              <a:t>x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(</a:t>
            </a:r>
            <a:r>
              <a:rPr lang="ru-RU" b="1" i="1" dirty="0">
                <a:solidFill>
                  <a:schemeClr val="bg1"/>
                </a:solidFill>
              </a:rPr>
              <a:t>км/ч)- </a:t>
            </a:r>
            <a:r>
              <a:rPr lang="en-US" b="1" i="1" dirty="0">
                <a:solidFill>
                  <a:schemeClr val="bg1"/>
                </a:solidFill>
              </a:rPr>
              <a:t>V </a:t>
            </a:r>
            <a:r>
              <a:rPr lang="ru-RU" b="1" i="1" dirty="0">
                <a:solidFill>
                  <a:schemeClr val="bg1"/>
                </a:solidFill>
              </a:rPr>
              <a:t>собств.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По условию задачи турист плыл с постоянной скоростью.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Составим и решим уравнение: 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12-</a:t>
            </a:r>
            <a:r>
              <a:rPr lang="en-US" b="1" i="1" dirty="0">
                <a:solidFill>
                  <a:schemeClr val="bg1"/>
                </a:solidFill>
              </a:rPr>
              <a:t>x=8+x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6747641" y="2366976"/>
            <a:ext cx="346842" cy="230832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304690" y="2806262"/>
            <a:ext cx="1842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Решение с </a:t>
            </a:r>
          </a:p>
          <a:p>
            <a:r>
              <a:rPr lang="ru-RU" dirty="0" smtClean="0"/>
              <a:t>помощью </a:t>
            </a:r>
            <a:r>
              <a:rPr lang="ru-RU" dirty="0" err="1" smtClean="0"/>
              <a:t>ур-ия</a:t>
            </a:r>
            <a:endParaRPr lang="ru-RU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5933088" y="5076497"/>
            <a:ext cx="173421" cy="138211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311462" y="5398220"/>
            <a:ext cx="2486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Решение с помощью </a:t>
            </a:r>
          </a:p>
          <a:p>
            <a:r>
              <a:rPr lang="ru-RU" dirty="0" smtClean="0"/>
              <a:t>формул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646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738" y="1366345"/>
            <a:ext cx="894995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Выводы: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Удобнее пользоваться готовыми формулами </a:t>
            </a:r>
          </a:p>
          <a:p>
            <a:r>
              <a:rPr lang="ru-RU" sz="3200" dirty="0">
                <a:solidFill>
                  <a:schemeClr val="bg1"/>
                </a:solidFill>
              </a:rPr>
              <a:t>н</a:t>
            </a:r>
            <a:r>
              <a:rPr lang="ru-RU" sz="3200" dirty="0" smtClean="0">
                <a:solidFill>
                  <a:schemeClr val="bg1"/>
                </a:solidFill>
              </a:rPr>
              <a:t>ахождения собственной скорости  и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скорости </a:t>
            </a:r>
            <a:r>
              <a:rPr lang="ru-RU" sz="3200" dirty="0">
                <a:solidFill>
                  <a:schemeClr val="bg1"/>
                </a:solidFill>
              </a:rPr>
              <a:t>течения </a:t>
            </a:r>
            <a:r>
              <a:rPr lang="ru-RU" sz="3200" dirty="0" smtClean="0">
                <a:solidFill>
                  <a:schemeClr val="bg1"/>
                </a:solidFill>
              </a:rPr>
              <a:t>по скорости  по течению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и скорости против течения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48910" y="4025462"/>
                <a:ext cx="3664978" cy="1547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 </a:t>
                </a:r>
                <a:r>
                  <a:rPr lang="ru-RU" b="1" dirty="0">
                    <a:solidFill>
                      <a:schemeClr val="bg1"/>
                    </a:solidFill>
                  </a:rPr>
                  <a:t>V собств.=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 по теч.+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 пр.теч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b="1" dirty="0">
                  <a:solidFill>
                    <a:schemeClr val="bg1"/>
                  </a:solidFill>
                </a:endParaRPr>
              </a:p>
              <a:p>
                <a:endParaRPr lang="ru-RU" b="1" dirty="0">
                  <a:solidFill>
                    <a:schemeClr val="bg1"/>
                  </a:solidFill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V </a:t>
                </a:r>
                <a:r>
                  <a:rPr lang="ru-RU" b="1" dirty="0">
                    <a:solidFill>
                      <a:schemeClr val="bg1"/>
                    </a:solidFill>
                  </a:rPr>
                  <a:t> </a:t>
                </a:r>
                <a:r>
                  <a:rPr lang="ru-RU" b="1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b="1" dirty="0">
                    <a:solidFill>
                      <a:schemeClr val="bg1"/>
                    </a:solidFill>
                  </a:rPr>
                  <a:t>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по теч.−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schemeClr val="bg1"/>
                            </a:solidFill>
                          </a:rPr>
                          <m:t>пр. теч.</m:t>
                        </m:r>
                      </m:num>
                      <m:den>
                        <m:r>
                          <a:rPr lang="ru-RU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1600" b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910" y="4025462"/>
                <a:ext cx="3664978" cy="1547090"/>
              </a:xfrm>
              <a:prstGeom prst="rect">
                <a:avLst/>
              </a:prstGeom>
              <a:blipFill rotWithShape="1">
                <a:blip r:embed="rId2"/>
                <a:stretch>
                  <a:fillRect l="-14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2857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Создание первой книги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666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88950"/>
            <a:ext cx="8229600" cy="609600"/>
          </a:xfrm>
        </p:spPr>
        <p:txBody>
          <a:bodyPr/>
          <a:lstStyle/>
          <a:p>
            <a:pPr algn="ctr" eaLnBrk="1" hangingPunct="1"/>
            <a:r>
              <a:rPr lang="ru-RU" altLang="ru-RU" sz="4800" dirty="0" smtClean="0">
                <a:solidFill>
                  <a:srgbClr val="FF0000"/>
                </a:solidFill>
                <a:cs typeface="Aharoni" pitchFamily="2" charset="-79"/>
              </a:rPr>
              <a:t>Взаимосвязь величин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22363"/>
            <a:ext cx="8431213" cy="1855787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None/>
              <a:defRPr/>
            </a:pPr>
            <a:r>
              <a:rPr lang="ru-RU" altLang="ru-RU" sz="3600" kern="100" dirty="0"/>
              <a:t> </a:t>
            </a:r>
            <a:r>
              <a:rPr lang="ru-RU" altLang="ru-RU" sz="2800" kern="100" dirty="0" smtClean="0">
                <a:solidFill>
                  <a:schemeClr val="bg1"/>
                </a:solidFill>
              </a:rPr>
              <a:t>Выведем формулу </a:t>
            </a:r>
            <a:r>
              <a:rPr lang="ru-RU" altLang="ru-RU" sz="2800" kern="100" dirty="0">
                <a:solidFill>
                  <a:schemeClr val="bg1"/>
                </a:solidFill>
              </a:rPr>
              <a:t>для нахождения собственной скорости, если известны скорость по течению и скорость против течения</a:t>
            </a:r>
            <a:r>
              <a:rPr lang="ru-RU" altLang="ru-RU" sz="3600" kern="100" dirty="0">
                <a:solidFill>
                  <a:schemeClr val="bg1"/>
                </a:solidFill>
              </a:rPr>
              <a:t>. </a:t>
            </a:r>
            <a:endParaRPr lang="ru-RU" altLang="ru-RU" sz="3600" kern="100" dirty="0" smtClean="0">
              <a:solidFill>
                <a:schemeClr val="bg1"/>
              </a:solidFill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28600" y="4170363"/>
            <a:ext cx="822960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endParaRPr lang="ru-RU" altLang="ru-RU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39499" y="2739202"/>
                <a:ext cx="6242863" cy="30357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V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 по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.=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собств.+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пр.теч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.=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V 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собств.-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ru-RU" dirty="0" smtClean="0">
                  <a:solidFill>
                    <a:schemeClr val="bg1"/>
                  </a:solidFill>
                </a:endParaRPr>
              </a:p>
              <a:p>
                <a:r>
                  <a:rPr lang="ru-RU" dirty="0" err="1" smtClean="0">
                    <a:solidFill>
                      <a:schemeClr val="bg1"/>
                    </a:solidFill>
                  </a:rPr>
                  <a:t>V</a:t>
                </a:r>
                <a:r>
                  <a:rPr lang="ru-RU" dirty="0" err="1">
                    <a:solidFill>
                      <a:schemeClr val="bg1"/>
                    </a:solidFill>
                  </a:rPr>
                  <a:t>собств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 .=V по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.-V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теч</a:t>
                </a:r>
                <a:endParaRPr lang="ru-RU" dirty="0" smtClean="0">
                  <a:solidFill>
                    <a:schemeClr val="bg1"/>
                  </a:solidFill>
                </a:endParaRPr>
              </a:p>
              <a:p>
                <a:r>
                  <a:rPr lang="ru-RU" dirty="0" err="1" smtClean="0">
                    <a:solidFill>
                      <a:schemeClr val="bg1"/>
                    </a:solidFill>
                  </a:rPr>
                  <a:t>Vсобств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.= V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пр.теч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+ V </a:t>
                </a:r>
                <a:r>
                  <a:rPr lang="ru-RU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</a:t>
                </a:r>
                <a:r>
                  <a:rPr lang="ru-RU" dirty="0">
                    <a:solidFill>
                      <a:schemeClr val="bg1"/>
                    </a:solidFill>
                  </a:rPr>
                  <a:t> .         Сложим оба 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уравнения</a:t>
                </a:r>
                <a:endParaRPr lang="ru-RU" dirty="0">
                  <a:solidFill>
                    <a:schemeClr val="bg1"/>
                  </a:solidFill>
                </a:endParaRPr>
              </a:p>
              <a:p>
                <a:endParaRPr lang="ru-RU" dirty="0" smtClean="0">
                  <a:solidFill>
                    <a:schemeClr val="bg1"/>
                  </a:solidFill>
                </a:endParaRPr>
              </a:p>
              <a:p>
                <a:r>
                  <a:rPr lang="ru-RU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собств.=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по </a:t>
                </a:r>
                <a:r>
                  <a:rPr lang="ru-RU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dirty="0">
                    <a:solidFill>
                      <a:schemeClr val="bg1"/>
                    </a:solidFill>
                  </a:rPr>
                  <a:t>.-V </a:t>
                </a:r>
                <a:r>
                  <a:rPr lang="ru-RU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</a:t>
                </a:r>
                <a:r>
                  <a:rPr lang="en-US" dirty="0">
                    <a:solidFill>
                      <a:schemeClr val="bg1"/>
                    </a:solidFill>
                  </a:rPr>
                  <a:t>+V </a:t>
                </a:r>
                <a:r>
                  <a:rPr lang="ru-RU" dirty="0" err="1">
                    <a:solidFill>
                      <a:schemeClr val="bg1"/>
                    </a:solidFill>
                  </a:rPr>
                  <a:t>пр.теч</a:t>
                </a:r>
                <a:r>
                  <a:rPr lang="ru-RU" dirty="0">
                    <a:solidFill>
                      <a:schemeClr val="bg1"/>
                    </a:solidFill>
                  </a:rPr>
                  <a:t>+ </a:t>
                </a:r>
                <a:r>
                  <a:rPr lang="en-US" dirty="0">
                    <a:solidFill>
                      <a:schemeClr val="bg1"/>
                    </a:solidFill>
                  </a:rPr>
                  <a:t>V </a:t>
                </a:r>
                <a:r>
                  <a:rPr lang="ru-RU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dirty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ru-RU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dirty="0">
                    <a:solidFill>
                      <a:schemeClr val="bg1"/>
                    </a:solidFill>
                  </a:rPr>
                  <a:t>собств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 по теч.+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 пр.теч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99" y="2739202"/>
                <a:ext cx="6242863" cy="3035703"/>
              </a:xfrm>
              <a:prstGeom prst="rect">
                <a:avLst/>
              </a:prstGeom>
              <a:blipFill rotWithShape="1">
                <a:blip r:embed="rId3"/>
                <a:stretch>
                  <a:fillRect l="-781" t="-1004" b="-2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 flipH="1">
            <a:off x="3368563" y="4395553"/>
            <a:ext cx="283779" cy="53285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150060" y="4332806"/>
            <a:ext cx="283779" cy="53285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02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30923" y="1970745"/>
                <a:ext cx="8232575" cy="3770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V</a:t>
                </a:r>
                <a:r>
                  <a:rPr lang="ru-RU" sz="2000" dirty="0">
                    <a:solidFill>
                      <a:schemeClr val="bg1"/>
                    </a:solidFill>
                  </a:rPr>
                  <a:t> по </a:t>
                </a:r>
                <a:r>
                  <a:rPr lang="ru-RU" sz="2000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>
                    <a:solidFill>
                      <a:schemeClr val="bg1"/>
                    </a:solidFill>
                  </a:rPr>
                  <a:t>.=</a:t>
                </a:r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>
                    <a:solidFill>
                      <a:schemeClr val="bg1"/>
                    </a:solidFill>
                  </a:rPr>
                  <a:t>собств.+</a:t>
                </a:r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err="1">
                    <a:solidFill>
                      <a:schemeClr val="bg1"/>
                    </a:solidFill>
                  </a:rPr>
                  <a:t>пр.теч</a:t>
                </a:r>
                <a:r>
                  <a:rPr lang="ru-RU" sz="2000" dirty="0">
                    <a:solidFill>
                      <a:schemeClr val="bg1"/>
                    </a:solidFill>
                  </a:rPr>
                  <a:t>.=</a:t>
                </a:r>
                <a:r>
                  <a:rPr lang="en-US" sz="2000" dirty="0">
                    <a:solidFill>
                      <a:schemeClr val="bg1"/>
                    </a:solidFill>
                  </a:rPr>
                  <a:t> V </a:t>
                </a:r>
                <a:r>
                  <a:rPr lang="ru-RU" sz="2000" dirty="0">
                    <a:solidFill>
                      <a:schemeClr val="bg1"/>
                    </a:solidFill>
                  </a:rPr>
                  <a:t>собств.-</a:t>
                </a:r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      Вычтем второе уравнение из первого</a:t>
                </a:r>
              </a:p>
              <a:p>
                <a:r>
                  <a:rPr lang="en-US" sz="2000" dirty="0">
                    <a:solidFill>
                      <a:schemeClr val="bg1"/>
                    </a:solidFill>
                  </a:rPr>
                  <a:t>V</a:t>
                </a:r>
                <a:r>
                  <a:rPr lang="ru-RU" sz="2000" dirty="0">
                    <a:solidFill>
                      <a:schemeClr val="bg1"/>
                    </a:solidFill>
                  </a:rPr>
                  <a:t> по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.-</a:t>
                </a:r>
                <a:r>
                  <a:rPr lang="en-US" sz="2000" dirty="0">
                    <a:solidFill>
                      <a:schemeClr val="bg1"/>
                    </a:solidFill>
                  </a:rPr>
                  <a:t> V</a:t>
                </a:r>
                <a:r>
                  <a:rPr lang="ru-RU" sz="2000" dirty="0">
                    <a:solidFill>
                      <a:schemeClr val="bg1"/>
                    </a:solidFill>
                  </a:rPr>
                  <a:t> 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пр.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.=</a:t>
                </a:r>
                <a:r>
                  <a:rPr lang="en-US" sz="2000" dirty="0">
                    <a:solidFill>
                      <a:schemeClr val="bg1"/>
                    </a:solidFill>
                  </a:rPr>
                  <a:t> V </a:t>
                </a:r>
                <a:r>
                  <a:rPr lang="ru-RU" sz="2000" dirty="0">
                    <a:solidFill>
                      <a:schemeClr val="bg1"/>
                    </a:solidFill>
                  </a:rPr>
                  <a:t>собств.+</a:t>
                </a:r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.-(</a:t>
                </a:r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>
                    <a:solidFill>
                      <a:schemeClr val="bg1"/>
                    </a:solidFill>
                  </a:rPr>
                  <a:t>собств.-</a:t>
                </a:r>
                <a:r>
                  <a:rPr lang="en-US" sz="2000" dirty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.)</a:t>
                </a:r>
              </a:p>
              <a:p>
                <a:endParaRPr lang="ru-RU" sz="2000" dirty="0" smtClean="0">
                  <a:solidFill>
                    <a:schemeClr val="bg1"/>
                  </a:solidFill>
                </a:endParaRPr>
              </a:p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по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.-</a:t>
                </a:r>
                <a:r>
                  <a:rPr lang="en-US" sz="2000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пр.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.= </a:t>
                </a:r>
                <a:r>
                  <a:rPr lang="ru-RU" sz="2000" dirty="0">
                    <a:solidFill>
                      <a:schemeClr val="bg1"/>
                    </a:solidFill>
                  </a:rPr>
                  <a:t>2 </a:t>
                </a:r>
                <a:r>
                  <a:rPr lang="en-US" sz="2000" dirty="0" smtClean="0">
                    <a:solidFill>
                      <a:schemeClr val="bg1"/>
                    </a:solidFill>
                  </a:rPr>
                  <a:t>V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20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00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ru-RU" sz="2000" dirty="0" smtClean="0">
                  <a:solidFill>
                    <a:schemeClr val="bg1"/>
                  </a:solidFill>
                </a:endParaRPr>
              </a:p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sz="2400" dirty="0" err="1" smtClean="0">
                    <a:solidFill>
                      <a:schemeClr val="bg1"/>
                    </a:solidFill>
                  </a:rPr>
                  <a:t>теч</a:t>
                </a:r>
                <a:r>
                  <a:rPr lang="ru-RU" sz="2400" dirty="0" smtClean="0">
                    <a:solidFill>
                      <a:schemeClr val="bg1"/>
                    </a:solidFill>
                  </a:rPr>
                  <a:t>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400" dirty="0">
                            <a:solidFill>
                              <a:schemeClr val="bg1"/>
                            </a:solidFill>
                          </a:rPr>
                          <m:t>по теч.−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400" dirty="0">
                            <a:solidFill>
                              <a:schemeClr val="bg1"/>
                            </a:solidFill>
                          </a:rPr>
                          <m:t>п</m:t>
                        </m:r>
                        <m:r>
                          <m:rPr>
                            <m:nor/>
                          </m:rPr>
                          <a:rPr lang="ru-RU" sz="2400" b="0" i="0" dirty="0" smtClean="0">
                            <a:solidFill>
                              <a:schemeClr val="bg1"/>
                            </a:solidFill>
                          </a:rPr>
                          <m:t>р.</m:t>
                        </m:r>
                        <m:r>
                          <m:rPr>
                            <m:nor/>
                          </m:rPr>
                          <a:rPr lang="ru-RU" sz="2400" dirty="0">
                            <a:solidFill>
                              <a:schemeClr val="bg1"/>
                            </a:solidFill>
                          </a:rPr>
                          <m:t> теч.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sz="2000" dirty="0" smtClean="0">
                  <a:solidFill>
                    <a:schemeClr val="bg1"/>
                  </a:solidFill>
                </a:endParaRPr>
              </a:p>
              <a:p>
                <a:endParaRPr lang="ru-RU" sz="2000" dirty="0" smtClean="0">
                  <a:solidFill>
                    <a:schemeClr val="bg1"/>
                  </a:solidFill>
                </a:endParaRPr>
              </a:p>
              <a:p>
                <a:endParaRPr lang="ru-RU" sz="2000" dirty="0">
                  <a:solidFill>
                    <a:schemeClr val="bg1"/>
                  </a:solidFill>
                </a:endParaRPr>
              </a:p>
              <a:p>
                <a:endParaRPr lang="ru-RU" sz="2000" dirty="0" smtClean="0">
                  <a:solidFill>
                    <a:schemeClr val="bg1"/>
                  </a:solidFill>
                </a:endParaRPr>
              </a:p>
              <a:p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23" y="1970745"/>
                <a:ext cx="8232575" cy="3770648"/>
              </a:xfrm>
              <a:prstGeom prst="rect">
                <a:avLst/>
              </a:prstGeom>
              <a:blipFill rotWithShape="1">
                <a:blip r:embed="rId2"/>
                <a:stretch>
                  <a:fillRect l="-1185" t="-6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31227" y="427984"/>
            <a:ext cx="832804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800" kern="100" dirty="0">
                <a:solidFill>
                  <a:schemeClr val="bg1"/>
                </a:solidFill>
              </a:rPr>
              <a:t>Выведем формулу для нахождения </a:t>
            </a:r>
            <a:r>
              <a:rPr lang="ru-RU" altLang="ru-RU" sz="2800" kern="100" dirty="0" smtClean="0">
                <a:solidFill>
                  <a:schemeClr val="bg1"/>
                </a:solidFill>
              </a:rPr>
              <a:t>скорости</a:t>
            </a:r>
          </a:p>
          <a:p>
            <a:r>
              <a:rPr lang="ru-RU" altLang="ru-RU" sz="2800" kern="100" dirty="0" smtClean="0">
                <a:solidFill>
                  <a:schemeClr val="bg1"/>
                </a:solidFill>
              </a:rPr>
              <a:t>течения , если </a:t>
            </a:r>
            <a:r>
              <a:rPr lang="ru-RU" altLang="ru-RU" sz="2800" kern="100" dirty="0">
                <a:solidFill>
                  <a:schemeClr val="bg1"/>
                </a:solidFill>
              </a:rPr>
              <a:t>известны скорость по течению и </a:t>
            </a:r>
            <a:endParaRPr lang="ru-RU" altLang="ru-RU" sz="2800" kern="100" dirty="0" smtClean="0">
              <a:solidFill>
                <a:schemeClr val="bg1"/>
              </a:solidFill>
            </a:endParaRPr>
          </a:p>
          <a:p>
            <a:r>
              <a:rPr lang="ru-RU" altLang="ru-RU" sz="2800" kern="100" dirty="0" smtClean="0">
                <a:solidFill>
                  <a:schemeClr val="bg1"/>
                </a:solidFill>
              </a:rPr>
              <a:t>скорость </a:t>
            </a:r>
            <a:r>
              <a:rPr lang="ru-RU" altLang="ru-RU" sz="2800" kern="100" dirty="0">
                <a:solidFill>
                  <a:schemeClr val="bg1"/>
                </a:solidFill>
              </a:rPr>
              <a:t>против течения</a:t>
            </a:r>
            <a:r>
              <a:rPr lang="ru-RU" altLang="ru-RU" sz="3600" kern="100" dirty="0">
                <a:solidFill>
                  <a:schemeClr val="bg1"/>
                </a:solidFill>
              </a:rPr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11165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45628" y="1723696"/>
                <a:ext cx="6348248" cy="3509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</a:rPr>
                  <a:t>V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 по </a:t>
                </a:r>
                <a:r>
                  <a:rPr lang="ru-RU" sz="2400" b="1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.=</a:t>
                </a:r>
                <a:r>
                  <a:rPr lang="en-US" sz="2400" b="1" dirty="0">
                    <a:solidFill>
                      <a:schemeClr val="bg1"/>
                    </a:solidFill>
                  </a:rPr>
                  <a:t>V 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собств.+</a:t>
                </a:r>
                <a:r>
                  <a:rPr lang="en-US" sz="2400" b="1" dirty="0">
                    <a:solidFill>
                      <a:schemeClr val="bg1"/>
                    </a:solidFill>
                  </a:rPr>
                  <a:t>V </a:t>
                </a:r>
                <a:r>
                  <a:rPr lang="ru-RU" sz="2400" b="1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4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ru-RU" sz="2400" b="1" dirty="0">
                  <a:solidFill>
                    <a:schemeClr val="bg1"/>
                  </a:solidFill>
                </a:endParaRPr>
              </a:p>
              <a:p>
                <a:r>
                  <a:rPr lang="en-US" sz="2400" b="1" dirty="0">
                    <a:solidFill>
                      <a:schemeClr val="bg1"/>
                    </a:solidFill>
                  </a:rPr>
                  <a:t>V </a:t>
                </a:r>
                <a:r>
                  <a:rPr lang="ru-RU" sz="2400" b="1" dirty="0" err="1">
                    <a:solidFill>
                      <a:schemeClr val="bg1"/>
                    </a:solidFill>
                  </a:rPr>
                  <a:t>пр.теч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.=</a:t>
                </a:r>
                <a:r>
                  <a:rPr lang="en-US" sz="2400" b="1" dirty="0">
                    <a:solidFill>
                      <a:schemeClr val="bg1"/>
                    </a:solidFill>
                  </a:rPr>
                  <a:t> V 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собств.-</a:t>
                </a:r>
                <a:r>
                  <a:rPr lang="en-US" sz="2400" b="1" dirty="0">
                    <a:solidFill>
                      <a:schemeClr val="bg1"/>
                    </a:solidFill>
                  </a:rPr>
                  <a:t>V </a:t>
                </a:r>
                <a:r>
                  <a:rPr lang="ru-RU" sz="2400" b="1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ru-RU" sz="2400" b="1" dirty="0" smtClean="0">
                  <a:solidFill>
                    <a:schemeClr val="bg1"/>
                  </a:solidFill>
                </a:endParaRPr>
              </a:p>
              <a:p>
                <a:endParaRPr lang="ru-RU" sz="2400" b="1" dirty="0">
                  <a:solidFill>
                    <a:schemeClr val="bg1"/>
                  </a:solidFill>
                </a:endParaRPr>
              </a:p>
              <a:p>
                <a:r>
                  <a:rPr lang="ru-RU" sz="2400" b="1" dirty="0">
                    <a:solidFill>
                      <a:schemeClr val="bg1"/>
                    </a:solidFill>
                  </a:rPr>
                  <a:t>V собств.=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 по теч.+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 пр.теч</m:t>
                        </m:r>
                        <m:r>
                          <m:rPr>
                            <m:nor/>
                          </m:rPr>
                          <a:rPr lang="en-US" sz="2400" b="1" dirty="0">
                            <a:solidFill>
                              <a:schemeClr val="bg1"/>
                            </a:solidFill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US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 smtClean="0">
                  <a:solidFill>
                    <a:schemeClr val="bg1"/>
                  </a:solidFill>
                </a:endParaRPr>
              </a:p>
              <a:p>
                <a:endParaRPr lang="ru-RU" sz="2400" b="1" dirty="0">
                  <a:solidFill>
                    <a:schemeClr val="bg1"/>
                  </a:solidFill>
                </a:endParaRPr>
              </a:p>
              <a:p>
                <a:r>
                  <a:rPr lang="en-US" sz="2400" b="1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sz="24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2400" b="1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sz="2400" b="1" dirty="0">
                    <a:solidFill>
                      <a:schemeClr val="bg1"/>
                    </a:solidFill>
                  </a:rPr>
                  <a:t>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400" b="1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по теч.−</m:t>
                        </m:r>
                        <m:r>
                          <m:rPr>
                            <m:nor/>
                          </m:rPr>
                          <a:rPr lang="en-US" sz="2400" b="1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400" b="1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п</m:t>
                        </m:r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schemeClr val="bg1"/>
                            </a:solidFill>
                          </a:rPr>
                          <m:t>р.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chemeClr val="bg1"/>
                            </a:solidFill>
                          </a:rPr>
                          <m:t> теч.</m:t>
                        </m:r>
                      </m:num>
                      <m:den>
                        <m:r>
                          <a:rPr lang="ru-RU" sz="2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628" y="1723696"/>
                <a:ext cx="6348248" cy="3509422"/>
              </a:xfrm>
              <a:prstGeom prst="rect">
                <a:avLst/>
              </a:prstGeom>
              <a:blipFill rotWithShape="1">
                <a:blip r:embed="rId2"/>
                <a:stretch>
                  <a:fillRect l="-1537" t="-1217" b="-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954924" y="935421"/>
            <a:ext cx="5515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Формулы, которые нужно знать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175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1692"/>
            <a:ext cx="9144000" cy="789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2" y="5921692"/>
            <a:ext cx="9144000" cy="318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2" y="6316273"/>
            <a:ext cx="9144000" cy="321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78" y="5407342"/>
            <a:ext cx="1312664" cy="1028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658" y="1363222"/>
            <a:ext cx="2176092" cy="7314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037" y="6238819"/>
            <a:ext cx="2011514" cy="7985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56689" y="6107841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 </a:t>
            </a:r>
            <a:r>
              <a:rPr lang="ru-RU" sz="2000" b="1" dirty="0" smtClean="0"/>
              <a:t>течения</a:t>
            </a:r>
            <a:endParaRPr lang="ru-RU" sz="20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75274" y="5275809"/>
            <a:ext cx="1340634" cy="1028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905" y="826038"/>
            <a:ext cx="90551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Задача. Лодка шла по течению реки со скоростью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10,5 км/ч, а против течения-6,7 км/ч. Найти скорость </a:t>
            </a:r>
          </a:p>
          <a:p>
            <a:r>
              <a:rPr lang="ru-RU" sz="2800" dirty="0">
                <a:solidFill>
                  <a:schemeClr val="bg1"/>
                </a:solidFill>
              </a:rPr>
              <a:t>т</a:t>
            </a:r>
            <a:r>
              <a:rPr lang="ru-RU" sz="2800" dirty="0" smtClean="0">
                <a:solidFill>
                  <a:schemeClr val="bg1"/>
                </a:solidFill>
              </a:rPr>
              <a:t>ечения и собственную скорость лодки.</a:t>
            </a:r>
            <a:endParaRPr lang="ru-RU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24910" y="2564524"/>
                <a:ext cx="6021264" cy="3116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solidFill>
                      <a:schemeClr val="bg1"/>
                    </a:solidFill>
                  </a:rPr>
                  <a:t>V собств.=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 по теч.+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 пр.теч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 smtClean="0"/>
              </a:p>
              <a:p>
                <a:endParaRPr lang="ru-RU" dirty="0" smtClean="0"/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V </a:t>
                </a:r>
                <a:r>
                  <a:rPr lang="ru-RU" dirty="0">
                    <a:solidFill>
                      <a:schemeClr val="bg1"/>
                    </a:solidFill>
                  </a:rPr>
                  <a:t> </a:t>
                </a:r>
                <a:r>
                  <a:rPr lang="ru-RU" dirty="0" err="1">
                    <a:solidFill>
                      <a:schemeClr val="bg1"/>
                    </a:solidFill>
                  </a:rPr>
                  <a:t>теч</a:t>
                </a:r>
                <a:r>
                  <a:rPr lang="ru-RU" dirty="0">
                    <a:solidFill>
                      <a:schemeClr val="bg1"/>
                    </a:solidFill>
                  </a:rPr>
                  <a:t>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по теч.−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schemeClr val="bg1"/>
                            </a:solidFill>
                          </a:rPr>
                          <m:t>пр. теч.</m:t>
                        </m:r>
                      </m:num>
                      <m:den>
                        <m:r>
                          <a:rPr lang="ru-RU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  <a:p>
                <a:endParaRPr lang="ru-RU" dirty="0" smtClean="0"/>
              </a:p>
              <a:p>
                <a:pPr marL="342900" indent="-342900">
                  <a:buAutoNum type="arabicParenR"/>
                </a:pPr>
                <a:r>
                  <a:rPr lang="ru-RU" sz="2800" dirty="0" smtClean="0">
                    <a:solidFill>
                      <a:schemeClr val="bg1"/>
                    </a:solidFill>
                  </a:rPr>
                  <a:t>(10,5+6,7):2=8,6( км/ч)-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собств.</a:t>
                </a:r>
              </a:p>
              <a:p>
                <a:pPr marL="342900" indent="-342900">
                  <a:buAutoNum type="arabicParenR"/>
                </a:pPr>
                <a:r>
                  <a:rPr lang="ru-RU" sz="2800" dirty="0" smtClean="0">
                    <a:solidFill>
                      <a:schemeClr val="bg1"/>
                    </a:solidFill>
                  </a:rPr>
                  <a:t>(10,5-6,7):2=1,9 (км/ч)-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 V 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течения</a:t>
                </a:r>
              </a:p>
              <a:p>
                <a:r>
                  <a:rPr lang="ru-RU" sz="2800" dirty="0" smtClean="0">
                    <a:solidFill>
                      <a:schemeClr val="bg1"/>
                    </a:solidFill>
                  </a:rPr>
                  <a:t>Ответ: 8,6 км/ч, 1,9 км/ч</a:t>
                </a:r>
              </a:p>
              <a:p>
                <a:pPr marL="342900" indent="-342900">
                  <a:buAutoNum type="arabicParenR"/>
                </a:pPr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910" y="2564524"/>
                <a:ext cx="6021264" cy="3116751"/>
              </a:xfrm>
              <a:prstGeom prst="rect">
                <a:avLst/>
              </a:prstGeom>
              <a:blipFill rotWithShape="1">
                <a:blip r:embed="rId8"/>
                <a:stretch>
                  <a:fillRect l="-2128" r="-8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2731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00301 L 1.11111E-6 3.7936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87 0.01203 C -0.11458 0.01503 -0.12813 0.01665 -0.17795 0.01665 C -0.19965 0.01619 -0.22153 0.01642 -0.24323 0.01503 C -0.24688 0.0148 -0.25018 0.01318 -0.25347 0.01203 C -0.25504 0.01156 -0.25643 0.01064 -0.25799 0.01041 C -0.26823 0.00948 -0.27882 0.00925 -0.28906 0.00879 C -0.29601 0.00532 -0.30226 0.00139 -0.30833 -0.00347 C -0.31615 -0.0007 -0.31198 -0.00324 -0.31858 0.0074 C -0.32257 0.01365 -0.3316 0.02128 -0.33785 0.02568 C -0.35677 0.02498 -0.3658 0.02683 -0.38073 0.02105 C -0.41077 0.02382 -0.40712 0.02406 -0.4474 0.02267 C -0.45261 0.01781 -0.45868 0.01365 -0.46528 0.01203 C -0.49774 0.01411 -0.52882 0.02105 -0.56146 0.02267 C -0.56632 0.02336 -0.57136 0.02521 -0.57622 0.02568 C -0.58802 0.02706 -0.61181 0.02868 -0.61181 0.02891 C -0.63594 0.03516 -0.66163 0.03308 -0.68577 0.02729 C -0.70243 0.01619 -0.72691 0.02452 -0.74375 0.02568 C -0.75712 0.02938 -0.77118 0.03076 -0.78507 0.03192 C -0.8033 0.03562 -0.81997 0.03354 -0.83837 0.03192 C -0.85139 0.02845 -0.88524 0.02544 -0.89306 0.03493 " pathEditMode="relative" rAng="0" ptsTypes="fffffffffffffffffffA">
                                      <p:cBhvr>
                                        <p:cTn id="8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68" y="3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17141E-6 L 0.03455 -0.00462 L 0.07587 0.01064 L 0.08855 -0.01064 L 0.11736 0.00463 L 0.1507 -0.00925 L 0.17934 0.00926 L 0.21493 -0.00763 L 0.24028 0.00602 L 0.26216 -3.17141E-6 L 0.27934 0.00602 L 0.28733 -3.17141E-6 L 0.3 0.00162 " pathEditMode="relative" rAng="0" ptsTypes="AAAAAAAAAAAAA">
                                      <p:cBhvr>
                                        <p:cTn id="10" dur="1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8099E-6 L -0.04497 0.02151 L -0.07136 0.02614 L -0.08282 0.04441 L -0.10348 0.01989 L -0.12084 0.05528 L -0.15174 0.02776 L -0.17153 0.03678 L -0.20521 0.01087 L -0.21841 0.02313 L -0.25643 0.01087 L -0.2691 0.03076 L -0.31493 0.00324 L -0.33229 0.03215 L -0.36216 0.0155 L -0.37483 0.03215 L -0.39896 0.01087 L -0.42309 0.03539 L -0.46094 0.01087 L -0.4783 0.03539 L -0.51389 0.00925 L -0.53229 0.02915 L -0.5691 0.01388 L -0.58507 0.04904 L -0.61841 0.02614 L -0.6724 0.02915 L -0.6875 0.01087 L -0.71615 0.0384 L -0.7632 0.00763 L -0.7724 0.04141 L -0.81493 0.02614 L -0.81841 0.05528 " pathEditMode="relative" rAng="0" ptsTypes="AAAAAAAAAAAAAAAAAAAAAAAAAAAAAAAA">
                                      <p:cBhvr>
                                        <p:cTn id="12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20" y="2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3268" y="450474"/>
            <a:ext cx="853727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Задача. Катер прошел 48,6 км по течению реки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 3 ч и 52,2 км против течения реки за 4,5 ч. За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сколько времени он проплывет по озеру  55,6 км,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если собственна</a:t>
            </a:r>
            <a:r>
              <a:rPr lang="ru-RU" sz="2800" dirty="0">
                <a:solidFill>
                  <a:schemeClr val="bg1"/>
                </a:solidFill>
              </a:rPr>
              <a:t>я</a:t>
            </a:r>
            <a:r>
              <a:rPr lang="ru-RU" sz="2800" dirty="0" smtClean="0">
                <a:solidFill>
                  <a:schemeClr val="bg1"/>
                </a:solidFill>
              </a:rPr>
              <a:t> скорость катера не изменится?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9088" y="2480440"/>
            <a:ext cx="795633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dirty="0" smtClean="0"/>
              <a:t>48,6:3=16,2( км/ч)-</a:t>
            </a:r>
            <a:r>
              <a:rPr lang="en-US" sz="2800" dirty="0" smtClean="0"/>
              <a:t> V </a:t>
            </a:r>
            <a:r>
              <a:rPr lang="ru-RU" sz="2800" dirty="0" smtClean="0"/>
              <a:t>по течению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52,2 :4,5=11,6( км/ч)- </a:t>
            </a:r>
            <a:r>
              <a:rPr lang="en-US" sz="2800" dirty="0" smtClean="0"/>
              <a:t>V </a:t>
            </a:r>
            <a:r>
              <a:rPr lang="ru-RU" sz="2800" dirty="0" smtClean="0"/>
              <a:t>против течения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(16,2+11,6):2=13,9(км/ч)-</a:t>
            </a:r>
            <a:r>
              <a:rPr lang="en-US" sz="2800" dirty="0" smtClean="0"/>
              <a:t>V </a:t>
            </a:r>
            <a:r>
              <a:rPr lang="ru-RU" sz="2800" dirty="0" smtClean="0"/>
              <a:t>собств. катера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55,6:13,9=4(ч)-</a:t>
            </a:r>
            <a:r>
              <a:rPr lang="en-US" sz="2800" dirty="0" smtClean="0"/>
              <a:t>t</a:t>
            </a:r>
            <a:r>
              <a:rPr lang="ru-RU" sz="2800" dirty="0" smtClean="0"/>
              <a:t>, которое потребуется катеру</a:t>
            </a:r>
          </a:p>
          <a:p>
            <a:r>
              <a:rPr lang="ru-RU" sz="2800" dirty="0" smtClean="0"/>
              <a:t>Ответ: 4 часа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95" y="5935273"/>
            <a:ext cx="9144000" cy="7891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68" y="5935273"/>
            <a:ext cx="9144000" cy="321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6" y="6414832"/>
            <a:ext cx="9144000" cy="3188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930" y="5410647"/>
            <a:ext cx="1312664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79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03331E-6 L -0.04201 0.00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1" y="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4143E-6 L 0.02639 -0.003 L 0.04584 -0.00601 L 0.06545 0.01689 L 0.0908 0.00463 L 0.10799 0.0155 L 0.11493 -0.00601 L 0.13785 0.00162 L 0.16424 -0.01226 L 0.18611 0.00463 L 0.22761 -0.00139 L 0.24931 0.01226 L 0.26545 -0.00763 L 0.28611 0.00625 L 0.29757 0.00324 L 0.30677 0.00764 L 0.3184 -3.4143E-6 L 0.34132 0.00764 L 0.35851 -0.00462 L 0.37813 -3.4143E-6 L 0.39531 0.01388 L 0.4184 0.00162 L 0.44584 -0.003 L 0.46094 0.01851 L 0.46893 0.00162 C 0.47257 -0.02359 0.47413 -0.03238 0.50452 -0.01064 L 0.52066 0.00162 " pathEditMode="relative" ptsTypes="AAAAAAAAAAAAAAAAAAAAAAAAfAA">
                                      <p:cBhvr>
                                        <p:cTn id="8" dur="16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59" y="417474"/>
            <a:ext cx="87627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Задача. Реши задачу и определи, какие данные в условии </a:t>
            </a:r>
          </a:p>
          <a:p>
            <a:r>
              <a:rPr lang="ru-RU" sz="2400" dirty="0">
                <a:solidFill>
                  <a:schemeClr val="bg1"/>
                </a:solidFill>
              </a:rPr>
              <a:t>л</a:t>
            </a:r>
            <a:r>
              <a:rPr lang="ru-RU" sz="2400" dirty="0" smtClean="0">
                <a:solidFill>
                  <a:schemeClr val="bg1"/>
                </a:solidFill>
              </a:rPr>
              <a:t>ишние: лодка плывет по течению реки. Её догоняет катер.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Собственная скорость лодки 8,2 км/ч, а собственная </a:t>
            </a:r>
            <a:r>
              <a:rPr lang="ru-RU" sz="2400" dirty="0" err="1" smtClean="0">
                <a:solidFill>
                  <a:schemeClr val="bg1"/>
                </a:solidFill>
              </a:rPr>
              <a:t>ско</a:t>
            </a:r>
            <a:r>
              <a:rPr lang="ru-RU" sz="2400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sz="2400" dirty="0" err="1" smtClean="0">
                <a:solidFill>
                  <a:schemeClr val="bg1"/>
                </a:solidFill>
              </a:rPr>
              <a:t>рость</a:t>
            </a:r>
            <a:r>
              <a:rPr lang="ru-RU" sz="2400" dirty="0" smtClean="0">
                <a:solidFill>
                  <a:schemeClr val="bg1"/>
                </a:solidFill>
              </a:rPr>
              <a:t> катера 15,8 км/ч. Сейчас между катером и лодкой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расстояние 5,7км. Через сколько времени катер догонит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лодку, если скорость течения реки 3,5 км/ч?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859" y="6229736"/>
            <a:ext cx="9144000" cy="7891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8228"/>
            <a:ext cx="9144000" cy="3188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5" y="6463418"/>
            <a:ext cx="9144000" cy="321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349" y="6168228"/>
            <a:ext cx="1072807" cy="384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4" y="5715386"/>
            <a:ext cx="1312664" cy="1028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588" y="6101812"/>
            <a:ext cx="2218761" cy="7985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80233" y="5702140"/>
            <a:ext cx="2389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V </a:t>
            </a:r>
            <a:r>
              <a:rPr lang="ru-RU" sz="2400" b="1" dirty="0" err="1" smtClean="0">
                <a:solidFill>
                  <a:srgbClr val="FF0000"/>
                </a:solidFill>
              </a:rPr>
              <a:t>теч</a:t>
            </a:r>
            <a:r>
              <a:rPr lang="ru-RU" sz="2400" b="1" dirty="0" smtClean="0">
                <a:solidFill>
                  <a:srgbClr val="FF0000"/>
                </a:solidFill>
              </a:rPr>
              <a:t>.=3,5 км/ч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5400000">
            <a:off x="5194739" y="4359604"/>
            <a:ext cx="320567" cy="2774731"/>
          </a:xfrm>
          <a:prstGeom prst="leftBrac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60883" y="5139559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5,7 км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1813" y="3090042"/>
                <a:ext cx="8304838" cy="2101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AutoNum type="arabicParenR"/>
                </a:pPr>
                <a:r>
                  <a:rPr lang="ru-RU" sz="2400" b="1" dirty="0" smtClean="0"/>
                  <a:t>15,8-8,2=7,6(км/ч)-</a:t>
                </a:r>
                <a:r>
                  <a:rPr lang="en-US" sz="2400" b="1" dirty="0" smtClean="0"/>
                  <a:t>V </a:t>
                </a:r>
                <a:r>
                  <a:rPr lang="ru-RU" sz="2400" b="1" dirty="0" err="1" smtClean="0"/>
                  <a:t>сбл</a:t>
                </a:r>
                <a:r>
                  <a:rPr lang="ru-RU" sz="2400" b="1" dirty="0" smtClean="0"/>
                  <a:t>.</a:t>
                </a:r>
              </a:p>
              <a:p>
                <a:pPr marL="342900" indent="-342900">
                  <a:buAutoNum type="arabicParenR"/>
                </a:pPr>
                <a:r>
                  <a:rPr lang="ru-RU" sz="2400" b="1" dirty="0" smtClean="0"/>
                  <a:t>5,7:7,6=0,75(ч)-</a:t>
                </a:r>
                <a:r>
                  <a:rPr lang="en-US" sz="2400" b="1" dirty="0" smtClean="0"/>
                  <a:t>t</a:t>
                </a:r>
                <a:r>
                  <a:rPr lang="ru-RU" sz="2400" b="1" dirty="0" smtClean="0"/>
                  <a:t>,через которое катер догонит лодку</a:t>
                </a:r>
              </a:p>
              <a:p>
                <a:r>
                  <a:rPr lang="ru-RU" sz="2400" b="1" dirty="0" smtClean="0"/>
                  <a:t>0,75ч=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400" b="1" dirty="0" smtClean="0"/>
                  <a:t>ч= 45 мин</a:t>
                </a:r>
              </a:p>
              <a:p>
                <a:r>
                  <a:rPr lang="ru-RU" sz="2400" b="1" dirty="0" smtClean="0"/>
                  <a:t>Ответ: 45 минут, излишне указывать </a:t>
                </a:r>
                <a:r>
                  <a:rPr lang="en-US" sz="2400" b="1" dirty="0" smtClean="0"/>
                  <a:t>V</a:t>
                </a:r>
                <a:r>
                  <a:rPr lang="ru-RU" sz="2400" b="1" dirty="0" smtClean="0"/>
                  <a:t> течения,</a:t>
                </a:r>
              </a:p>
              <a:p>
                <a:r>
                  <a:rPr lang="ru-RU" sz="2400" b="1" dirty="0" smtClean="0"/>
                  <a:t> т.к. оба объекта движутся  в одном направлении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813" y="3090042"/>
                <a:ext cx="8304838" cy="2101409"/>
              </a:xfrm>
              <a:prstGeom prst="rect">
                <a:avLst/>
              </a:prstGeom>
              <a:blipFill rotWithShape="1">
                <a:blip r:embed="rId8"/>
                <a:stretch>
                  <a:fillRect l="-1175" t="-2029" r="-73" b="-5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67539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868 0.00301 L 0.3224 -1.2930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45" y="-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0.02915 L 0.34202 0.0305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1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4290" y="289090"/>
            <a:ext cx="895097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Задача. Из пункта А в пункт В по реке отплыл плот.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Одновременно с ним из пункта В </a:t>
            </a:r>
            <a:r>
              <a:rPr lang="ru-RU" sz="2400" b="1" dirty="0" err="1" smtClean="0">
                <a:solidFill>
                  <a:schemeClr val="bg1"/>
                </a:solidFill>
              </a:rPr>
              <a:t>в</a:t>
            </a:r>
            <a:r>
              <a:rPr lang="ru-RU" sz="2400" b="1" dirty="0" smtClean="0">
                <a:solidFill>
                  <a:schemeClr val="bg1"/>
                </a:solidFill>
              </a:rPr>
              <a:t> пункт А вышел катер.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Через сколько часов поле выхода катер встретил плот,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если катер прошел все расстояние между А и В за 6 ч,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а  плот-за 30 ч?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082" y="5977315"/>
            <a:ext cx="9144000" cy="7891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152"/>
            <a:ext cx="9144000" cy="321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7" y="5977315"/>
            <a:ext cx="9144000" cy="3188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59" y="5901279"/>
            <a:ext cx="716674" cy="7166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56634" y="5537436"/>
            <a:ext cx="1225020" cy="7587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594" y="5895744"/>
            <a:ext cx="237724" cy="390112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94290" y="5139559"/>
            <a:ext cx="608943" cy="761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369144" y="5020539"/>
            <a:ext cx="608943" cy="761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90166" y="2571169"/>
                <a:ext cx="8383449" cy="2146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AutoNum type="arabicParenR"/>
                </a:pPr>
                <a:r>
                  <a:rPr lang="ru-RU" sz="2000" dirty="0" smtClean="0"/>
                  <a:t>1:6=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000" dirty="0" smtClean="0"/>
                  <a:t>(ч)- проходит катер за 1 час</a:t>
                </a:r>
              </a:p>
              <a:p>
                <a:pPr marL="342900" indent="-342900">
                  <a:buAutoNum type="arabicParenR"/>
                </a:pPr>
                <a:r>
                  <a:rPr lang="ru-RU" sz="2000" dirty="0" smtClean="0"/>
                  <a:t>1:30=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ru-RU" sz="2000" dirty="0" smtClean="0"/>
                  <a:t>(ч)- проходит плот за 1 час</a:t>
                </a:r>
              </a:p>
              <a:p>
                <a:pPr marL="342900" indent="-342900">
                  <a:buAutoNum type="arabicParenR"/>
                </a:pPr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000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(ч)- проходят плот и катер навстречу друг другу за 1 час</a:t>
                </a:r>
              </a:p>
              <a:p>
                <a:pPr marL="342900" indent="-342900">
                  <a:buAutoNum type="arabicParenR"/>
                </a:pPr>
                <a:r>
                  <a:rPr lang="ru-RU" sz="2000" dirty="0" smtClean="0"/>
                  <a:t>1: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=5( ч)-время, через которое плот и лодка встретятся</a:t>
                </a:r>
              </a:p>
              <a:p>
                <a:r>
                  <a:rPr lang="ru-RU" sz="2000" dirty="0" smtClean="0"/>
                  <a:t>Ответ : 5 часов</a:t>
                </a:r>
                <a:endParaRPr lang="ru-RU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66" y="2571169"/>
                <a:ext cx="8383449" cy="2146870"/>
              </a:xfrm>
              <a:prstGeom prst="rect">
                <a:avLst/>
              </a:prstGeom>
              <a:blipFill rotWithShape="1">
                <a:blip r:embed="rId8"/>
                <a:stretch>
                  <a:fillRect l="-800" b="-4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06014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91996E-6 L 0.00851 1.91996E-6 L 0.01319 -0.0007 L 0.02135 0.00069 L 0.02552 -0.00023 L 0.03368 -0.00023 L 0.03663 -0.00347 L 0.0401 0.00115 L 0.04653 -0.00232 L 0.05469 0.00046 L 0.05833 -0.00139 L 0.06233 1.91996E-6 L 0.06701 -0.0007 L 0.07048 0.00046 L 0.07864 -0.0007 L 0.08628 -0.00278 L 0.08993 0.00046 L 0.09983 -0.00232 L 0.10677 -0.0007 L 0.10972 -0.00347 L 0.12153 -0.00301 L 0.13663 1.91996E-6 L 0.13854 -0.00162 L 0.14253 -0.00162 L 0.14965 0.00046 L 0.15781 -0.00023 L 0.15781 -0.00278 L 0.16354 -0.00232 L 0.17708 1.91996E-6 L 0.17986 -0.00208 L 0.18802 -0.00023 L 0.20104 0.00185 L 0.20226 -0.00116 L 0.20729 -0.00393 L 0.21267 -0.00301 L 0.21736 -0.00417 L 0.22135 -0.00393 L 0.23194 -0.00232 L 0.23385 -0.00417 L 0.24305 -0.00301 L 0.24844 -0.0044 L 0.25434 -0.00417 L 0.26076 -0.00417 L 0.26562 -0.00162 " pathEditMode="relative" rAng="0" ptsTypes="AAAAAAAAAAAAAAAAAAAAAAAAAAAAAAAAAAAAAAAAAAAA">
                                      <p:cBhvr>
                                        <p:cTn id="6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81" y="-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7816E-6 L -0.04427 0.04095 L -0.0599 0.02984 L -0.06077 0.04442 L -0.07813 0.02753 L -0.08924 0.04442 L -0.10764 0.0155 L -0.1132 0.03609 L -0.12934 0.0192 L -0.13785 0.04095 L -0.15868 0.02753 L -0.16945 0.03609 L -0.19948 0.0155 L -0.21285 0.04557 L -0.2316 0.031 L -0.25886 0.02614 L -0.26597 0.03609 L -0.28993 0.02152 L -0.29549 0.02984 L -0.32084 0.03609 L -0.3382 0.031 L -0.35434 0.04442 L -0.37327 0.02383 L -0.39375 0.03725 L -0.4125 0.03354 L -0.42604 0.03609 L -0.44636 0.0347 L -0.45313 0.04326 L -0.47014 0.04187 L -0.4967 0.05806 L -0.5217 0.05529 " pathEditMode="relative" rAng="0" ptsTypes="AAAAAAAAAAAAAAAAAAAAAAAAAAAAAAA">
                                      <p:cBhvr>
                                        <p:cTn id="8" dur="8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94" y="289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3268" y="1618280"/>
            <a:ext cx="84292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chemeClr val="bg1"/>
                </a:solidFill>
              </a:rPr>
              <a:t>Катер проплыл 15 км вниз по течению реки за 1 ч и вернулся на ту же пристань, потратив на обратный путь 1,5 ч. Найти скорость катера относительно воды и скорость течения 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воды.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234" y="3426371"/>
            <a:ext cx="63377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15 </a:t>
            </a:r>
            <a:r>
              <a:rPr lang="ru-RU" sz="2400" dirty="0" smtClean="0"/>
              <a:t>км/ч - </a:t>
            </a:r>
            <a:r>
              <a:rPr lang="en-US" sz="2400" dirty="0" smtClean="0"/>
              <a:t>V</a:t>
            </a:r>
            <a:r>
              <a:rPr lang="ru-RU" sz="2400" dirty="0" smtClean="0"/>
              <a:t> по </a:t>
            </a:r>
            <a:r>
              <a:rPr lang="ru-RU" sz="2400" dirty="0" err="1" smtClean="0"/>
              <a:t>теч</a:t>
            </a:r>
            <a:r>
              <a:rPr lang="ru-RU" sz="2400" dirty="0" smtClean="0"/>
              <a:t>. 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15:1,5=10 (км/ч)- </a:t>
            </a:r>
            <a:r>
              <a:rPr lang="en-US" sz="2400" dirty="0" smtClean="0"/>
              <a:t>V </a:t>
            </a:r>
            <a:r>
              <a:rPr lang="ru-RU" sz="2400" dirty="0" err="1" smtClean="0"/>
              <a:t>пр.теч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(15+10):2=12,5(км/ч)- </a:t>
            </a:r>
            <a:r>
              <a:rPr lang="en-US" sz="2400" dirty="0" smtClean="0"/>
              <a:t>V </a:t>
            </a:r>
            <a:r>
              <a:rPr lang="ru-RU" sz="2400" dirty="0" smtClean="0"/>
              <a:t>собств.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(15-10):2=2,5(км/ч)- </a:t>
            </a:r>
            <a:r>
              <a:rPr lang="en-US" sz="2400" dirty="0" smtClean="0"/>
              <a:t>V </a:t>
            </a:r>
            <a:r>
              <a:rPr lang="ru-RU" sz="2400" dirty="0" err="1" smtClean="0"/>
              <a:t>теч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Ответ: 12,5 км/ч, 2,5 км/ч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547920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raining presentation- Excel 2007—Create your first workbook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presentation- Excel 2007—Create your first workbook</Template>
  <TotalTime>1547</TotalTime>
  <Words>1036</Words>
  <Application>Microsoft Office PowerPoint</Application>
  <PresentationFormat>Экран (4:3)</PresentationFormat>
  <Paragraphs>133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Training presentation- Excel 2007—Create your first workbook</vt:lpstr>
      <vt:lpstr>2_Default Design</vt:lpstr>
      <vt:lpstr>Презентация PowerPoint</vt:lpstr>
      <vt:lpstr>Взаимосвязь величин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Димуша</dc:creator>
  <cp:lastModifiedBy>Светлана Димуша</cp:lastModifiedBy>
  <cp:revision>84</cp:revision>
  <dcterms:created xsi:type="dcterms:W3CDTF">2016-10-07T07:16:22Z</dcterms:created>
  <dcterms:modified xsi:type="dcterms:W3CDTF">2016-10-12T19:11:11Z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TC102083251049</vt:lpwstr>
  </property>
</Properties>
</file>