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1" r:id="rId13"/>
    <p:sldId id="265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556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13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38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9345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62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47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94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73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87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6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4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7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3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7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89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42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5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05DDF-EF4A-4276-B5E4-9673ACB609A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4ADC3-C44A-4BCE-9239-1AA837DA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49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337" y="63375"/>
            <a:ext cx="11733291" cy="851026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Государственное </a:t>
            </a:r>
            <a:r>
              <a:rPr lang="ru-RU" sz="20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бюджетное общеобразовательное учреждение города </a:t>
            </a:r>
            <a:r>
              <a:rPr lang="ru-RU" sz="20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Москвы «Инженерно-техническая школа   имени дважды   Героя </a:t>
            </a:r>
            <a:r>
              <a:rPr lang="ru-RU" sz="2000" b="1" i="1" dirty="0">
                <a:solidFill>
                  <a:schemeClr val="bg1"/>
                </a:solidFill>
                <a:latin typeface="Arno Pro" panose="02020502040506020403" pitchFamily="18" charset="0"/>
              </a:rPr>
              <a:t>Советского Союза П.Р. </a:t>
            </a:r>
            <a:r>
              <a:rPr lang="ru-RU" sz="20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Поповича.» Дошкольное отделение .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2673" y="1122631"/>
            <a:ext cx="11380205" cy="513331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Arno Pro" panose="02020502040506020403" pitchFamily="18" charset="0"/>
              </a:rPr>
              <a:t>Проект для детей старшего дошкольного возраста</a:t>
            </a:r>
          </a:p>
          <a:p>
            <a:endParaRPr lang="ru-RU" sz="3600" b="1" i="1" dirty="0">
              <a:latin typeface="Arno Pro" panose="02020502040506020403" pitchFamily="18" charset="0"/>
            </a:endParaRPr>
          </a:p>
          <a:p>
            <a:r>
              <a:rPr lang="ru-RU" sz="7200" b="1" i="1" dirty="0" smtClean="0">
                <a:latin typeface="Arno Pro" panose="02020502040506020403" pitchFamily="18" charset="0"/>
              </a:rPr>
              <a:t>«Что растёт в воде»</a:t>
            </a:r>
          </a:p>
          <a:p>
            <a:endParaRPr lang="ru-RU" sz="2800" b="1" i="1" dirty="0" smtClean="0">
              <a:latin typeface="Arno Pro" panose="02020502040506020403" pitchFamily="18" charset="0"/>
            </a:endParaRPr>
          </a:p>
          <a:p>
            <a:endParaRPr lang="ru-RU" sz="2800" b="1" i="1" dirty="0">
              <a:latin typeface="Arno Pro" panose="02020502040506020403" pitchFamily="18" charset="0"/>
            </a:endParaRPr>
          </a:p>
          <a:p>
            <a:r>
              <a:rPr lang="ru-RU" sz="2800" b="1" i="1" dirty="0" err="1" smtClean="0">
                <a:latin typeface="Arno Pro" panose="02020502040506020403" pitchFamily="18" charset="0"/>
              </a:rPr>
              <a:t>Сабирова</a:t>
            </a:r>
            <a:r>
              <a:rPr lang="ru-RU" sz="2800" b="1" i="1" dirty="0" smtClean="0">
                <a:latin typeface="Arno Pro" panose="02020502040506020403" pitchFamily="18" charset="0"/>
              </a:rPr>
              <a:t> Д.С.</a:t>
            </a:r>
          </a:p>
          <a:p>
            <a:r>
              <a:rPr lang="ru-RU" sz="2800" b="1" i="1" dirty="0" smtClean="0">
                <a:latin typeface="Arno Pro" panose="02020502040506020403" pitchFamily="18" charset="0"/>
              </a:rPr>
              <a:t>Москва 2017г.</a:t>
            </a:r>
          </a:p>
          <a:p>
            <a:endParaRPr lang="ru-RU" sz="3600" i="1" dirty="0"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384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9222" y="162962"/>
            <a:ext cx="9624960" cy="3349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</a:t>
            </a:r>
            <a:r>
              <a:rPr lang="ru-RU" b="1" i="1" dirty="0" smtClean="0">
                <a:latin typeface="Arno Pro" panose="02020502040506020403" pitchFamily="18" charset="0"/>
              </a:rPr>
              <a:t>Водные растения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60946" y="588475"/>
            <a:ext cx="3070034" cy="2324660"/>
          </a:xfrm>
        </p:spPr>
        <p:txBody>
          <a:bodyPr/>
          <a:lstStyle/>
          <a:p>
            <a:r>
              <a:rPr lang="ru-RU" sz="1600" b="1" i="1" dirty="0" smtClean="0">
                <a:latin typeface="Arno Pro" panose="02020502040506020403" pitchFamily="18" charset="0"/>
              </a:rPr>
              <a:t>Кувшинка – одно из самых красивых растений с крупными цветами . Этому цветку посвящено много легенд. Некоторые животные (бобры, ондатры) питаются мясистыми листьями и корневищами  этого растения</a:t>
            </a:r>
            <a:r>
              <a:rPr lang="ru-RU" sz="1600" b="1" i="1" dirty="0" smtClean="0">
                <a:latin typeface="Arno Pro" panose="02020502040506020403" pitchFamily="18" charset="0"/>
              </a:rPr>
              <a:t>.</a:t>
            </a:r>
          </a:p>
          <a:p>
            <a:endParaRPr lang="ru-RU" sz="1600" b="1" i="1" dirty="0">
              <a:latin typeface="Arno Pro" panose="02020502040506020403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3568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917012" y="162962"/>
            <a:ext cx="3189958" cy="2750173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Стрелолист </a:t>
            </a:r>
            <a:r>
              <a:rPr lang="ru-RU" sz="1600" b="1" i="1" dirty="0">
                <a:solidFill>
                  <a:srgbClr val="FFFF00"/>
                </a:solidFill>
                <a:latin typeface="Arno Pro" panose="02020502040506020403" pitchFamily="18" charset="0"/>
              </a:rPr>
              <a:t>обыкновенный (Болотник) – </a:t>
            </a:r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водное растение</a:t>
            </a:r>
            <a:r>
              <a:rPr lang="ru-RU" sz="1600" b="1" i="1" dirty="0">
                <a:solidFill>
                  <a:srgbClr val="FFFF00"/>
                </a:solidFill>
                <a:latin typeface="Arno Pro" panose="02020502040506020403" pitchFamily="18" charset="0"/>
              </a:rPr>
              <a:t>, произрастающее близ водоёмов, о чем свидетельствует его второе название. Стрелолист – </a:t>
            </a:r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 </a:t>
            </a:r>
            <a:r>
              <a:rPr lang="ru-RU" sz="1600" b="1" i="1" dirty="0">
                <a:solidFill>
                  <a:srgbClr val="FFFF00"/>
                </a:solidFill>
                <a:latin typeface="Arno Pro" panose="02020502040506020403" pitchFamily="18" charset="0"/>
              </a:rPr>
              <a:t>украшение наших водоемов. </a:t>
            </a:r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 </a:t>
            </a:r>
            <a:r>
              <a:rPr lang="ru-RU" sz="1600" b="1" i="1" dirty="0">
                <a:solidFill>
                  <a:srgbClr val="FFFF00"/>
                </a:solidFill>
                <a:latin typeface="Arno Pro" panose="02020502040506020403" pitchFamily="18" charset="0"/>
              </a:rPr>
              <a:t>Стрелолист служит укрытием для рыб семейства </a:t>
            </a:r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карповых</a:t>
            </a:r>
          </a:p>
          <a:p>
            <a:endParaRPr lang="ru-RU" sz="1600" b="1" i="1" dirty="0">
              <a:solidFill>
                <a:srgbClr val="FFFF00"/>
              </a:solidFill>
              <a:latin typeface="Arno Pro" panose="02020502040506020403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3568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224156" y="588475"/>
            <a:ext cx="3504200" cy="2324660"/>
          </a:xfrm>
        </p:spPr>
        <p:txBody>
          <a:bodyPr/>
          <a:lstStyle/>
          <a:p>
            <a:r>
              <a:rPr lang="ru-RU" sz="1600" b="1" i="1" dirty="0" smtClean="0">
                <a:latin typeface="Arno Pro" panose="02020502040506020403" pitchFamily="18" charset="0"/>
              </a:rPr>
              <a:t>Кубышка жёлтая – очень красивое </a:t>
            </a:r>
            <a:r>
              <a:rPr lang="ru-RU" sz="1600" b="1" i="1" dirty="0">
                <a:latin typeface="Arno Pro" panose="02020502040506020403" pitchFamily="18" charset="0"/>
              </a:rPr>
              <a:t>растение. Кубышка — обычное водное растение. Обитает в водоемах со спокойной водой: в озерах, прудах, реках с медленным течением.  </a:t>
            </a:r>
            <a:r>
              <a:rPr lang="ru-RU" sz="1600" b="1" i="1" dirty="0" smtClean="0">
                <a:latin typeface="Arno Pro" panose="02020502040506020403" pitchFamily="18" charset="0"/>
              </a:rPr>
              <a:t>Его корни и листья любят бобры, выдры, водяные крысы. Любят полакомиться сочными корневищами и лоси</a:t>
            </a:r>
            <a:r>
              <a:rPr lang="ru-RU" sz="1600" b="1" i="1" dirty="0" smtClean="0">
                <a:latin typeface="Arno Pro" panose="02020502040506020403" pitchFamily="18" charset="0"/>
              </a:rPr>
              <a:t>.</a:t>
            </a:r>
          </a:p>
          <a:p>
            <a:endParaRPr lang="ru-RU" sz="1600" b="1" i="1" dirty="0">
              <a:latin typeface="Arno Pro" panose="02020502040506020403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3568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2" y="3022674"/>
            <a:ext cx="3049702" cy="356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68" y="3022673"/>
            <a:ext cx="3053641" cy="356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156" y="3022673"/>
            <a:ext cx="3070025" cy="3605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87008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          Коллективная работа «Кувшинки»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5" y="2064190"/>
            <a:ext cx="11371153" cy="46172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5669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222" y="742384"/>
            <a:ext cx="9624960" cy="114979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Выводы: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latin typeface="Arno Pro" panose="02020502040506020403" pitchFamily="18" charset="0"/>
              </a:rPr>
              <a:t>Значение водоёмов для человека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Источник рыбы, птицы, растений.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Источник питьевой воды.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Место отдыха человека.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i="1" dirty="0" smtClean="0">
                <a:latin typeface="Arno Pro" panose="02020502040506020403" pitchFamily="18" charset="0"/>
              </a:rPr>
              <a:t>Экологические проблемы водоёмов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1.Загрязнение водоёмов.</a:t>
            </a: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2. Нехватка пресной воды.</a:t>
            </a: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3. Браконьерство.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b="1" i="1" dirty="0" smtClean="0">
                <a:latin typeface="Arno Pro" panose="02020502040506020403" pitchFamily="18" charset="0"/>
              </a:rPr>
              <a:t>Подведём итоги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Я узнал…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Мне понравилось…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Мне было трудно…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Я порадовался за…</a:t>
            </a:r>
            <a:endParaRPr lang="ru-RU" sz="16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129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Результаты проекта: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bg1"/>
                </a:solidFill>
                <a:latin typeface="Arno Pro" panose="02020502040506020403" pitchFamily="18" charset="0"/>
              </a:rPr>
              <a:t>Дети имеют представление о </a:t>
            </a:r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водных растениях,  с лёгкостью называют некоторые из них, понимают важность роли водных растений в очищении воды. </a:t>
            </a:r>
            <a:endParaRPr lang="ru-RU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r>
              <a:rPr lang="ru-RU" b="1" i="1" dirty="0">
                <a:solidFill>
                  <a:schemeClr val="bg1"/>
                </a:solidFill>
                <a:latin typeface="Arno Pro" panose="02020502040506020403" pitchFamily="18" charset="0"/>
              </a:rPr>
              <a:t>Знают о значении воды в жизни </a:t>
            </a:r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растений </a:t>
            </a:r>
            <a:r>
              <a:rPr lang="ru-RU" b="1" i="1" dirty="0">
                <a:solidFill>
                  <a:schemeClr val="bg1"/>
                </a:solidFill>
                <a:latin typeface="Arno Pro" panose="02020502040506020403" pitchFamily="18" charset="0"/>
              </a:rPr>
              <a:t>и всего живого на </a:t>
            </a:r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Земле.</a:t>
            </a:r>
          </a:p>
          <a:p>
            <a:pPr marL="0" indent="0">
              <a:buNone/>
            </a:pPr>
            <a:r>
              <a:rPr lang="ru-RU" sz="4000" b="1" i="1" dirty="0" smtClean="0">
                <a:latin typeface="Arno Pro" panose="02020502040506020403" pitchFamily="18" charset="0"/>
              </a:rPr>
              <a:t>Продукт проекта: 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альбом «Водные растения России»;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фотовыставка «Самые красивые растения водоёмов»;</a:t>
            </a:r>
          </a:p>
          <a:p>
            <a:r>
              <a:rPr lang="ru-RU" b="1" i="1" dirty="0">
                <a:solidFill>
                  <a:schemeClr val="bg1"/>
                </a:solidFill>
                <a:latin typeface="Arno Pro" panose="02020502040506020403" pitchFamily="18" charset="0"/>
              </a:rPr>
              <a:t>к</a:t>
            </a:r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оллективная работа «Кувшинки».</a:t>
            </a:r>
            <a:endParaRPr lang="ru-RU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06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latin typeface="Arno Pro" panose="02020502040506020403" pitchFamily="18" charset="0"/>
              </a:rPr>
              <a:t>   </a:t>
            </a:r>
            <a:r>
              <a:rPr lang="ru-RU" sz="6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no Pro" panose="02020502040506020403" pitchFamily="18" charset="0"/>
              </a:rPr>
              <a:t>Спасибо за внимание!!!</a:t>
            </a:r>
            <a:endParaRPr lang="ru-RU" sz="6000" b="1" i="1" dirty="0">
              <a:solidFill>
                <a:schemeClr val="accent5">
                  <a:lumMod val="40000"/>
                  <a:lumOff val="60000"/>
                </a:schemeClr>
              </a:solidFill>
              <a:latin typeface="Arno Pro" panose="020205020405060204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445" y="2082297"/>
            <a:ext cx="5241956" cy="4653481"/>
          </a:xfrm>
          <a:ln w="38100">
            <a:solidFill>
              <a:schemeClr val="accent5">
                <a:lumMod val="40000"/>
                <a:lumOff val="60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13785" y="651850"/>
            <a:ext cx="4982492" cy="5284339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Тема нашего следующего проекта -Лотос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Комарова Реликтовое растение, занесенное в Красную книгу. В Приамурье самые большие плантации лотосов растут в </a:t>
            </a:r>
            <a:r>
              <a:rPr lang="ru-RU" sz="1800" b="1" i="1" dirty="0" err="1">
                <a:solidFill>
                  <a:schemeClr val="bg1"/>
                </a:solidFill>
                <a:latin typeface="Arno Pro" panose="02020502040506020403" pitchFamily="18" charset="0"/>
              </a:rPr>
              <a:t>Хинганском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 заповеднике. Каждый год сюда со всего Дальнего Востока приезжают сотни туристов, чтобы полюбоваться на цветок.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14" y="4251294"/>
            <a:ext cx="6152402" cy="2484484"/>
          </a:xfrm>
          <a:prstGeom prst="rect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4470400" y="5350598"/>
            <a:ext cx="45719" cy="45719"/>
          </a:xfrm>
          <a:prstGeom prst="ellipse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Актуальность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146750"/>
            <a:ext cx="9613861" cy="359931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200" b="1" i="1" dirty="0">
                <a:solidFill>
                  <a:prstClr val="black"/>
                </a:solidFill>
                <a:latin typeface="Arno Pro" panose="02020502040506020403" pitchFamily="18" charset="0"/>
              </a:rPr>
              <a:t>Растительный мир удивительно разнообразен. Водные растения занимают обособленное положение в растительном мире благодаря своим биологическим и экологическим особенностям и являются важным звеном пресноводных экосистем. В силу специфических условий, складывающихся в водоемах, водные растения играют значительную роль в формировании и сохранении биологического разнообразия региона. В настоящее время водные растения вызывают большой практический интерес как декоративные культуры, не теряет своей актуальности их биоиндикационное и санитарное использование в связи с проблемой «чистой воды». Но с ухудшением экологии мы рискуем потерять флору водного мира. Наша задача познакомить детей с удивительным миром водных растений с его красотой и необыкновенностью и донести подрастающему поколению информацию о том, что баланс в сообществах растений формируется в течение тысячелетий, поэтому нарушения в связи с исчезновением даже одного из растений наносят ощутимый урон природе. Только сообща мы сможем сохранить целостность нашей природы</a:t>
            </a:r>
          </a:p>
        </p:txBody>
      </p:sp>
    </p:spTree>
    <p:extLst>
      <p:ext uri="{BB962C8B-B14F-4D97-AF65-F5344CB8AC3E}">
        <p14:creationId xmlns:p14="http://schemas.microsoft.com/office/powerpoint/2010/main" val="277303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9" y="126749"/>
            <a:ext cx="9986364" cy="239011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Проблема:</a:t>
            </a:r>
            <a:br>
              <a:rPr lang="ru-RU" sz="4000" b="1" i="1" dirty="0" smtClean="0">
                <a:latin typeface="Arno Pro" panose="02020502040506020403" pitchFamily="18" charset="0"/>
              </a:rPr>
            </a:br>
            <a:r>
              <a:rPr lang="ru-RU" b="1" i="1" dirty="0" smtClean="0">
                <a:latin typeface="Arno Pro" panose="02020502040506020403" pitchFamily="18" charset="0"/>
              </a:rPr>
              <a:t>не сформированы представления о водных растениях и для чего они нужны.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69" y="1964602"/>
            <a:ext cx="10113113" cy="430944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4000" b="1" i="1" dirty="0" smtClean="0">
              <a:solidFill>
                <a:prstClr val="white"/>
              </a:solidFill>
              <a:latin typeface="Arno Pro" panose="02020502040506020403" pitchFamily="18" charset="0"/>
            </a:endParaRPr>
          </a:p>
          <a:p>
            <a:pPr marL="0" lvl="0" indent="0">
              <a:buNone/>
            </a:pPr>
            <a:r>
              <a:rPr lang="ru-RU" sz="4300" b="1" i="1" dirty="0">
                <a:solidFill>
                  <a:prstClr val="white"/>
                </a:solidFill>
                <a:latin typeface="Arno Pro" panose="02020502040506020403" pitchFamily="18" charset="0"/>
              </a:rPr>
              <a:t>Тип проекта:</a:t>
            </a:r>
            <a:r>
              <a:rPr lang="ru-RU" sz="3500" b="1" i="1" dirty="0">
                <a:solidFill>
                  <a:prstClr val="white"/>
                </a:solidFill>
                <a:latin typeface="Arno Pro" panose="02020502040506020403" pitchFamily="18" charset="0"/>
              </a:rPr>
              <a:t/>
            </a:r>
            <a:br>
              <a:rPr lang="ru-RU" sz="3500" b="1" i="1" dirty="0">
                <a:solidFill>
                  <a:prstClr val="white"/>
                </a:solidFill>
                <a:latin typeface="Arno Pro" panose="02020502040506020403" pitchFamily="18" charset="0"/>
              </a:rPr>
            </a:br>
            <a:r>
              <a:rPr lang="ru-RU" sz="3000" b="1" i="1" dirty="0">
                <a:solidFill>
                  <a:prstClr val="white"/>
                </a:solidFill>
                <a:latin typeface="Arno Pro" panose="02020502040506020403" pitchFamily="18" charset="0"/>
              </a:rPr>
              <a:t> </a:t>
            </a:r>
            <a:r>
              <a:rPr lang="ru-RU" sz="30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исследовательский, творческий, </a:t>
            </a:r>
            <a:r>
              <a:rPr lang="ru-RU" sz="30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краткосрочный</a:t>
            </a:r>
            <a:r>
              <a:rPr lang="ru-RU" sz="3000" b="1" i="1" dirty="0">
                <a:solidFill>
                  <a:schemeClr val="bg1"/>
                </a:solidFill>
                <a:latin typeface="Arno Pro" panose="02020502040506020403" pitchFamily="18" charset="0"/>
              </a:rPr>
              <a:t>, групповой</a:t>
            </a:r>
            <a:endParaRPr lang="ru-RU" sz="40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pPr marL="0" lvl="0" indent="0">
              <a:buNone/>
            </a:pPr>
            <a:r>
              <a:rPr lang="ru-RU" sz="4000" b="1" i="1" dirty="0" smtClean="0">
                <a:solidFill>
                  <a:prstClr val="white"/>
                </a:solidFill>
                <a:latin typeface="Arno Pro" panose="02020502040506020403" pitchFamily="18" charset="0"/>
              </a:rPr>
              <a:t>Цель</a:t>
            </a:r>
            <a:r>
              <a:rPr lang="ru-RU" sz="4000" b="1" i="1" dirty="0">
                <a:solidFill>
                  <a:prstClr val="white"/>
                </a:solidFill>
                <a:latin typeface="Arno Pro" panose="02020502040506020403" pitchFamily="18" charset="0"/>
              </a:rPr>
              <a:t>: </a:t>
            </a:r>
          </a:p>
          <a:p>
            <a:pPr marL="0" lvl="0" indent="0">
              <a:buNone/>
            </a:pPr>
            <a:r>
              <a:rPr lang="ru-RU" sz="3200" b="1" i="1" dirty="0">
                <a:solidFill>
                  <a:prstClr val="black"/>
                </a:solidFill>
                <a:latin typeface="Arno Pro" panose="02020502040506020403" pitchFamily="18" charset="0"/>
              </a:rPr>
              <a:t>Познакомить детей с некоторыми видами водных растений, с их особенностями, приспособленностью к жизни </a:t>
            </a:r>
            <a:r>
              <a:rPr lang="ru-RU" sz="3200" b="1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именно </a:t>
            </a:r>
            <a:r>
              <a:rPr lang="ru-RU" sz="3200" b="1" i="1" dirty="0">
                <a:solidFill>
                  <a:prstClr val="black"/>
                </a:solidFill>
                <a:latin typeface="Arno Pro" panose="02020502040506020403" pitchFamily="18" charset="0"/>
              </a:rPr>
              <a:t>в водной </a:t>
            </a:r>
            <a:r>
              <a:rPr lang="ru-RU" sz="3200" b="1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среде. </a:t>
            </a:r>
            <a:endParaRPr lang="ru-RU" sz="3200" b="1" i="1" dirty="0">
              <a:solidFill>
                <a:prstClr val="black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91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prstClr val="white"/>
                </a:solidFill>
                <a:latin typeface="Arno Pro" panose="02020502040506020403" pitchFamily="18" charset="0"/>
              </a:rPr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создать условия для формирования познавательного интереса у детей;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закрепить знания детей о разных видах водоёмов ( пруд, озеро, река, море, океан);</a:t>
            </a:r>
          </a:p>
          <a:p>
            <a:pPr lvl="0"/>
            <a:r>
              <a:rPr lang="ru-RU" b="1" i="1" dirty="0" smtClean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расширение представлений </a:t>
            </a:r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детей о водных растениях;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формирование представлений о значении воды в жизни растений, и о роли растений в очистке воды;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</a:rPr>
              <a:t>учить детей определять водные растения на вид и по описанию по характерным особенностям их внешнего вида;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привлечение внимания воспитанников к охране окружающей среды;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повышение  уровня речевой активности, обогащение словарного запаса.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Arno Pro" panose="02020502040506020403" pitchFamily="18" charset="0"/>
                <a:cs typeface="Times New Roman" pitchFamily="18" charset="0"/>
              </a:rPr>
              <a:t>познакомить детей с художественными произведениями, пословицами, поговорками, загадками по теме «Водные растения».</a:t>
            </a:r>
          </a:p>
        </p:txBody>
      </p:sp>
    </p:spTree>
    <p:extLst>
      <p:ext uri="{BB962C8B-B14F-4D97-AF65-F5344CB8AC3E}">
        <p14:creationId xmlns:p14="http://schemas.microsoft.com/office/powerpoint/2010/main" val="2187813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Этапы проекта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01227"/>
            <a:ext cx="9613861" cy="4608214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i="1" u="sng" dirty="0">
                <a:solidFill>
                  <a:prstClr val="black"/>
                </a:solidFill>
                <a:latin typeface="Arno Pro" panose="02020502040506020403" pitchFamily="18" charset="0"/>
              </a:rPr>
              <a:t>Подготовительный: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-постановка проблемы;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-определение цели и задач исследовательской работы;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-изучение методической литературы;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-обследования уровня развития познавательного интереса у детей;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-разработка плана мероприятий проекта.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i="1" u="sng" dirty="0" smtClean="0">
                <a:solidFill>
                  <a:prstClr val="black"/>
                </a:solidFill>
                <a:latin typeface="Arno Pro" panose="02020502040506020403" pitchFamily="18" charset="0"/>
              </a:rPr>
              <a:t>Основной</a:t>
            </a:r>
            <a:r>
              <a:rPr lang="ru-RU" sz="1600" b="1" i="1" u="sng" dirty="0">
                <a:solidFill>
                  <a:prstClr val="black"/>
                </a:solidFill>
                <a:latin typeface="Arno Pro" panose="02020502040506020403" pitchFamily="18" charset="0"/>
              </a:rPr>
              <a:t>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-занятия;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-экскурсии с родителями к водоёмам;</a:t>
            </a:r>
            <a:endParaRPr lang="ru-RU" sz="1600" i="1" dirty="0">
              <a:solidFill>
                <a:prstClr val="black"/>
              </a:solidFill>
              <a:latin typeface="Arno Pro" panose="02020502040506020403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-просмотр слайд-шоу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-просмотр худ-</a:t>
            </a:r>
            <a:r>
              <a:rPr lang="ru-RU" sz="1600" i="1" dirty="0" err="1" smtClean="0">
                <a:solidFill>
                  <a:prstClr val="black"/>
                </a:solidFill>
                <a:latin typeface="Arno Pro" panose="02020502040506020403" pitchFamily="18" charset="0"/>
              </a:rPr>
              <a:t>го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 фильма «Приключения Буратино»  и мультипликационного фильма «</a:t>
            </a:r>
            <a:r>
              <a:rPr lang="ru-RU" sz="1600" i="1" dirty="0" err="1" smtClean="0">
                <a:solidFill>
                  <a:prstClr val="black"/>
                </a:solidFill>
                <a:latin typeface="Arno Pro" panose="02020502040506020403" pitchFamily="18" charset="0"/>
              </a:rPr>
              <a:t>Дюймовочка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;</a:t>
            </a:r>
            <a:endParaRPr lang="ru-RU" sz="1600" i="1" dirty="0">
              <a:solidFill>
                <a:prstClr val="black"/>
              </a:solidFill>
              <a:latin typeface="Arno Pro" panose="02020502040506020403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-беседы;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-дидактические игры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;</a:t>
            </a:r>
            <a:endParaRPr lang="ru-RU" sz="1600" i="1" dirty="0">
              <a:solidFill>
                <a:prstClr val="black"/>
              </a:solidFill>
              <a:latin typeface="Arno Pro" panose="02020502040506020403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-чтение художественной литературы;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-подвижные игры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;</a:t>
            </a:r>
            <a:endParaRPr lang="ru-RU" sz="1600" i="1" dirty="0">
              <a:solidFill>
                <a:prstClr val="black"/>
              </a:solidFill>
              <a:latin typeface="Arno Pro" panose="02020502040506020403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-работа с родителями.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i="1" u="sng" dirty="0" smtClean="0">
                <a:solidFill>
                  <a:prstClr val="black"/>
                </a:solidFill>
                <a:latin typeface="Arno Pro" panose="02020502040506020403" pitchFamily="18" charset="0"/>
              </a:rPr>
              <a:t>Заключительный </a:t>
            </a:r>
            <a:r>
              <a:rPr lang="ru-RU" sz="1600" b="1" i="1" u="sng" dirty="0">
                <a:solidFill>
                  <a:prstClr val="black"/>
                </a:solidFill>
                <a:latin typeface="Arno Pro" panose="02020502040506020403" pitchFamily="18" charset="0"/>
              </a:rPr>
              <a:t>этап: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-повторное обследование 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детей;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-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итоговое </a:t>
            </a:r>
            <a:r>
              <a:rPr lang="ru-RU" sz="1600" i="1" dirty="0">
                <a:solidFill>
                  <a:prstClr val="black"/>
                </a:solidFill>
                <a:latin typeface="Arno Pro" panose="02020502040506020403" pitchFamily="18" charset="0"/>
              </a:rPr>
              <a:t>занятие по теме « </a:t>
            </a: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Что растёт в воде»;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-создание альбома «Водные растения», организация фотовыставки, создание кол-й работы «Кувшинки».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ru-RU" sz="1600" i="1" dirty="0">
              <a:solidFill>
                <a:prstClr val="black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6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Материалы: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и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ллюстрационный материал – рисунки, фотографии водоёмов и водных растений;</a:t>
            </a:r>
          </a:p>
          <a:p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л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итература: А. Толстой «Золотой ключик, или приключения Буратино», Г. Х. Андерсен «</a:t>
            </a:r>
            <a:r>
              <a:rPr lang="ru-RU" sz="1800" b="1" i="1" dirty="0" err="1" smtClean="0">
                <a:solidFill>
                  <a:schemeClr val="bg1"/>
                </a:solidFill>
                <a:latin typeface="Arno Pro" panose="02020502040506020403" pitchFamily="18" charset="0"/>
              </a:rPr>
              <a:t>Дюймовочка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», интернет ресурсы;</a:t>
            </a: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видеозаписи мультипликационного фильма «</a:t>
            </a:r>
            <a:r>
              <a:rPr lang="ru-RU" sz="1800" b="1" i="1" dirty="0" err="1" smtClean="0">
                <a:solidFill>
                  <a:schemeClr val="bg1"/>
                </a:solidFill>
                <a:latin typeface="Arno Pro" panose="02020502040506020403" pitchFamily="18" charset="0"/>
              </a:rPr>
              <a:t>Дюймовочка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» </a:t>
            </a:r>
            <a:r>
              <a:rPr lang="ru-RU" sz="1800" b="1" i="1" dirty="0" err="1" smtClean="0">
                <a:solidFill>
                  <a:schemeClr val="bg1"/>
                </a:solidFill>
                <a:latin typeface="Arno Pro" panose="02020502040506020403" pitchFamily="18" charset="0"/>
              </a:rPr>
              <a:t>Союзмультфильм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1964г. и художественного кинофильма «Приключения Буратино» </a:t>
            </a:r>
            <a:r>
              <a:rPr lang="ru-RU" sz="1800" b="1" i="1" dirty="0" err="1" smtClean="0">
                <a:solidFill>
                  <a:schemeClr val="bg1"/>
                </a:solidFill>
                <a:latin typeface="Arno Pro" panose="02020502040506020403" pitchFamily="18" charset="0"/>
              </a:rPr>
              <a:t>Беларусьфильм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1975 г.,</a:t>
            </a:r>
            <a:r>
              <a:rPr lang="ru-RU" sz="1800" b="1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 </a:t>
            </a:r>
            <a:r>
              <a:rPr lang="ru-RU" sz="1800" b="1" i="1" dirty="0">
                <a:solidFill>
                  <a:prstClr val="black"/>
                </a:solidFill>
                <a:latin typeface="Arno Pro" panose="02020502040506020403" pitchFamily="18" charset="0"/>
              </a:rPr>
              <a:t>кукольный фильм «О водных растениях и водорослях» - </a:t>
            </a:r>
            <a:r>
              <a:rPr lang="ru-RU" sz="1800" b="1" i="1" dirty="0" err="1">
                <a:solidFill>
                  <a:prstClr val="black"/>
                </a:solidFill>
                <a:latin typeface="Arno Pro" panose="02020502040506020403" pitchFamily="18" charset="0"/>
              </a:rPr>
              <a:t>YouTube</a:t>
            </a:r>
            <a:r>
              <a:rPr lang="ru-RU" sz="1800" b="1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;</a:t>
            </a:r>
          </a:p>
          <a:p>
            <a:r>
              <a:rPr lang="ru-RU" sz="1800" b="1" i="1" dirty="0" smtClean="0">
                <a:solidFill>
                  <a:prstClr val="black"/>
                </a:solidFill>
                <a:latin typeface="Arno Pro" panose="02020502040506020403" pitchFamily="18" charset="0"/>
              </a:rPr>
              <a:t>Картотека подвижных игр для старшего дошкольного возраста;</a:t>
            </a:r>
            <a:endParaRPr lang="ru-RU" sz="1800" b="1" i="1" dirty="0">
              <a:solidFill>
                <a:prstClr val="black"/>
              </a:solidFill>
              <a:latin typeface="Arno Pro" panose="02020502040506020403" pitchFamily="18" charset="0"/>
            </a:endParaRPr>
          </a:p>
          <a:p>
            <a:endParaRPr lang="ru-RU" sz="1800" b="1" i="1" dirty="0" smtClean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х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удожественный материал для создания альбома и коллективной работы, фото для выставки;</a:t>
            </a:r>
          </a:p>
          <a:p>
            <a:pPr marL="0" indent="0">
              <a:buNone/>
            </a:pPr>
            <a:r>
              <a:rPr lang="ru-RU" sz="4000" b="1" i="1" dirty="0" smtClean="0">
                <a:latin typeface="Arno Pro" panose="02020502040506020403" pitchFamily="18" charset="0"/>
              </a:rPr>
              <a:t>Риски:</a:t>
            </a:r>
          </a:p>
          <a:p>
            <a:pPr marL="0" indent="0">
              <a:buNone/>
            </a:pP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н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езаинтересованность детей и родителей.</a:t>
            </a:r>
          </a:p>
          <a:p>
            <a:pPr marL="0" indent="0">
              <a:buNone/>
            </a:pP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39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Формы работы: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99729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проведение занятий: ребёнок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и окружающий мир,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развитие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речи,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рисование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,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аппликация и лепка по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теме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проекта, физическая культура, игровая  деятельность;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дидактические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игры, способствующие реализации цели проекта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(лото «Растения» , «Четвёртый лишний», «Найди сходства», «Найди различия»), работа с карточками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;</a:t>
            </a: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наблюдения на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экскурсии к водоёму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за живой и неживой природой; наблюдения в группе за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растениями и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обитателями аквариума;</a:t>
            </a:r>
          </a:p>
          <a:p>
            <a:pPr lvl="0"/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чтение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художественной литературы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: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литература: А. Толстой «Золотой ключик, или приключения Буратино», Г. Х. Андерсен «</a:t>
            </a:r>
            <a:r>
              <a:rPr lang="ru-RU" sz="1800" b="1" i="1" dirty="0" err="1">
                <a:solidFill>
                  <a:schemeClr val="bg1"/>
                </a:solidFill>
                <a:latin typeface="Arno Pro" panose="02020502040506020403" pitchFamily="18" charset="0"/>
              </a:rPr>
              <a:t>Дюймовочка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», чтение легенд о водных растениях;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беседы: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«Что такое вода?»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,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«Где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«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живут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»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белая кувшинка, кубышка жёлтая, стрелолист, ряска и рогоз?», «Водные растения аквариума», «Для чего нужно беречь водные растения»; «Почему водные растения делят на морские и пресноводные?», «Если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б не было воды», «Почему воду надо беречь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?»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организация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выставки  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художественного творчества </a:t>
            </a:r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детей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;</a:t>
            </a:r>
          </a:p>
          <a:p>
            <a:r>
              <a:rPr lang="ru-RU" sz="1800" b="1" i="1" dirty="0">
                <a:solidFill>
                  <a:schemeClr val="bg1"/>
                </a:solidFill>
                <a:latin typeface="Arno Pro" panose="02020502040506020403" pitchFamily="18" charset="0"/>
              </a:rPr>
              <a:t>п</a:t>
            </a:r>
            <a:r>
              <a:rPr lang="ru-RU" sz="1800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ривлечение родителей к организации фотовыставки.</a:t>
            </a:r>
            <a:endParaRPr lang="ru-RU" sz="1800" b="1" i="1" dirty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endParaRPr lang="ru-RU" sz="1800" i="1" dirty="0">
              <a:solidFill>
                <a:schemeClr val="bg1"/>
              </a:solidFill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06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552262"/>
            <a:ext cx="9613861" cy="105020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Arno Pro" panose="02020502040506020403" pitchFamily="18" charset="0"/>
              </a:rPr>
              <a:t>Роль растений в жизни водоёмов</a:t>
            </a:r>
            <a:endParaRPr lang="ru-RU" sz="4000" b="1" i="1" dirty="0">
              <a:latin typeface="Arno Pro" panose="020205020405060204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0" y="1992841"/>
            <a:ext cx="9613861" cy="359931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Выделяют кислород необходимый для дыхания!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Растения – пища для животных!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Растения – дом для животных!</a:t>
            </a:r>
          </a:p>
          <a:p>
            <a:pPr marL="0" indent="0">
              <a:buNone/>
            </a:pPr>
            <a:r>
              <a:rPr lang="ru-RU" sz="4000" b="1" i="1" dirty="0" smtClean="0">
                <a:latin typeface="Arno Pro" panose="02020502040506020403" pitchFamily="18" charset="0"/>
              </a:rPr>
              <a:t>Правила охраны водных растений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Не загрязняй вод!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Не рви водные растения!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Arno Pro" panose="02020502040506020403" pitchFamily="18" charset="0"/>
              </a:rPr>
              <a:t>Не истребляй всё живое вокруг!</a:t>
            </a:r>
          </a:p>
          <a:p>
            <a:endParaRPr lang="ru-RU" b="1" i="1" dirty="0" smtClean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pPr marL="0" indent="0">
              <a:buNone/>
            </a:pPr>
            <a:endParaRPr lang="ru-RU" b="1" i="1" dirty="0" smtClean="0">
              <a:solidFill>
                <a:schemeClr val="bg1"/>
              </a:solidFill>
              <a:latin typeface="Arno Pro" panose="02020502040506020403" pitchFamily="18" charset="0"/>
            </a:endParaRPr>
          </a:p>
          <a:p>
            <a:endParaRPr lang="ru-RU" b="1" i="1" dirty="0">
              <a:latin typeface="Arno Pro" panose="0202050204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2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8887" y="144855"/>
            <a:ext cx="10402432" cy="352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</a:t>
            </a:r>
            <a:r>
              <a:rPr lang="ru-RU" b="1" i="1" dirty="0" smtClean="0">
                <a:latin typeface="Arno Pro" panose="02020502040506020403" pitchFamily="18" charset="0"/>
              </a:rPr>
              <a:t>Водные растения</a:t>
            </a:r>
            <a:endParaRPr lang="ru-RU" b="1" i="1" dirty="0">
              <a:latin typeface="Arno Pro" panose="02020502040506020403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8531" y="497044"/>
            <a:ext cx="3331494" cy="2218996"/>
          </a:xfrm>
        </p:spPr>
        <p:txBody>
          <a:bodyPr/>
          <a:lstStyle/>
          <a:p>
            <a:r>
              <a:rPr lang="ru-RU" sz="1600" b="1" i="1" dirty="0" smtClean="0">
                <a:latin typeface="Arno Pro" panose="02020502040506020403" pitchFamily="18" charset="0"/>
              </a:rPr>
              <a:t>Рогоз – обитатель прибрежных вод и </a:t>
            </a:r>
            <a:r>
              <a:rPr lang="ru-RU" sz="1600" b="1" i="1" dirty="0" smtClean="0">
                <a:latin typeface="Arno Pro" panose="02020502040506020403" pitchFamily="18" charset="0"/>
              </a:rPr>
              <a:t>водоёмов</a:t>
            </a:r>
            <a:r>
              <a:rPr lang="ru-RU" sz="1600" b="1" i="1" dirty="0" smtClean="0">
                <a:latin typeface="Arno Pro" panose="02020502040506020403" pitchFamily="18" charset="0"/>
              </a:rPr>
              <a:t>. В корневищах рогоза много крахмала, они съедобны. «Пухом» Набивают подушки, матрасы. Из стеблей и листьев плетут циновки, корзины и даже обувь</a:t>
            </a:r>
            <a:r>
              <a:rPr lang="ru-RU" sz="1600" b="1" i="1" dirty="0" smtClean="0">
                <a:latin typeface="Arno Pro" panose="02020502040506020403" pitchFamily="18" charset="0"/>
              </a:rPr>
              <a:t>.</a:t>
            </a:r>
          </a:p>
          <a:p>
            <a:endParaRPr lang="ru-RU" sz="1600" b="1" i="1" dirty="0" smtClean="0">
              <a:latin typeface="Arno Pro" panose="02020502040506020403" pitchFamily="18" charset="0"/>
            </a:endParaRPr>
          </a:p>
          <a:p>
            <a:endParaRPr lang="ru-RU" sz="1600" b="1" i="1" dirty="0">
              <a:latin typeface="Arno Pro" panose="02020502040506020403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355630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697966" y="1231271"/>
            <a:ext cx="3612706" cy="1910280"/>
          </a:xfrm>
        </p:spPr>
        <p:txBody>
          <a:bodyPr/>
          <a:lstStyle/>
          <a:p>
            <a:endParaRPr lang="ru-RU" sz="18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800" b="1" i="1" dirty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8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8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r>
              <a:rPr lang="ru-RU" sz="1800" b="1" i="1" dirty="0">
                <a:solidFill>
                  <a:srgbClr val="FFFF00"/>
                </a:solidFill>
                <a:latin typeface="Arno Pro" panose="02020502040506020403" pitchFamily="18" charset="0"/>
              </a:rPr>
              <a:t> </a:t>
            </a:r>
            <a:r>
              <a:rPr lang="ru-RU" sz="18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                                                                                          </a:t>
            </a:r>
          </a:p>
          <a:p>
            <a:endParaRPr lang="ru-RU" sz="1800" b="1" i="1" dirty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8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6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Камыш </a:t>
            </a:r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растёт в воде по заболоченным берегам. Он достигает до двух метров в высоту. Заросли камыша уменьшают загрязнённость воды. Из камыша делают плетённые коврики, лёгкие хозяйственные сумки. </a:t>
            </a:r>
            <a:endParaRPr lang="ru-RU" sz="16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6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r>
              <a:rPr lang="ru-RU" sz="16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                       </a:t>
            </a:r>
            <a:r>
              <a:rPr lang="ru-RU" sz="1800" b="1" i="1" dirty="0" smtClean="0">
                <a:solidFill>
                  <a:srgbClr val="FFFF00"/>
                </a:solidFill>
                <a:latin typeface="Arno Pro" panose="02020502040506020403" pitchFamily="18" charset="0"/>
              </a:rPr>
              <a:t>                 </a:t>
            </a:r>
            <a:endParaRPr lang="ru-RU" sz="1800" b="1" i="1" dirty="0" smtClean="0">
              <a:solidFill>
                <a:srgbClr val="FFFF00"/>
              </a:solidFill>
              <a:latin typeface="Arno Pro" panose="02020502040506020403" pitchFamily="18" charset="0"/>
            </a:endParaRPr>
          </a:p>
          <a:p>
            <a:endParaRPr lang="ru-RU" sz="1800" b="1" i="1" dirty="0">
              <a:solidFill>
                <a:srgbClr val="FFFF00"/>
              </a:solidFill>
              <a:latin typeface="Arno Pro" panose="02020502040506020403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355630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7223197" y="497044"/>
            <a:ext cx="3070984" cy="2644507"/>
          </a:xfrm>
        </p:spPr>
        <p:txBody>
          <a:bodyPr/>
          <a:lstStyle/>
          <a:p>
            <a:r>
              <a:rPr lang="ru-RU" sz="1400" b="1" i="1" dirty="0" smtClean="0">
                <a:latin typeface="Arno Pro" panose="02020502040506020403" pitchFamily="18" charset="0"/>
              </a:rPr>
              <a:t>Ряска  покрывает всю поверхность стоячих вод. Её безлистные маленькие стебли похожи на листочки. Ряска очищает водоём от </a:t>
            </a:r>
            <a:r>
              <a:rPr lang="ru-RU" sz="1400" b="1" i="1" dirty="0" err="1" smtClean="0">
                <a:latin typeface="Arno Pro" panose="02020502040506020403" pitchFamily="18" charset="0"/>
              </a:rPr>
              <a:t>углегислоты</a:t>
            </a:r>
            <a:r>
              <a:rPr lang="ru-RU" sz="1400" b="1" i="1" dirty="0" smtClean="0">
                <a:latin typeface="Arno Pro" panose="02020502040506020403" pitchFamily="18" charset="0"/>
              </a:rPr>
              <a:t> и насыщает кислородом</a:t>
            </a:r>
            <a:r>
              <a:rPr lang="ru-RU" sz="1400" b="1" i="1" dirty="0" smtClean="0">
                <a:latin typeface="Arno Pro" panose="02020502040506020403" pitchFamily="18" charset="0"/>
              </a:rPr>
              <a:t>.</a:t>
            </a:r>
          </a:p>
          <a:p>
            <a:endParaRPr lang="ru-RU" sz="1400" b="1" i="1" dirty="0">
              <a:latin typeface="Arno Pro" panose="02020502040506020403" pitchFamily="18" charset="0"/>
            </a:endParaRPr>
          </a:p>
          <a:p>
            <a:endParaRPr lang="ru-RU" sz="1400" b="1" i="1" dirty="0" smtClean="0">
              <a:latin typeface="Arno Pro" panose="02020502040506020403" pitchFamily="18" charset="0"/>
            </a:endParaRPr>
          </a:p>
          <a:p>
            <a:endParaRPr lang="ru-RU" sz="1800" b="1" i="1" dirty="0">
              <a:latin typeface="Arno Pro" panose="02020502040506020403" pitchFamily="18" charset="0"/>
            </a:endParaRPr>
          </a:p>
          <a:p>
            <a:endParaRPr lang="ru-RU" sz="1800" b="1" i="1" dirty="0">
              <a:latin typeface="Arno Pro" panose="02020502040506020403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35563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2" y="3022670"/>
            <a:ext cx="3069078" cy="3556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12" y="3022670"/>
            <a:ext cx="3064196" cy="3556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99" y="3022671"/>
            <a:ext cx="3070981" cy="3556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976078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288</TotalTime>
  <Words>1120</Words>
  <Application>Microsoft Office PowerPoint</Application>
  <PresentationFormat>Широкоэкранный</PresentationFormat>
  <Paragraphs>115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Arno Pro</vt:lpstr>
      <vt:lpstr>Times New Roman</vt:lpstr>
      <vt:lpstr>Trebuchet MS</vt:lpstr>
      <vt:lpstr>Берлин</vt:lpstr>
      <vt:lpstr>Государственное бюджетное общеобразовательное учреждение города Москвы «Инженерно-техническая школа   имени дважды   Героя Советского Союза П.Р. Поповича.» Дошкольное отделение .</vt:lpstr>
      <vt:lpstr>Актуальность</vt:lpstr>
      <vt:lpstr>Проблема: не сформированы представления о водных растениях и для чего они нужны.</vt:lpstr>
      <vt:lpstr>Задачи:</vt:lpstr>
      <vt:lpstr>Этапы проекта</vt:lpstr>
      <vt:lpstr>Материалы:</vt:lpstr>
      <vt:lpstr>Формы работы:</vt:lpstr>
      <vt:lpstr>Роль растений в жизни водоёмов</vt:lpstr>
      <vt:lpstr>                          Водные растения</vt:lpstr>
      <vt:lpstr>                        Водные растения</vt:lpstr>
      <vt:lpstr>          Коллективная работа «Кувшинки»</vt:lpstr>
      <vt:lpstr>Выводы:</vt:lpstr>
      <vt:lpstr>Результаты проекта:</vt:lpstr>
      <vt:lpstr>   Спасибо за внимание!!!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города Москвы "Инженерно-техническая школа имени дважды    Героя Советского Союза П.Р. Поповича   Дошкольное отделение  ул. Балтийская 6, корпус 3.</dc:title>
  <dc:creator>Islam</dc:creator>
  <cp:lastModifiedBy>Islam</cp:lastModifiedBy>
  <cp:revision>36</cp:revision>
  <dcterms:created xsi:type="dcterms:W3CDTF">2017-06-03T15:37:17Z</dcterms:created>
  <dcterms:modified xsi:type="dcterms:W3CDTF">2017-06-04T13:35:59Z</dcterms:modified>
</cp:coreProperties>
</file>