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67" r:id="rId3"/>
    <p:sldId id="269" r:id="rId4"/>
    <p:sldId id="271" r:id="rId5"/>
    <p:sldId id="270" r:id="rId6"/>
    <p:sldId id="260" r:id="rId7"/>
    <p:sldId id="262" r:id="rId8"/>
    <p:sldId id="272" r:id="rId9"/>
    <p:sldId id="261" r:id="rId10"/>
    <p:sldId id="268" r:id="rId11"/>
    <p:sldId id="266" r:id="rId12"/>
    <p:sldId id="26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8DDA32E-73A2-4DEE-A1A4-A1695532CE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er-esenin.ru/021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P426023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071546"/>
            <a:ext cx="4392612" cy="5616575"/>
          </a:xfrm>
          <a:noFill/>
          <a:ln/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50825" y="6165850"/>
            <a:ext cx="849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11188" y="60928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latin typeface="Times New Roman" pitchFamily="18" charset="0"/>
            </a:endParaRP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286512" y="1928802"/>
            <a:ext cx="177798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latin typeface="Tahoma" pitchFamily="34" charset="0"/>
              </a:rPr>
              <a:t>Сергей ЕСЕНИН </a:t>
            </a:r>
          </a:p>
          <a:p>
            <a:pPr algn="ctr">
              <a:spcBef>
                <a:spcPct val="50000"/>
              </a:spcBef>
            </a:pPr>
            <a:r>
              <a:rPr lang="ru-RU" sz="2800" b="1" i="1" dirty="0">
                <a:latin typeface="Tahoma" pitchFamily="34" charset="0"/>
              </a:rPr>
              <a:t>1895-1925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841884" cy="64008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Нивы сжаты, рощи голы…»</a:t>
            </a:r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Нивы сжаты, рощи голы,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 воды туман и сырость.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Колесом за сини горы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Солнце тихое скатилось.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Дремлет взрытая дорога.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Ей сегодня </a:t>
            </a:r>
            <a:r>
              <a:rPr lang="ru-RU" sz="20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примечталось</a:t>
            </a: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Что совсем- совсем немного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ждать зимы седой осталось.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Ах, и сам я в чаще звонкой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Увидал вчера в тумане: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Рыжий месяц жеребенком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Запрягался в наши сани.</a:t>
            </a:r>
            <a:b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endParaRPr lang="ru-RU" sz="3200" dirty="0"/>
          </a:p>
        </p:txBody>
      </p:sp>
      <p:pic>
        <p:nvPicPr>
          <p:cNvPr id="3" name="Picture 9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86380" y="4143380"/>
            <a:ext cx="3322638" cy="2232025"/>
          </a:xfrm>
          <a:prstGeom prst="rect">
            <a:avLst/>
          </a:prstGeom>
          <a:noFill/>
        </p:spPr>
      </p:pic>
      <p:pic>
        <p:nvPicPr>
          <p:cNvPr id="4" name="Picture 12" descr="рощи гол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86380" y="1500174"/>
            <a:ext cx="3357554" cy="21859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-428652"/>
            <a:ext cx="4829148" cy="7072362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latin typeface="+mn-lt"/>
              </a:rPr>
              <a:t>Поет зима – аукает</a:t>
            </a:r>
            <a:r>
              <a:rPr lang="ru-RU" dirty="0" smtClean="0">
                <a:latin typeface="+mn-lt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Поет зима – аукает,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Мохнатый лес  баюкает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Стозвоном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сосняка.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Кругом с тоской глубокою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Плывут в страну далекую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Седые облака.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 по  двору метелица 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Ковром шелковым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стелится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Но больно холодна.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Воробышки игривые,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 детки сиротливые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Прижались у окна.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Озябли пташки малые,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Голодные, усталые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жмутся поплотней.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 вьюга с ревом бешеным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Стучит по ставням свешенным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злится все сильней.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дремлют пташки  нежные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Под эти вихри снежные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 мерзлого окна.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снится им прекрасная,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улыбках солнца ясная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Красавица весна.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12" descr="зимняя_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1071546"/>
            <a:ext cx="399593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chemeClr val="tx1"/>
                </a:solidFill>
              </a:rPr>
              <a:t>«Быть может, самый большой, самый крупный, самый оригинальный поэт из современных – это Есенин».</a:t>
            </a:r>
            <a:br>
              <a:rPr lang="ru-RU" sz="2400" i="1" dirty="0">
                <a:solidFill>
                  <a:schemeClr val="tx1"/>
                </a:solidFill>
              </a:rPr>
            </a:br>
            <a:r>
              <a:rPr lang="ru-RU" sz="2400" i="1" dirty="0">
                <a:solidFill>
                  <a:schemeClr val="tx1"/>
                </a:solidFill>
              </a:rPr>
              <a:t>                                               А. Серафимович</a:t>
            </a:r>
          </a:p>
        </p:txBody>
      </p:sp>
      <p:pic>
        <p:nvPicPr>
          <p:cNvPr id="441348" name="Picture 4" descr="P426014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3462" y="1554163"/>
            <a:ext cx="6089476" cy="4525962"/>
          </a:xfrm>
          <a:noFill/>
          <a:ln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8686800" cy="564357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Корнейчук Ирина Станиславна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МОУ лицей №15  г. Саратов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+mn-lt"/>
              </a:rPr>
              <a:t>материалы и ресурсы взяты с интернет-сайтов.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smtClean="0">
                <a:latin typeface="+mn-lt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357298"/>
            <a:ext cx="3416420" cy="3500462"/>
          </a:xfrm>
          <a:ln>
            <a:noFill/>
          </a:ln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en-US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С. Есенина:</a:t>
            </a:r>
            <a:b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Александр Никитич </a:t>
            </a:r>
            <a:r>
              <a:rPr lang="en-US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Татьяна Федоровна</a:t>
            </a:r>
            <a:br>
              <a:rPr lang="ru-RU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0" descr="esen_rod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071546"/>
            <a:ext cx="4198938" cy="5786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C00"/>
                </a:solidFill>
              </a:rPr>
              <a:t>Крестьянская изба Есениных</a:t>
            </a:r>
            <a:br>
              <a:rPr lang="ru-RU" b="1" dirty="0" smtClean="0">
                <a:solidFill>
                  <a:srgbClr val="FFCC00"/>
                </a:solidFill>
              </a:rPr>
            </a:br>
            <a:endParaRPr lang="ru-RU" dirty="0"/>
          </a:p>
        </p:txBody>
      </p:sp>
      <p:pic>
        <p:nvPicPr>
          <p:cNvPr id="3" name="Picture 9" descr="Дом Есен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A50021"/>
                </a:solidFill>
              </a:rPr>
              <a:t>С. Константиново. Земская школа</a:t>
            </a:r>
            <a:br>
              <a:rPr lang="ru-RU" b="1" dirty="0" smtClean="0">
                <a:solidFill>
                  <a:srgbClr val="A50021"/>
                </a:solidFill>
              </a:rPr>
            </a:br>
            <a:endParaRPr lang="ru-RU" dirty="0"/>
          </a:p>
        </p:txBody>
      </p:sp>
      <p:pic>
        <p:nvPicPr>
          <p:cNvPr id="3" name="Picture 11" descr="Классная комна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A50021"/>
                </a:solidFill>
              </a:rPr>
              <a:t>похвальный лист  </a:t>
            </a:r>
            <a:r>
              <a:rPr lang="ru-RU" b="1" dirty="0" err="1" smtClean="0">
                <a:solidFill>
                  <a:srgbClr val="A50021"/>
                </a:solidFill>
              </a:rPr>
              <a:t>с.есенина</a:t>
            </a:r>
            <a:r>
              <a:rPr lang="ru-RU" b="1" dirty="0" smtClean="0">
                <a:solidFill>
                  <a:srgbClr val="A50021"/>
                </a:solidFill>
              </a:rPr>
              <a:t/>
            </a:r>
            <a:br>
              <a:rPr lang="ru-RU" b="1" dirty="0" smtClean="0">
                <a:solidFill>
                  <a:srgbClr val="A50021"/>
                </a:solidFill>
              </a:rPr>
            </a:br>
            <a:endParaRPr lang="ru-RU" dirty="0"/>
          </a:p>
        </p:txBody>
      </p:sp>
      <p:pic>
        <p:nvPicPr>
          <p:cNvPr id="3" name="Picture 13" descr="Музей в Константиновской земской школе. Похвальный лист Сергея Есенина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144000" cy="56467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-101600"/>
            <a:ext cx="8229600" cy="1139825"/>
          </a:xfrm>
          <a:ln>
            <a:noFill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~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РАННИЕ СТИХИ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~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3368" name="Picture 8" descr="сканирование000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74713"/>
            <a:ext cx="4446588" cy="5983287"/>
          </a:xfrm>
          <a:noFill/>
          <a:ln/>
        </p:spPr>
      </p:pic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4587875" y="1196975"/>
            <a:ext cx="442753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Мир народнопоэтических образов окружал Есенина с детских лет.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всю жизнь сохранил он любовь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преданиям,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сказкам,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частушкам.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русский фольклор, который изучал не по книгам.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тетрадях было записано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тысяч миниатюрных шедевров.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главное в них – впечатления, идущие от жизни.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Первыми произведениями Сергея Есенина стали частушки для деревенских девушек…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/>
      <p:bldP spid="1433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4" y="1071546"/>
            <a:ext cx="3554408" cy="5286412"/>
          </a:xfrm>
          <a:effectLst/>
        </p:spPr>
        <p:txBody>
          <a:bodyPr>
            <a:normAutofit/>
          </a:bodyPr>
          <a:lstStyle/>
          <a:p>
            <a:r>
              <a:rPr lang="ru-RU" sz="3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«Радуница»- первый стихотворный сборник</a:t>
            </a:r>
          </a:p>
        </p:txBody>
      </p:sp>
      <p:pic>
        <p:nvPicPr>
          <p:cNvPr id="146436" name="Picture 4" descr="P426016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85860"/>
            <a:ext cx="4624387" cy="5572140"/>
          </a:xfrm>
          <a:noFill/>
          <a:ln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4929190" cy="321471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Стихи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изучаемые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начальной школе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381375"/>
            <a:ext cx="2286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357562"/>
            <a:ext cx="2286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000108"/>
            <a:ext cx="33575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Rectangle 5"/>
          <p:cNvSpPr>
            <a:spLocks noGrp="1" noChangeArrowheads="1"/>
          </p:cNvSpPr>
          <p:nvPr>
            <p:ph type="title"/>
          </p:nvPr>
        </p:nvSpPr>
        <p:spPr>
          <a:xfrm>
            <a:off x="5651500" y="1000108"/>
            <a:ext cx="3179763" cy="5524517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Береза.</a:t>
            </a:r>
            <a:r>
              <a:rPr lang="ru-RU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Белая </a:t>
            </a:r>
            <a:r>
              <a:rPr lang="ru-RU" sz="20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береза</a:t>
            </a:r>
            <a:br>
              <a:rPr lang="ru-RU" sz="2000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Под моим окном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Принакрылась снегом,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Точно серебром.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На пушистых ветках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Снежною каймой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Распустились кисти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Белой бахромой.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 стоит береза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 сонной тишине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 горят снежинки в золотом огне.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 заря лениво,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Обходя кругом,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Обсыпает ветки</a:t>
            </a:r>
            <a:b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Новым серебром…</a:t>
            </a:r>
            <a:r>
              <a:rPr lang="ru-RU" sz="2100" i="1" dirty="0">
                <a:solidFill>
                  <a:schemeClr val="hlink"/>
                </a:solidFill>
              </a:rPr>
              <a:t/>
            </a:r>
            <a:br>
              <a:rPr lang="ru-RU" sz="2100" i="1" dirty="0">
                <a:solidFill>
                  <a:schemeClr val="hlink"/>
                </a:solidFill>
              </a:rPr>
            </a:br>
            <a:endParaRPr lang="ru-RU" sz="2100" i="1" dirty="0">
              <a:solidFill>
                <a:schemeClr val="hlink"/>
              </a:solidFill>
            </a:endParaRPr>
          </a:p>
        </p:txBody>
      </p:sp>
      <p:pic>
        <p:nvPicPr>
          <p:cNvPr id="145412" name="Picture 4" descr="кон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032375" cy="6858000"/>
          </a:xfrm>
          <a:noFill/>
          <a:ln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</TotalTime>
  <Words>120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Родители  С. Есенина: Александр Никитич  и Татьяна Федоровна </vt:lpstr>
      <vt:lpstr>Крестьянская изба Есениных </vt:lpstr>
      <vt:lpstr>С. Константиново. Земская школа </vt:lpstr>
      <vt:lpstr>похвальный лист  с.есенина </vt:lpstr>
      <vt:lpstr>~РАННИЕ СТИХИ~</vt:lpstr>
      <vt:lpstr>«Радуница»- первый стихотворный сборник</vt:lpstr>
      <vt:lpstr>Стихи,  изучаемые  в начальной школе</vt:lpstr>
      <vt:lpstr>Береза.  Белая береза Под моим окном Принакрылась снегом, Точно серебром. На пушистых ветках Снежною каймой Распустились кисти Белой бахромой. И стоит береза В сонной тишине И горят снежинки в золотом огне. А заря лениво, Обходя кругом, Обсыпает ветки Новым серебром… </vt:lpstr>
      <vt:lpstr> Нивы сжаты, рощи голы…»   Нивы сжаты, рощи голы, от воды туман и сырость. Колесом за сини горы Солнце тихое скатилось.  Дремлет взрытая дорога. Ей сегодня примечталось, Что совсем- совсем немного ждать зимы седой осталось.  Ах, и сам я в чаще звонкой Увидал вчера в тумане: Рыжий месяц жеребенком Запрягался в наши сани.    </vt:lpstr>
      <vt:lpstr>           Поет зима – аукает. Поет зима – аукает, Мохнатый лес  баюкает Стозвоном сосняка. Кругом с тоской глубокою Плывут в страну далекую Седые облака.  А по  двору метелица  Ковром шелковым стелится, Но больно холодна. Воробышки игривые, Как детки сиротливые Прижались у окна.  Озябли пташки малые, Голодные, усталые И жмутся поплотней. А вьюга с ревом бешеным Стучит по ставням свешенным И злится все сильней.  И дремлют пташки  нежные Под эти вихри снежные У мерзлого окна. И снится им прекрасная, В улыбках солнца ясная Красавица весна.         </vt:lpstr>
      <vt:lpstr>«Быть может, самый большой, самый крупный, самый оригинальный поэт из современных – это Есенин».                                                А. Серафимович</vt:lpstr>
      <vt:lpstr>Презентацию подготовила  Корнейчук Ирина Станиславна  учитель начальных классов МОУ лицей №15  г. Саратов    материалы и ресурсы взяты с интернет-сайтов.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18</cp:revision>
  <dcterms:modified xsi:type="dcterms:W3CDTF">2017-06-04T06:35:28Z</dcterms:modified>
</cp:coreProperties>
</file>