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2" r:id="rId3"/>
    <p:sldId id="293" r:id="rId4"/>
    <p:sldId id="286" r:id="rId5"/>
    <p:sldId id="287" r:id="rId6"/>
    <p:sldId id="288" r:id="rId7"/>
    <p:sldId id="290" r:id="rId8"/>
    <p:sldId id="300" r:id="rId9"/>
    <p:sldId id="301" r:id="rId10"/>
    <p:sldId id="302" r:id="rId11"/>
    <p:sldId id="298" r:id="rId12"/>
    <p:sldId id="299" r:id="rId13"/>
    <p:sldId id="295" r:id="rId14"/>
    <p:sldId id="296" r:id="rId15"/>
    <p:sldId id="303" r:id="rId16"/>
    <p:sldId id="297" r:id="rId17"/>
    <p:sldId id="283" r:id="rId18"/>
    <p:sldId id="306" r:id="rId19"/>
    <p:sldId id="259" r:id="rId20"/>
    <p:sldId id="262" r:id="rId21"/>
    <p:sldId id="263" r:id="rId22"/>
    <p:sldId id="264" r:id="rId23"/>
    <p:sldId id="265" r:id="rId24"/>
    <p:sldId id="305" r:id="rId25"/>
    <p:sldId id="266" r:id="rId26"/>
    <p:sldId id="304" r:id="rId27"/>
    <p:sldId id="268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-15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5690C-9050-4478-A526-A94398C41AFB}" type="datetimeFigureOut">
              <a:rPr lang="ru-RU"/>
              <a:pPr>
                <a:defRPr/>
              </a:pPr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AB7F7-DCC3-4EF3-AB83-A483E90BD2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B38DA-07A1-4A75-9146-CA8C6042BADB}" type="datetimeFigureOut">
              <a:rPr lang="ru-RU"/>
              <a:pPr>
                <a:defRPr/>
              </a:pPr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3AB7E-A23F-4162-A58D-2D7635D5D9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E83EE-B12A-4054-854B-7759865A7723}" type="datetimeFigureOut">
              <a:rPr lang="ru-RU"/>
              <a:pPr>
                <a:defRPr/>
              </a:pPr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4C446-0371-48D0-A275-F58F75C4F1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5B2D4-6507-45E9-A888-9E6AC24143CF}" type="datetimeFigureOut">
              <a:rPr lang="ru-RU"/>
              <a:pPr>
                <a:defRPr/>
              </a:pPr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08201-B5FD-4B95-B453-8FB69EE6DC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E17B2-5E01-49B2-85CB-3DCC800DF055}" type="datetimeFigureOut">
              <a:rPr lang="ru-RU"/>
              <a:pPr>
                <a:defRPr/>
              </a:pPr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C35C5-CE93-4B4D-AC4F-BEB9AFF6ED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15EAD-8FFD-4F50-92D0-7AD8530BA26B}" type="datetimeFigureOut">
              <a:rPr lang="ru-RU"/>
              <a:pPr>
                <a:defRPr/>
              </a:pPr>
              <a:t>26.01.2016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C9FAA-9B7A-465B-9754-8E0470CE03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C492B-30B3-4AF1-B503-7243364D6FE5}" type="datetimeFigureOut">
              <a:rPr lang="ru-RU"/>
              <a:pPr>
                <a:defRPr/>
              </a:pPr>
              <a:t>26.01.2016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C7799-EDDB-4384-9B52-34741AA4B1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8BBD8-772D-4EE2-B38F-F6E417BE335E}" type="datetimeFigureOut">
              <a:rPr lang="ru-RU"/>
              <a:pPr>
                <a:defRPr/>
              </a:pPr>
              <a:t>26.01.2016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80DCA-0FB2-4518-B1F2-7E03B95C21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8EEDC-4B21-428E-8880-704E510B85B8}" type="datetimeFigureOut">
              <a:rPr lang="ru-RU"/>
              <a:pPr>
                <a:defRPr/>
              </a:pPr>
              <a:t>26.01.2016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0D3F8-9377-4842-8B0A-BCF9C94F2D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87EED-362F-417A-8146-9F841BDCEF6E}" type="datetimeFigureOut">
              <a:rPr lang="ru-RU"/>
              <a:pPr>
                <a:defRPr/>
              </a:pPr>
              <a:t>26.01.2016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FDF72-6EBA-4633-812C-6D3D45A613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84FE6-C333-4007-8A33-ED47FF9FB188}" type="datetimeFigureOut">
              <a:rPr lang="ru-RU"/>
              <a:pPr>
                <a:defRPr/>
              </a:pPr>
              <a:t>26.01.2016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85D8B-0891-42FE-B968-49550AB34C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2C5D58F-A8DC-42B5-A4F1-FC8999BF288B}" type="datetimeFigureOut">
              <a:rPr lang="ru-RU"/>
              <a:pPr>
                <a:defRPr/>
              </a:pPr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3BD7A4-56EA-4A2B-877A-06296C6449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jpeg"/><Relationship Id="rId4" Type="http://schemas.openxmlformats.org/officeDocument/2006/relationships/image" Target="../media/image25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6.gi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gif"/><Relationship Id="rId3" Type="http://schemas.openxmlformats.org/officeDocument/2006/relationships/image" Target="../media/image6.gif"/><Relationship Id="rId7" Type="http://schemas.openxmlformats.org/officeDocument/2006/relationships/image" Target="../media/image31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6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6.gif"/><Relationship Id="rId7" Type="http://schemas.openxmlformats.org/officeDocument/2006/relationships/image" Target="../media/image41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1.jpeg"/><Relationship Id="rId4" Type="http://schemas.openxmlformats.org/officeDocument/2006/relationships/image" Target="../media/image50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gif"/><Relationship Id="rId4" Type="http://schemas.openxmlformats.org/officeDocument/2006/relationships/image" Target="../media/image52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1.gif"/><Relationship Id="rId7" Type="http://schemas.openxmlformats.org/officeDocument/2006/relationships/image" Target="../media/image1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gif"/><Relationship Id="rId5" Type="http://schemas.openxmlformats.org/officeDocument/2006/relationships/image" Target="../media/image12.png"/><Relationship Id="rId4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WordArt 1"/>
          <p:cNvSpPr>
            <a:spLocks noChangeArrowheads="1" noChangeShapeType="1" noTextEdit="1"/>
          </p:cNvSpPr>
          <p:nvPr/>
        </p:nvSpPr>
        <p:spPr bwMode="auto">
          <a:xfrm>
            <a:off x="1331913" y="5445125"/>
            <a:ext cx="64801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Гадания на   Крещение.</a:t>
            </a:r>
          </a:p>
        </p:txBody>
      </p:sp>
      <p:sp>
        <p:nvSpPr>
          <p:cNvPr id="13314" name="WordArt 2"/>
          <p:cNvSpPr>
            <a:spLocks noChangeArrowheads="1" noChangeShapeType="1" noTextEdit="1"/>
          </p:cNvSpPr>
          <p:nvPr/>
        </p:nvSpPr>
        <p:spPr bwMode="auto">
          <a:xfrm>
            <a:off x="1476375" y="981075"/>
            <a:ext cx="5903913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Святочные  гадания. </a:t>
            </a:r>
          </a:p>
        </p:txBody>
      </p:sp>
      <p:pic>
        <p:nvPicPr>
          <p:cNvPr id="29698" name="Picture 2" descr="http://xn----ctbhbvctjhem7kg.xn--p1ai/wp-content/plugins/rss-poster/cache/87478_35275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844824"/>
            <a:ext cx="4680520" cy="3528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619672" y="260648"/>
            <a:ext cx="5990743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cs typeface="+mn-cs"/>
              </a:rPr>
              <a:t>Русские народные гадания. </a:t>
            </a:r>
          </a:p>
        </p:txBody>
      </p:sp>
      <p:sp>
        <p:nvSpPr>
          <p:cNvPr id="6" name="Рамка 5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423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Содержимое 2"/>
          <p:cNvSpPr>
            <a:spLocks noGrp="1"/>
          </p:cNvSpPr>
          <p:nvPr>
            <p:ph idx="1"/>
          </p:nvPr>
        </p:nvSpPr>
        <p:spPr>
          <a:xfrm>
            <a:off x="323850" y="3789363"/>
            <a:ext cx="5040313" cy="2808287"/>
          </a:xfrm>
        </p:spPr>
        <p:txBody>
          <a:bodyPr/>
          <a:lstStyle/>
          <a:p>
            <a:pPr eaLnBrk="1" hangingPunct="1">
              <a:buFont typeface="Arial" charset="0"/>
              <a:buBlip>
                <a:blip r:embed="rId2"/>
              </a:buBlip>
            </a:pPr>
            <a:r>
              <a:rPr lang="ru-RU" sz="1800" b="1" smtClean="0">
                <a:latin typeface="Arial Black" pitchFamily="34" charset="0"/>
              </a:rPr>
              <a:t>Затем каждая из девушек зажигала свечку своей скорлупы и наблюдали: </a:t>
            </a:r>
          </a:p>
          <a:p>
            <a:pPr eaLnBrk="1" hangingPunct="1">
              <a:buFont typeface="Arial" charset="0"/>
              <a:buBlip>
                <a:blip r:embed="rId3"/>
              </a:buBlip>
            </a:pPr>
            <a:r>
              <a:rPr lang="ru-RU" sz="1800" b="1" smtClean="0">
                <a:latin typeface="Arial Black" pitchFamily="34" charset="0"/>
              </a:rPr>
              <a:t>чья потонет - та умрёт незамужнею; </a:t>
            </a:r>
          </a:p>
          <a:p>
            <a:pPr eaLnBrk="1" hangingPunct="1">
              <a:buFont typeface="Arial" charset="0"/>
              <a:buBlip>
                <a:blip r:embed="rId3"/>
              </a:buBlip>
            </a:pPr>
            <a:r>
              <a:rPr lang="ru-RU" sz="1800" b="1" smtClean="0">
                <a:latin typeface="Arial Black" pitchFamily="34" charset="0"/>
              </a:rPr>
              <a:t>у которой скорее сгорят свечки - та прежде всех выйдет замуж; </a:t>
            </a:r>
          </a:p>
          <a:p>
            <a:pPr eaLnBrk="1" hangingPunct="1">
              <a:buFont typeface="Arial" charset="0"/>
              <a:buBlip>
                <a:blip r:embed="rId3"/>
              </a:buBlip>
            </a:pPr>
            <a:r>
              <a:rPr lang="ru-RU" sz="1800" b="1" smtClean="0">
                <a:latin typeface="Arial Black" pitchFamily="34" charset="0"/>
              </a:rPr>
              <a:t>у которой будет гореть долее всех - той не бывать замужем".</a:t>
            </a:r>
          </a:p>
        </p:txBody>
      </p:sp>
      <p:sp>
        <p:nvSpPr>
          <p:cNvPr id="22530" name="Содержимое 3"/>
          <p:cNvSpPr txBox="1">
            <a:spLocks/>
          </p:cNvSpPr>
          <p:nvPr/>
        </p:nvSpPr>
        <p:spPr bwMode="auto">
          <a:xfrm>
            <a:off x="250825" y="1844675"/>
            <a:ext cx="3889375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r>
              <a:rPr lang="ru-RU" b="1">
                <a:latin typeface="Arial Black" pitchFamily="34" charset="0"/>
              </a:rPr>
              <a:t>Брали скорлупы  орехов, резали восковые свечи на маленькие кусочки, вставляли в скорлупы, пускали плавать в чашку, наполненную водою.</a:t>
            </a:r>
            <a:endParaRPr lang="ru-RU">
              <a:latin typeface="Arial Black" pitchFamily="34" charset="0"/>
            </a:endParaRPr>
          </a:p>
        </p:txBody>
      </p:sp>
      <p:sp>
        <p:nvSpPr>
          <p:cNvPr id="22531" name="Содержимое 2"/>
          <p:cNvSpPr txBox="1">
            <a:spLocks/>
          </p:cNvSpPr>
          <p:nvPr/>
        </p:nvSpPr>
        <p:spPr bwMode="auto">
          <a:xfrm>
            <a:off x="3779838" y="260350"/>
            <a:ext cx="496887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Blip>
                <a:blip r:embed="rId2"/>
              </a:buBlip>
            </a:pPr>
            <a:r>
              <a:rPr lang="ru-RU">
                <a:latin typeface="Arial Black" pitchFamily="34" charset="0"/>
              </a:rPr>
              <a:t>По всей России девушки гадали на Святки с помощью башмака.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Blip>
                <a:blip r:embed="rId3"/>
              </a:buBlip>
            </a:pPr>
            <a:r>
              <a:rPr lang="ru-RU">
                <a:latin typeface="Arial Black" pitchFamily="34" charset="0"/>
              </a:rPr>
              <a:t>Башмак бросали за ворота. Нос упавшего башмака указывал якобы направление той деревни, в которую девушка выйдет замуж. </a:t>
            </a:r>
          </a:p>
        </p:txBody>
      </p:sp>
      <p:pic>
        <p:nvPicPr>
          <p:cNvPr id="18436" name="Picture 4" descr="http://img01.chitalnya.ru/upload2/644/15390986530110.jpg"/>
          <p:cNvPicPr>
            <a:picLocks noChangeAspect="1" noChangeArrowheads="1"/>
          </p:cNvPicPr>
          <p:nvPr/>
        </p:nvPicPr>
        <p:blipFill>
          <a:blip r:embed="rId4" cstate="print"/>
          <a:srcRect l="8400" t="35437" r="7601"/>
          <a:stretch>
            <a:fillRect/>
          </a:stretch>
        </p:blipFill>
        <p:spPr bwMode="auto">
          <a:xfrm>
            <a:off x="683568" y="188640"/>
            <a:ext cx="2736304" cy="149558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18438" name="Picture 6" descr="http://mommyfootprint.com/wp-content/uploads/2011/02/walnut-boats-4-300x199.jpg"/>
          <p:cNvPicPr>
            <a:picLocks noChangeAspect="1" noChangeArrowheads="1"/>
          </p:cNvPicPr>
          <p:nvPr/>
        </p:nvPicPr>
        <p:blipFill>
          <a:blip r:embed="rId5" cstate="print"/>
          <a:srcRect l="22680" t="3799" b="12624"/>
          <a:stretch>
            <a:fillRect/>
          </a:stretch>
        </p:blipFill>
        <p:spPr bwMode="auto">
          <a:xfrm>
            <a:off x="4211960" y="2060848"/>
            <a:ext cx="1707285" cy="144016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22534" name="Picture 2" descr="http://www.time4puzzle.com/puzzledata/4475/preview/201210291521120.jpg"/>
          <p:cNvPicPr>
            <a:picLocks noChangeAspect="1" noChangeArrowheads="1"/>
          </p:cNvPicPr>
          <p:nvPr/>
        </p:nvPicPr>
        <p:blipFill>
          <a:blip r:embed="rId6"/>
          <a:srcRect t="3780" b="5501"/>
          <a:stretch>
            <a:fillRect/>
          </a:stretch>
        </p:blipFill>
        <p:spPr bwMode="auto">
          <a:xfrm>
            <a:off x="5651500" y="3429000"/>
            <a:ext cx="3163888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Рамка 10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423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Содержимое 2"/>
          <p:cNvSpPr txBox="1">
            <a:spLocks/>
          </p:cNvSpPr>
          <p:nvPr/>
        </p:nvSpPr>
        <p:spPr bwMode="auto">
          <a:xfrm>
            <a:off x="539750" y="981075"/>
            <a:ext cx="8291513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r>
              <a:rPr lang="ru-RU">
                <a:latin typeface="Arial Black" pitchFamily="34" charset="0"/>
              </a:rPr>
              <a:t>Старинное славянское </a:t>
            </a:r>
            <a:r>
              <a:rPr lang="ru-RU" b="1">
                <a:latin typeface="Arial Black" pitchFamily="34" charset="0"/>
              </a:rPr>
              <a:t>гадание на </a:t>
            </a:r>
            <a:r>
              <a:rPr lang="ru-RU" b="1">
                <a:solidFill>
                  <a:srgbClr val="C00000"/>
                </a:solidFill>
                <a:latin typeface="Arial Black" pitchFamily="34" charset="0"/>
              </a:rPr>
              <a:t>имя суженого </a:t>
            </a:r>
            <a:r>
              <a:rPr lang="ru-RU">
                <a:latin typeface="Arial Black" pitchFamily="34" charset="0"/>
              </a:rPr>
              <a:t>проводилось, чаще всего, в Святочные или Рождественские дни.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r>
              <a:rPr lang="ru-RU">
                <a:latin typeface="Arial Black" pitchFamily="34" charset="0"/>
              </a:rPr>
              <a:t>Девушке, которая собиралась погадать на имя  </a:t>
            </a:r>
            <a:r>
              <a:rPr lang="ru-RU" i="1">
                <a:latin typeface="Arial Black" pitchFamily="34" charset="0"/>
              </a:rPr>
              <a:t>жениха</a:t>
            </a:r>
            <a:r>
              <a:rPr lang="ru-RU">
                <a:latin typeface="Arial Black" pitchFamily="34" charset="0"/>
              </a:rPr>
              <a:t>, в пустой комнате нужно было накрыть скатертью стол, поставить тарелку, рядом положить ложку. </a:t>
            </a:r>
            <a:r>
              <a:rPr lang="ru-RU" sz="3200">
                <a:latin typeface="Calibri" pitchFamily="34" charset="0"/>
              </a:rPr>
              <a:t/>
            </a:r>
            <a:br>
              <a:rPr lang="ru-RU" sz="3200">
                <a:latin typeface="Calibri" pitchFamily="34" charset="0"/>
              </a:rPr>
            </a:br>
            <a:endParaRPr lang="ru-RU" sz="3200">
              <a:latin typeface="Calibri" pitchFamily="34" charset="0"/>
            </a:endParaRPr>
          </a:p>
        </p:txBody>
      </p:sp>
      <p:sp>
        <p:nvSpPr>
          <p:cNvPr id="23554" name="Содержимое 3"/>
          <p:cNvSpPr txBox="1">
            <a:spLocks/>
          </p:cNvSpPr>
          <p:nvPr/>
        </p:nvSpPr>
        <p:spPr bwMode="auto">
          <a:xfrm>
            <a:off x="3059113" y="3284538"/>
            <a:ext cx="5761037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ru-RU">
                <a:latin typeface="Arial Black" pitchFamily="34" charset="0"/>
              </a:rPr>
              <a:t>После этого пригласить "суженого на ужин", произнося слова: "Суженый-ряженый, приходи ко мне ужинать". Заперев окна и двери, сесть у стола и ждать при свете свечи.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ru-RU">
                <a:latin typeface="Arial Black" pitchFamily="34" charset="0"/>
              </a:rPr>
              <a:t>Принял ли суженый приглашение, можно узнать по таким признакам, как завывание ветра или глухие удары в окна и дверь. 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23728" y="332656"/>
            <a:ext cx="5052986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cs typeface="+mn-cs"/>
              </a:rPr>
              <a:t>Рождественские Святки.</a:t>
            </a:r>
          </a:p>
        </p:txBody>
      </p:sp>
      <p:pic>
        <p:nvPicPr>
          <p:cNvPr id="23556" name="Picture 2" descr="http://www.all-ledi.ru/wp-content/uploads/2011/11/besplatno-gadanie-na-parnja-230x3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3213100"/>
            <a:ext cx="2465387" cy="321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Рамка 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423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Содержимое 2"/>
          <p:cNvSpPr>
            <a:spLocks noGrp="1"/>
          </p:cNvSpPr>
          <p:nvPr>
            <p:ph sz="half" idx="1"/>
          </p:nvPr>
        </p:nvSpPr>
        <p:spPr>
          <a:xfrm>
            <a:off x="395288" y="908050"/>
            <a:ext cx="4038600" cy="4525963"/>
          </a:xfrm>
        </p:spPr>
        <p:txBody>
          <a:bodyPr/>
          <a:lstStyle/>
          <a:p>
            <a:pPr eaLnBrk="1" hangingPunct="1">
              <a:buFont typeface="Arial" charset="0"/>
              <a:buBlip>
                <a:blip r:embed="rId2"/>
              </a:buBlip>
            </a:pPr>
            <a:r>
              <a:rPr lang="ru-RU" sz="1800" smtClean="0">
                <a:latin typeface="Arial Black" pitchFamily="34" charset="0"/>
              </a:rPr>
              <a:t>Считалось, что после этого вскоре появляется и сам суженый, который садится за стол ужинать.</a:t>
            </a:r>
          </a:p>
          <a:p>
            <a:pPr eaLnBrk="1" hangingPunct="1">
              <a:buFont typeface="Arial" charset="0"/>
              <a:buBlip>
                <a:blip r:embed="rId3"/>
              </a:buBlip>
            </a:pPr>
            <a:r>
              <a:rPr lang="ru-RU" sz="1800" smtClean="0">
                <a:latin typeface="Arial Black" pitchFamily="34" charset="0"/>
              </a:rPr>
              <a:t>Если он обращается к девушке с разговором, та не должна отвечать.</a:t>
            </a:r>
          </a:p>
          <a:p>
            <a:pPr eaLnBrk="1" hangingPunct="1">
              <a:buFont typeface="Arial" charset="0"/>
              <a:buBlip>
                <a:blip r:embed="rId3"/>
              </a:buBlip>
            </a:pPr>
            <a:r>
              <a:rPr lang="ru-RU" sz="1800" smtClean="0">
                <a:latin typeface="Arial Black" pitchFamily="34" charset="0"/>
              </a:rPr>
              <a:t>Девушка должна сама неожиданно задать суженому вопрос: "Как звать?", а после того, как услышит имя, сразу произнести: "Чур меня!", после чего суженый исчезнет.</a:t>
            </a:r>
          </a:p>
        </p:txBody>
      </p:sp>
      <p:sp>
        <p:nvSpPr>
          <p:cNvPr id="24578" name="Содержимое 3"/>
          <p:cNvSpPr>
            <a:spLocks noGrp="1"/>
          </p:cNvSpPr>
          <p:nvPr>
            <p:ph sz="half" idx="2"/>
          </p:nvPr>
        </p:nvSpPr>
        <p:spPr>
          <a:xfrm>
            <a:off x="4356100" y="4652963"/>
            <a:ext cx="4038600" cy="1757362"/>
          </a:xfrm>
        </p:spPr>
        <p:txBody>
          <a:bodyPr/>
          <a:lstStyle/>
          <a:p>
            <a:pPr algn="ctr" eaLnBrk="1" hangingPunct="1">
              <a:buFont typeface="Arial" charset="0"/>
              <a:buBlip>
                <a:blip r:embed="rId4"/>
              </a:buBlip>
            </a:pPr>
            <a:r>
              <a:rPr lang="ru-RU" sz="1800" smtClean="0">
                <a:latin typeface="Arial Black" pitchFamily="34" charset="0"/>
              </a:rPr>
              <a:t>Так описывается </a:t>
            </a:r>
            <a:r>
              <a:rPr lang="ru-RU" sz="1800" i="1" smtClean="0">
                <a:solidFill>
                  <a:srgbClr val="C00000"/>
                </a:solidFill>
                <a:latin typeface="Arial Black" pitchFamily="34" charset="0"/>
              </a:rPr>
              <a:t>святочное гадание на имя суженого</a:t>
            </a:r>
            <a:r>
              <a:rPr lang="ru-RU" sz="1800" smtClean="0">
                <a:latin typeface="Arial Black" pitchFamily="34" charset="0"/>
              </a:rPr>
              <a:t> в славянских фольклорных источниках.</a:t>
            </a:r>
          </a:p>
        </p:txBody>
      </p:sp>
      <p:pic>
        <p:nvPicPr>
          <p:cNvPr id="24579" name="Picture 2" descr="http://traditio-ru.org/images/thumb/c/c8/GadanieSvyatki2.jpg/200px-GadanieSvyatki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6463" y="620713"/>
            <a:ext cx="3948112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Рамка 5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423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Содержимое 2"/>
          <p:cNvSpPr txBox="1">
            <a:spLocks/>
          </p:cNvSpPr>
          <p:nvPr/>
        </p:nvSpPr>
        <p:spPr bwMode="auto">
          <a:xfrm>
            <a:off x="1979613" y="333375"/>
            <a:ext cx="5616575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r>
              <a:rPr lang="ru-RU" sz="2400" b="1">
                <a:solidFill>
                  <a:srgbClr val="C00000"/>
                </a:solidFill>
                <a:latin typeface="Arial Black" pitchFamily="34" charset="0"/>
              </a:rPr>
              <a:t>– Как будут звать мужа?</a:t>
            </a:r>
          </a:p>
        </p:txBody>
      </p:sp>
      <p:sp>
        <p:nvSpPr>
          <p:cNvPr id="25602" name="Содержимое 2"/>
          <p:cNvSpPr txBox="1">
            <a:spLocks/>
          </p:cNvSpPr>
          <p:nvPr/>
        </p:nvSpPr>
        <p:spPr bwMode="auto">
          <a:xfrm>
            <a:off x="395288" y="981075"/>
            <a:ext cx="4176712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ru-RU">
                <a:latin typeface="Arial Black" pitchFamily="34" charset="0"/>
              </a:rPr>
              <a:t>Собравшись все вместе, в один дом, девицы выходят на улицу: </a:t>
            </a:r>
          </a:p>
          <a:p>
            <a:pPr marL="342900" indent="-342900">
              <a:spcBef>
                <a:spcPct val="20000"/>
              </a:spcBef>
              <a:buFont typeface="Arial" charset="0"/>
              <a:buBlip>
                <a:blip r:embed="rId4"/>
              </a:buBlip>
            </a:pPr>
            <a:r>
              <a:rPr lang="ru-RU">
                <a:latin typeface="Arial Black" pitchFamily="34" charset="0"/>
              </a:rPr>
              <a:t>каждая из них должна спрашивать имя первого встретившегося ей человека, ...таким именем и будет называться их суженый. </a:t>
            </a:r>
          </a:p>
          <a:p>
            <a:pPr marL="342900" indent="-342900">
              <a:spcBef>
                <a:spcPct val="20000"/>
              </a:spcBef>
              <a:buFont typeface="Arial" charset="0"/>
              <a:buBlip>
                <a:blip r:embed="rId4"/>
              </a:buBlip>
            </a:pPr>
            <a:r>
              <a:rPr lang="ru-RU">
                <a:latin typeface="Arial Black" pitchFamily="34" charset="0"/>
              </a:rPr>
              <a:t>Это самое окликание производится и  под Новый год; девушки тогда выходят на перекресток с пирогом.</a:t>
            </a:r>
            <a:r>
              <a:rPr lang="ru-RU">
                <a:latin typeface="Calibri" pitchFamily="34" charset="0"/>
              </a:rPr>
              <a:t> </a:t>
            </a:r>
          </a:p>
        </p:txBody>
      </p:sp>
      <p:sp>
        <p:nvSpPr>
          <p:cNvPr id="25603" name="Содержимое 2"/>
          <p:cNvSpPr txBox="1">
            <a:spLocks/>
          </p:cNvSpPr>
          <p:nvPr/>
        </p:nvSpPr>
        <p:spPr bwMode="auto">
          <a:xfrm>
            <a:off x="468313" y="5013325"/>
            <a:ext cx="8229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ru-RU">
                <a:latin typeface="Arial Black" pitchFamily="34" charset="0"/>
              </a:rPr>
              <a:t>Вывешивают за окно ключи, щетку. 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Blip>
                <a:blip r:embed="rId4"/>
              </a:buBlip>
            </a:pPr>
            <a:r>
              <a:rPr lang="ru-RU">
                <a:latin typeface="Arial Black" pitchFamily="34" charset="0"/>
              </a:rPr>
              <a:t>Того из проходящих, кто их пошевелит, спрашивают: “Как звать?” Думают, что этим именем будет называться и суженый.</a:t>
            </a:r>
          </a:p>
        </p:txBody>
      </p:sp>
      <p:pic>
        <p:nvPicPr>
          <p:cNvPr id="25604" name="Picture 2" descr="http://s018.radikal.ru/i518/1202/2d/9a13d287d4f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6463" y="1125538"/>
            <a:ext cx="4132262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Рамка 5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423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 txBox="1">
            <a:spLocks/>
          </p:cNvSpPr>
          <p:nvPr/>
        </p:nvSpPr>
        <p:spPr>
          <a:xfrm>
            <a:off x="323850" y="1916113"/>
            <a:ext cx="2879725" cy="460851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Tx/>
              <a:buBlip>
                <a:blip r:embed="rId2"/>
              </a:buBlip>
              <a:defRPr/>
            </a:pPr>
            <a:r>
              <a:rPr lang="ru-RU" dirty="0">
                <a:solidFill>
                  <a:schemeClr val="tx1"/>
                </a:solidFill>
                <a:latin typeface="Arial Black" pitchFamily="34" charset="0"/>
              </a:rPr>
              <a:t>Сбирают из прутиков мостик, кладут под подушку.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lang="ru-RU" dirty="0">
                <a:solidFill>
                  <a:schemeClr val="tx1"/>
                </a:solidFill>
                <a:latin typeface="Arial Black" pitchFamily="34" charset="0"/>
              </a:rPr>
              <a:t>Девушка, ложась спать, говорит: “Кто мой суженый, кто мой ряженый, тот переведет меня через мост”. Суженый является во сне и переводит за руку через мост.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3348038" y="2997200"/>
            <a:ext cx="2519362" cy="35274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Blip>
                <a:blip r:embed="rId2"/>
              </a:buBlip>
              <a:defRPr/>
            </a:pPr>
            <a:r>
              <a:rPr lang="ru-RU" dirty="0">
                <a:solidFill>
                  <a:schemeClr val="tx1"/>
                </a:solidFill>
                <a:latin typeface="Arial Black" pitchFamily="34" charset="0"/>
              </a:rPr>
              <a:t>Кладут под подушку гребенку.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Blip>
                <a:blip r:embed="rId3"/>
              </a:buBlip>
              <a:defRPr/>
            </a:pPr>
            <a:r>
              <a:rPr lang="ru-RU" dirty="0">
                <a:solidFill>
                  <a:schemeClr val="tx1"/>
                </a:solidFill>
                <a:latin typeface="Arial Black" pitchFamily="34" charset="0"/>
              </a:rPr>
              <a:t>Говорят: “Суженый, ряженый! Причеши мне голову”. Суженый является во сне и чешет голову.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6011863" y="2133600"/>
            <a:ext cx="2808287" cy="439102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Tx/>
              <a:buBlip>
                <a:blip r:embed="rId2"/>
              </a:buBlip>
              <a:defRPr/>
            </a:pPr>
            <a:r>
              <a:rPr lang="ru-RU" dirty="0">
                <a:solidFill>
                  <a:schemeClr val="tx1"/>
                </a:solidFill>
                <a:latin typeface="Arial Black" pitchFamily="34" charset="0"/>
              </a:rPr>
              <a:t>Берут наперсток соли, наперсток воды, смешивают и едят.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lang="ru-RU" dirty="0">
                <a:solidFill>
                  <a:schemeClr val="tx1"/>
                </a:solidFill>
                <a:latin typeface="Arial Black" pitchFamily="34" charset="0"/>
              </a:rPr>
              <a:t>Ложась спать, девушка говорит: “Кто мой суженый, кто мой ряженый, тот пить мне подаст”. Суженый является во сне и подает пить".</a:t>
            </a:r>
          </a:p>
        </p:txBody>
      </p:sp>
      <p:pic>
        <p:nvPicPr>
          <p:cNvPr id="26628" name="Picture 2" descr="http://yre-prof.ru/published/publicdata/AQQ12401YRE/attachments/SC/products_pictures/GR-28.jpg"/>
          <p:cNvPicPr>
            <a:picLocks noChangeAspect="1" noChangeArrowheads="1"/>
          </p:cNvPicPr>
          <p:nvPr/>
        </p:nvPicPr>
        <p:blipFill>
          <a:blip r:embed="rId4"/>
          <a:srcRect t="6937" r="19360" b="6367"/>
          <a:stretch>
            <a:fillRect/>
          </a:stretch>
        </p:blipFill>
        <p:spPr bwMode="auto">
          <a:xfrm>
            <a:off x="3276600" y="908050"/>
            <a:ext cx="1450975" cy="113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4" descr="http://p.hitekgroup.ru/f/products/08/708352/d49d6c2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1638" y="1773238"/>
            <a:ext cx="1368425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8" descr="http://xn-----6kcbhq4ahbzhhis7n.xn--p1ai/files/images/triraznykhnaperstka17.12.2012.jpg"/>
          <p:cNvPicPr>
            <a:picLocks noChangeAspect="1" noChangeArrowheads="1"/>
          </p:cNvPicPr>
          <p:nvPr/>
        </p:nvPicPr>
        <p:blipFill>
          <a:blip r:embed="rId6"/>
          <a:srcRect l="37799"/>
          <a:stretch>
            <a:fillRect/>
          </a:stretch>
        </p:blipFill>
        <p:spPr bwMode="auto">
          <a:xfrm>
            <a:off x="7380288" y="333375"/>
            <a:ext cx="1439862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10" descr="http://zveryatam.ru/images/cache/product-de57f77b8b23efc07956986168b00f5a-199x224.jpg"/>
          <p:cNvPicPr>
            <a:picLocks noChangeAspect="1" noChangeArrowheads="1"/>
          </p:cNvPicPr>
          <p:nvPr/>
        </p:nvPicPr>
        <p:blipFill>
          <a:blip r:embed="rId7"/>
          <a:srcRect t="13499" b="19000"/>
          <a:stretch>
            <a:fillRect/>
          </a:stretch>
        </p:blipFill>
        <p:spPr bwMode="auto">
          <a:xfrm>
            <a:off x="250825" y="496888"/>
            <a:ext cx="1679575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Рамка 10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423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6633" name="Содержимое 2"/>
          <p:cNvSpPr txBox="1">
            <a:spLocks/>
          </p:cNvSpPr>
          <p:nvPr/>
        </p:nvSpPr>
        <p:spPr bwMode="auto">
          <a:xfrm>
            <a:off x="1403350" y="333375"/>
            <a:ext cx="6337300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Blip>
                <a:blip r:embed="rId8"/>
              </a:buBlip>
            </a:pPr>
            <a:r>
              <a:rPr lang="ru-RU" sz="2400" b="1">
                <a:solidFill>
                  <a:srgbClr val="C00000"/>
                </a:solidFill>
                <a:latin typeface="Arial Black" pitchFamily="34" charset="0"/>
              </a:rPr>
              <a:t>– Как увидеть суженого во сне?</a:t>
            </a:r>
            <a:r>
              <a:rPr lang="ru-RU" sz="2400">
                <a:solidFill>
                  <a:srgbClr val="C00000"/>
                </a:solidFill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Содержимое 2"/>
          <p:cNvSpPr>
            <a:spLocks noGrp="1"/>
          </p:cNvSpPr>
          <p:nvPr>
            <p:ph sz="half" idx="1"/>
          </p:nvPr>
        </p:nvSpPr>
        <p:spPr>
          <a:xfrm>
            <a:off x="395288" y="620713"/>
            <a:ext cx="3671887" cy="4276725"/>
          </a:xfrm>
        </p:spPr>
        <p:txBody>
          <a:bodyPr/>
          <a:lstStyle/>
          <a:p>
            <a:pPr algn="ctr" eaLnBrk="1" hangingPunct="1">
              <a:buFont typeface="Arial" charset="0"/>
              <a:buBlip>
                <a:blip r:embed="rId2"/>
              </a:buBlip>
            </a:pPr>
            <a:r>
              <a:rPr lang="ru-RU" sz="1800" smtClean="0">
                <a:solidFill>
                  <a:srgbClr val="C00000"/>
                </a:solidFill>
                <a:latin typeface="Arial Black" pitchFamily="34" charset="0"/>
              </a:rPr>
              <a:t>В гадании о замужестве</a:t>
            </a:r>
          </a:p>
          <a:p>
            <a:pPr algn="ctr" eaLnBrk="1" hangingPunct="1">
              <a:buFont typeface="Arial" charset="0"/>
              <a:buBlip>
                <a:blip r:embed="rId3"/>
              </a:buBlip>
            </a:pPr>
            <a:r>
              <a:rPr lang="ru-RU" sz="1800" smtClean="0">
                <a:latin typeface="Arial Black" pitchFamily="34" charset="0"/>
              </a:rPr>
              <a:t>девушка ставит на стол зеркало, две тарелки, кладет две ложки, призывая нечистую силу разделить с ней трапезу. </a:t>
            </a:r>
          </a:p>
          <a:p>
            <a:pPr algn="ctr" eaLnBrk="1" hangingPunct="1">
              <a:buFont typeface="Arial" charset="0"/>
              <a:buBlip>
                <a:blip r:embed="rId3"/>
              </a:buBlip>
            </a:pPr>
            <a:r>
              <a:rPr lang="ru-RU" sz="1800" smtClean="0">
                <a:latin typeface="Arial Black" pitchFamily="34" charset="0"/>
              </a:rPr>
              <a:t>Зеркало выступает в качестве предмета, через который нечистая сила проникает в мир людей.  </a:t>
            </a:r>
          </a:p>
        </p:txBody>
      </p:sp>
      <p:sp>
        <p:nvSpPr>
          <p:cNvPr id="27650" name="Содержимое 3"/>
          <p:cNvSpPr>
            <a:spLocks noGrp="1"/>
          </p:cNvSpPr>
          <p:nvPr>
            <p:ph sz="half" idx="2"/>
          </p:nvPr>
        </p:nvSpPr>
        <p:spPr>
          <a:xfrm>
            <a:off x="539750" y="5157788"/>
            <a:ext cx="8064500" cy="1439862"/>
          </a:xfrm>
        </p:spPr>
        <p:txBody>
          <a:bodyPr/>
          <a:lstStyle/>
          <a:p>
            <a:pPr algn="ctr" eaLnBrk="1" hangingPunct="1">
              <a:buFont typeface="Arial" charset="0"/>
              <a:buBlip>
                <a:blip r:embed="rId2"/>
              </a:buBlip>
            </a:pPr>
            <a:r>
              <a:rPr lang="ru-RU" sz="1900" smtClean="0">
                <a:latin typeface="Arial Black" pitchFamily="34" charset="0"/>
              </a:rPr>
              <a:t>Кроме того, широко были распространены гадания по приметам: человек, наблюдающий за тем или иным явлением, рассчитывал, что свыше ему будет дан какой-либо знак. </a:t>
            </a:r>
          </a:p>
          <a:p>
            <a:pPr eaLnBrk="1" hangingPunct="1"/>
            <a:endParaRPr lang="ru-RU" smtClean="0"/>
          </a:p>
        </p:txBody>
      </p:sp>
      <p:pic>
        <p:nvPicPr>
          <p:cNvPr id="37890" name="Picture 2" descr="http://www.ulyanovskmenu.ru/image/journal/gad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2420888"/>
            <a:ext cx="3960440" cy="2970330"/>
          </a:xfrm>
          <a:prstGeom prst="ellipse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5" name="Picture 2" descr="http://www.ladyportal.info/uploads/posts/2012-01/1326396287_g-adan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5411788" y="260350"/>
            <a:ext cx="3360737" cy="25209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Рамка 5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423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Содержимое 3"/>
          <p:cNvSpPr>
            <a:spLocks noGrp="1"/>
          </p:cNvSpPr>
          <p:nvPr>
            <p:ph sz="half" idx="2"/>
          </p:nvPr>
        </p:nvSpPr>
        <p:spPr>
          <a:xfrm>
            <a:off x="250825" y="4797425"/>
            <a:ext cx="8642350" cy="1871663"/>
          </a:xfrm>
        </p:spPr>
        <p:txBody>
          <a:bodyPr/>
          <a:lstStyle/>
          <a:p>
            <a:pPr eaLnBrk="1" hangingPunct="1">
              <a:buFont typeface="Arial" charset="0"/>
              <a:buBlip>
                <a:blip r:embed="rId2"/>
              </a:buBlip>
            </a:pPr>
            <a:r>
              <a:rPr lang="ru-RU" sz="1800" smtClean="0">
                <a:latin typeface="Arial Black" pitchFamily="34" charset="0"/>
              </a:rPr>
              <a:t>Многие гадания были основаны на вере в сверхъестественную силу, которую вызывает гадающий, чтобы узнать будущее. Их проводили в «нечистых местах», т. е. местах, где, по поверью, обитала нечистая сила: в заброшенных домах, овинах, банях, хлевах, на мельницах, перекрестках дорог, около колодцев, на кладбище и т. д.</a:t>
            </a:r>
          </a:p>
        </p:txBody>
      </p:sp>
      <p:sp>
        <p:nvSpPr>
          <p:cNvPr id="28674" name="Содержимое 4"/>
          <p:cNvSpPr>
            <a:spLocks noGrp="1"/>
          </p:cNvSpPr>
          <p:nvPr>
            <p:ph sz="half" idx="1"/>
          </p:nvPr>
        </p:nvSpPr>
        <p:spPr>
          <a:xfrm>
            <a:off x="3563938" y="260350"/>
            <a:ext cx="5256212" cy="1296988"/>
          </a:xfrm>
        </p:spPr>
        <p:txBody>
          <a:bodyPr/>
          <a:lstStyle/>
          <a:p>
            <a:pPr eaLnBrk="1" hangingPunct="1">
              <a:buFont typeface="Arial" charset="0"/>
              <a:buBlip>
                <a:blip r:embed="rId3"/>
              </a:buBlip>
            </a:pPr>
            <a:r>
              <a:rPr lang="ru-RU" sz="1800" smtClean="0">
                <a:latin typeface="Arial Black" pitchFamily="34" charset="0"/>
              </a:rPr>
              <a:t>Наряду с известными способами гадания в деревнях были люди, гадавшие «профессионально» и слывшие колдунами.</a:t>
            </a:r>
            <a:endParaRPr lang="ru-RU" sz="1800" smtClean="0"/>
          </a:p>
        </p:txBody>
      </p:sp>
      <p:sp>
        <p:nvSpPr>
          <p:cNvPr id="28675" name="Содержимое 2"/>
          <p:cNvSpPr txBox="1">
            <a:spLocks/>
          </p:cNvSpPr>
          <p:nvPr/>
        </p:nvSpPr>
        <p:spPr bwMode="auto">
          <a:xfrm>
            <a:off x="4643438" y="1484313"/>
            <a:ext cx="403225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Blip>
                <a:blip r:embed="rId4"/>
              </a:buBlip>
            </a:pPr>
            <a:r>
              <a:rPr lang="ru-RU">
                <a:latin typeface="Arial Black" pitchFamily="34" charset="0"/>
              </a:rPr>
              <a:t>К ним обращались в крайних случаях. Колдуны часто пользовались специальными гадательными книгами, представлявшими собой сборники предсказаний, примет, толкований снов, или гадали по картам, костям, бобам, камням.</a:t>
            </a:r>
          </a:p>
        </p:txBody>
      </p:sp>
      <p:pic>
        <p:nvPicPr>
          <p:cNvPr id="28676" name="Picture 2" descr="http://other-year.narod.ru/christmas/images/0000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90675" y="2492375"/>
            <a:ext cx="3067050" cy="219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4" descr="http://www.ladyexpert.ru/uploads/2576/n13359-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850" y="260350"/>
            <a:ext cx="2952750" cy="21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423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Содержимое 2"/>
          <p:cNvSpPr>
            <a:spLocks noGrp="1"/>
          </p:cNvSpPr>
          <p:nvPr>
            <p:ph sz="half" idx="1"/>
          </p:nvPr>
        </p:nvSpPr>
        <p:spPr>
          <a:xfrm>
            <a:off x="827088" y="5229225"/>
            <a:ext cx="7561262" cy="1223963"/>
          </a:xfrm>
        </p:spPr>
        <p:txBody>
          <a:bodyPr/>
          <a:lstStyle/>
          <a:p>
            <a:pPr algn="ctr" eaLnBrk="1" hangingPunct="1">
              <a:buFont typeface="Arial" charset="0"/>
              <a:buBlip>
                <a:blip r:embed="rId2"/>
              </a:buBlip>
            </a:pPr>
            <a:r>
              <a:rPr lang="ru-RU" sz="2000" smtClean="0">
                <a:latin typeface="Arial Black" pitchFamily="34" charset="0"/>
              </a:rPr>
              <a:t>Святочные гадания – неотъемлемый элемент народной духовной культуры и вместе с тем плод народной фантазии.</a:t>
            </a:r>
          </a:p>
        </p:txBody>
      </p:sp>
      <p:pic>
        <p:nvPicPr>
          <p:cNvPr id="29698" name="Picture 2" descr="http://download.radiodacha.ru/pub/3848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981075"/>
            <a:ext cx="6842125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195736" y="332656"/>
            <a:ext cx="423385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cs typeface="+mn-cs"/>
              </a:rPr>
              <a:t>Святочные гадания </a:t>
            </a: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423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Содержимое 2"/>
          <p:cNvSpPr>
            <a:spLocks noGrp="1"/>
          </p:cNvSpPr>
          <p:nvPr>
            <p:ph sz="half" idx="1"/>
          </p:nvPr>
        </p:nvSpPr>
        <p:spPr>
          <a:xfrm>
            <a:off x="250825" y="5084763"/>
            <a:ext cx="8497888" cy="1584325"/>
          </a:xfrm>
        </p:spPr>
        <p:txBody>
          <a:bodyPr/>
          <a:lstStyle/>
          <a:p>
            <a:pPr algn="ctr" eaLnBrk="1" hangingPunct="1">
              <a:buFont typeface="Arial" charset="0"/>
              <a:buBlip>
                <a:blip r:embed="rId2"/>
              </a:buBlip>
            </a:pPr>
            <a:r>
              <a:rPr lang="ru-RU" sz="1800" smtClean="0">
                <a:latin typeface="Arial Black" pitchFamily="34" charset="0"/>
              </a:rPr>
              <a:t>Заканчивались Святки, наступал день Крещения, когда с раннего утра можно было умыться святой водой – холодной, как лед, и прошептать: «Крещенская - Богоявленская, смой нечистоту, душу освяти, телеса очисти, во имя Отца и Сына и Святого Духа».  </a:t>
            </a:r>
          </a:p>
          <a:p>
            <a:pPr eaLnBrk="1" hangingPunct="1"/>
            <a:endParaRPr lang="ru-RU" smtClean="0"/>
          </a:p>
        </p:txBody>
      </p:sp>
      <p:pic>
        <p:nvPicPr>
          <p:cNvPr id="30722" name="Picture 2" descr="http://img0.liveinternet.ru/images/attach/c/2/69/423/69423796_1295369213_793868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713" y="260350"/>
            <a:ext cx="5494337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Рамка 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423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Содержимое 5"/>
          <p:cNvSpPr>
            <a:spLocks noGrp="1"/>
          </p:cNvSpPr>
          <p:nvPr>
            <p:ph sz="half" idx="1"/>
          </p:nvPr>
        </p:nvSpPr>
        <p:spPr>
          <a:xfrm>
            <a:off x="250825" y="981075"/>
            <a:ext cx="6121400" cy="1727200"/>
          </a:xfrm>
        </p:spPr>
        <p:txBody>
          <a:bodyPr/>
          <a:lstStyle/>
          <a:p>
            <a:pPr algn="ctr" eaLnBrk="1" hangingPunct="1">
              <a:buFont typeface="Arial" charset="0"/>
              <a:buBlip>
                <a:blip r:embed="rId2"/>
              </a:buBlip>
            </a:pPr>
            <a:r>
              <a:rPr lang="ru-RU" sz="1800" smtClean="0">
                <a:latin typeface="Arial Black" pitchFamily="34" charset="0"/>
              </a:rPr>
              <a:t>Ворожба в Крещенский сочельник завершает </a:t>
            </a:r>
            <a:r>
              <a:rPr lang="ru-RU" sz="1800" smtClean="0">
                <a:solidFill>
                  <a:srgbClr val="C00000"/>
                </a:solidFill>
                <a:latin typeface="Arial Black" pitchFamily="34" charset="0"/>
              </a:rPr>
              <a:t>Святочные гадания</a:t>
            </a:r>
            <a:r>
              <a:rPr lang="ru-RU" sz="1800" smtClean="0">
                <a:latin typeface="Arial Black" pitchFamily="34" charset="0"/>
              </a:rPr>
              <a:t>. Именно в этот вечер можно в последний раз заглянуть в будущее и погадать на судьбу и на суженого.</a:t>
            </a:r>
            <a:endParaRPr lang="ru-RU" smtClean="0"/>
          </a:p>
        </p:txBody>
      </p:sp>
      <p:sp>
        <p:nvSpPr>
          <p:cNvPr id="32770" name="Содержимое 6"/>
          <p:cNvSpPr>
            <a:spLocks noGrp="1"/>
          </p:cNvSpPr>
          <p:nvPr>
            <p:ph sz="half" idx="2"/>
          </p:nvPr>
        </p:nvSpPr>
        <p:spPr>
          <a:xfrm>
            <a:off x="323850" y="2565400"/>
            <a:ext cx="5832475" cy="3671888"/>
          </a:xfrm>
        </p:spPr>
        <p:txBody>
          <a:bodyPr/>
          <a:lstStyle/>
          <a:p>
            <a:pPr eaLnBrk="1" hangingPunct="1">
              <a:buFont typeface="Arial" charset="0"/>
              <a:buBlip>
                <a:blip r:embed="rId3"/>
              </a:buBlip>
            </a:pPr>
            <a:r>
              <a:rPr lang="ru-RU" sz="1800" smtClean="0">
                <a:latin typeface="Arial Black" pitchFamily="34" charset="0"/>
              </a:rPr>
              <a:t>В крещенский вечер под кровать кладут зеркало, принесенное с мороза. </a:t>
            </a:r>
          </a:p>
          <a:p>
            <a:pPr eaLnBrk="1" hangingPunct="1">
              <a:buFont typeface="Arial" charset="0"/>
              <a:buBlip>
                <a:blip r:embed="rId3"/>
              </a:buBlip>
            </a:pPr>
            <a:r>
              <a:rPr lang="ru-RU" sz="1800" smtClean="0">
                <a:latin typeface="Arial Black" pitchFamily="34" charset="0"/>
              </a:rPr>
              <a:t>На нем пишут пальцем свое заветное желание. </a:t>
            </a:r>
          </a:p>
          <a:p>
            <a:pPr eaLnBrk="1" hangingPunct="1">
              <a:buFont typeface="Arial" charset="0"/>
              <a:buBlip>
                <a:blip r:embed="rId3"/>
              </a:buBlip>
            </a:pPr>
            <a:r>
              <a:rPr lang="ru-RU" sz="1800" smtClean="0">
                <a:latin typeface="Arial Black" pitchFamily="34" charset="0"/>
              </a:rPr>
              <a:t>Зеркало обкладывают еловыми веточками и ложатся спать. </a:t>
            </a:r>
          </a:p>
          <a:p>
            <a:pPr eaLnBrk="1" hangingPunct="1">
              <a:buFont typeface="Arial" charset="0"/>
              <a:buBlip>
                <a:blip r:embed="rId3"/>
              </a:buBlip>
            </a:pPr>
            <a:r>
              <a:rPr lang="ru-RU" sz="1800" smtClean="0">
                <a:latin typeface="Arial Black" pitchFamily="34" charset="0"/>
              </a:rPr>
              <a:t>Наутро проверяют, если надпись исчезла, значит, желание сбудется.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683568" y="332656"/>
            <a:ext cx="7776864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kern="10" dirty="0">
                <a:ln w="9525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  <a:cs typeface="+mn-cs"/>
              </a:rPr>
              <a:t>Гадание</a:t>
            </a:r>
            <a:r>
              <a:rPr lang="ru-RU" sz="3600" b="1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Comic Sans MS"/>
                <a:cs typeface="+mn-cs"/>
              </a:rPr>
              <a:t> </a:t>
            </a:r>
            <a:r>
              <a:rPr lang="ru-RU" sz="3600" b="1" kern="10" dirty="0">
                <a:ln w="9525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  <a:cs typeface="+mn-cs"/>
              </a:rPr>
              <a:t>на Крещение </a:t>
            </a:r>
            <a:r>
              <a:rPr lang="ru-RU" sz="3600" b="1" kern="10" dirty="0">
                <a:ln w="9525">
                  <a:solidFill>
                    <a:srgbClr val="002060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Comic Sans MS"/>
                <a:cs typeface="+mn-cs"/>
              </a:rPr>
              <a:t>«сбудется – не сбудется»</a:t>
            </a:r>
          </a:p>
        </p:txBody>
      </p:sp>
      <p:pic>
        <p:nvPicPr>
          <p:cNvPr id="32772" name="Picture 5" descr="http://gadatel.ru/netcat_files/Image/kolj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59563" y="3357563"/>
            <a:ext cx="2162175" cy="330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2773" name="Группа 14"/>
          <p:cNvGrpSpPr>
            <a:grpSpLocks/>
          </p:cNvGrpSpPr>
          <p:nvPr/>
        </p:nvGrpSpPr>
        <p:grpSpPr bwMode="auto">
          <a:xfrm>
            <a:off x="2627313" y="5084763"/>
            <a:ext cx="2305050" cy="1546225"/>
            <a:chOff x="2627784" y="5085184"/>
            <a:chExt cx="2304256" cy="1546597"/>
          </a:xfrm>
        </p:grpSpPr>
        <p:pic>
          <p:nvPicPr>
            <p:cNvPr id="32778" name="Picture 4" descr="http://www.handmade-ltd.ru/files/www/zerkalo2.jpg"/>
            <p:cNvPicPr>
              <a:picLocks noChangeAspect="1" noChangeArrowheads="1"/>
            </p:cNvPicPr>
            <p:nvPr/>
          </p:nvPicPr>
          <p:blipFill>
            <a:blip r:embed="rId5"/>
            <a:srcRect l="8640" t="8623" r="7121" b="10892"/>
            <a:stretch>
              <a:fillRect/>
            </a:stretch>
          </p:blipFill>
          <p:spPr bwMode="auto">
            <a:xfrm>
              <a:off x="2627784" y="5085184"/>
              <a:ext cx="2304256" cy="15465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26" name="Picture 10" descr="http://www.vseokrasote.ru/linked/userpic/preview/u4.jpg"/>
            <p:cNvPicPr>
              <a:picLocks noChangeAspect="1" noChangeArrowheads="1"/>
            </p:cNvPicPr>
            <p:nvPr/>
          </p:nvPicPr>
          <p:blipFill>
            <a:blip r:embed="rId6" cstate="print"/>
            <a:srcRect l="27720" b="5971"/>
            <a:stretch>
              <a:fillRect/>
            </a:stretch>
          </p:blipFill>
          <p:spPr bwMode="auto">
            <a:xfrm rot="17167194">
              <a:off x="2957337" y="5179582"/>
              <a:ext cx="775490" cy="969362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grpSp>
        <p:nvGrpSpPr>
          <p:cNvPr id="32774" name="Группа 13"/>
          <p:cNvGrpSpPr>
            <a:grpSpLocks/>
          </p:cNvGrpSpPr>
          <p:nvPr/>
        </p:nvGrpSpPr>
        <p:grpSpPr bwMode="auto">
          <a:xfrm>
            <a:off x="6804025" y="950913"/>
            <a:ext cx="1951038" cy="2232025"/>
            <a:chOff x="6804248" y="950301"/>
            <a:chExt cx="1950878" cy="2233181"/>
          </a:xfrm>
        </p:grpSpPr>
        <p:pic>
          <p:nvPicPr>
            <p:cNvPr id="32776" name="Picture 6" descr="http://photo3.ask.fm/003/553/787/910003019-1pt0mac-8r10k3gi49gk3e5/preview/zerkalo.jpg"/>
            <p:cNvPicPr>
              <a:picLocks noChangeAspect="1" noChangeArrowheads="1"/>
            </p:cNvPicPr>
            <p:nvPr/>
          </p:nvPicPr>
          <p:blipFill>
            <a:blip r:embed="rId7"/>
            <a:srcRect l="6720" r="5920"/>
            <a:stretch>
              <a:fillRect/>
            </a:stretch>
          </p:blipFill>
          <p:spPr bwMode="auto">
            <a:xfrm>
              <a:off x="6804248" y="950301"/>
              <a:ext cx="1950878" cy="2233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28" name="Picture 12" descr="http://stihiya.org/public/users/images/img_5350124.jpg"/>
            <p:cNvPicPr>
              <a:picLocks noChangeAspect="1" noChangeArrowheads="1"/>
            </p:cNvPicPr>
            <p:nvPr/>
          </p:nvPicPr>
          <p:blipFill>
            <a:blip r:embed="rId8" cstate="print"/>
            <a:srcRect l="6480" t="8623" r="9281" b="5142"/>
            <a:stretch>
              <a:fillRect/>
            </a:stretch>
          </p:blipFill>
          <p:spPr bwMode="auto">
            <a:xfrm rot="21178731">
              <a:off x="7278455" y="1253914"/>
              <a:ext cx="1103032" cy="1620321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13" name="Рамка 1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423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856" y="332656"/>
            <a:ext cx="2449709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cs typeface="+mn-cs"/>
              </a:rPr>
              <a:t>Гадание</a:t>
            </a:r>
          </a:p>
        </p:txBody>
      </p:sp>
      <p:sp>
        <p:nvSpPr>
          <p:cNvPr id="14338" name="Содержимое 2"/>
          <p:cNvSpPr txBox="1">
            <a:spLocks/>
          </p:cNvSpPr>
          <p:nvPr/>
        </p:nvSpPr>
        <p:spPr bwMode="auto">
          <a:xfrm>
            <a:off x="468313" y="1196975"/>
            <a:ext cx="814705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r>
              <a:rPr lang="ru-RU" b="1">
                <a:latin typeface="Arial Black" pitchFamily="34" charset="0"/>
              </a:rPr>
              <a:t>Гадание</a:t>
            </a:r>
            <a:r>
              <a:rPr lang="ru-RU">
                <a:latin typeface="Arial Black" pitchFamily="34" charset="0"/>
              </a:rPr>
              <a:t> — действия, направленные на получение знаний о будущем.  </a:t>
            </a:r>
          </a:p>
        </p:txBody>
      </p:sp>
      <p:sp>
        <p:nvSpPr>
          <p:cNvPr id="14339" name="Содержимое 2"/>
          <p:cNvSpPr txBox="1">
            <a:spLocks/>
          </p:cNvSpPr>
          <p:nvPr/>
        </p:nvSpPr>
        <p:spPr bwMode="auto">
          <a:xfrm>
            <a:off x="395288" y="2060575"/>
            <a:ext cx="3529012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ru-RU">
                <a:latin typeface="Arial Black" pitchFamily="34" charset="0"/>
              </a:rPr>
              <a:t>В русской традиции гадания приурочивались к переломным датам народного календаря, в первую очередь — к </a:t>
            </a:r>
            <a:r>
              <a:rPr lang="ru-RU">
                <a:solidFill>
                  <a:srgbClr val="FF0000"/>
                </a:solidFill>
                <a:latin typeface="Arial Black" pitchFamily="34" charset="0"/>
              </a:rPr>
              <a:t>Святкам</a:t>
            </a:r>
            <a:r>
              <a:rPr lang="ru-RU">
                <a:latin typeface="Arial Black" pitchFamily="34" charset="0"/>
              </a:rPr>
              <a:t>, связанным с днем зимнего солнцеворота и наступлением нового солнечного года.  </a:t>
            </a:r>
          </a:p>
        </p:txBody>
      </p:sp>
      <p:sp>
        <p:nvSpPr>
          <p:cNvPr id="14340" name="Содержимое 3"/>
          <p:cNvSpPr txBox="1">
            <a:spLocks/>
          </p:cNvSpPr>
          <p:nvPr/>
        </p:nvSpPr>
        <p:spPr bwMode="auto">
          <a:xfrm>
            <a:off x="323850" y="5300663"/>
            <a:ext cx="8351838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ru-RU">
                <a:latin typeface="Arial Black" pitchFamily="34" charset="0"/>
              </a:rPr>
              <a:t>Желание узнать будущее именно в этот промежуток времени объяснялось тем, что новый год открывает новый этап в жизни людей, а первые его дни определяют   судьбы людей.</a:t>
            </a:r>
          </a:p>
        </p:txBody>
      </p:sp>
      <p:sp>
        <p:nvSpPr>
          <p:cNvPr id="6" name="Содержимое 3"/>
          <p:cNvSpPr txBox="1">
            <a:spLocks/>
          </p:cNvSpPr>
          <p:nvPr/>
        </p:nvSpPr>
        <p:spPr>
          <a:xfrm>
            <a:off x="2411760" y="1484784"/>
            <a:ext cx="6120680" cy="43204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Blip>
                <a:blip r:embed="rId4"/>
              </a:buBlip>
              <a:defRPr/>
            </a:pPr>
            <a:r>
              <a:rPr lang="ru-RU" b="1" i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cs typeface="+mn-cs"/>
              </a:rPr>
              <a:t>Свободная русская энциклопедия «Традиция»</a:t>
            </a:r>
          </a:p>
        </p:txBody>
      </p:sp>
      <p:pic>
        <p:nvPicPr>
          <p:cNvPr id="14342" name="Picture 4" descr="http://chocolate-love.ru/_pu/1/5313376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0200" y="1989138"/>
            <a:ext cx="464502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Рамка 8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423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55650" y="1484313"/>
            <a:ext cx="3240088" cy="4897437"/>
          </a:xfrm>
        </p:spPr>
        <p:txBody>
          <a:bodyPr rtlCol="0">
            <a:normAutofit lnSpcReduction="1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Blip>
                <a:blip r:embed="rId2"/>
              </a:buBlip>
              <a:defRPr/>
            </a:pPr>
            <a:r>
              <a:rPr lang="ru-RU" sz="1800" dirty="0" smtClean="0">
                <a:latin typeface="Arial Black" pitchFamily="34" charset="0"/>
              </a:rPr>
              <a:t>В крещенский сочельник садятся к столу и загадывают желание.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Blip>
                <a:blip r:embed="rId3"/>
              </a:buBlip>
              <a:defRPr/>
            </a:pPr>
            <a:r>
              <a:rPr lang="ru-RU" sz="1800" dirty="0" smtClean="0">
                <a:latin typeface="Arial Black" pitchFamily="34" charset="0"/>
              </a:rPr>
              <a:t>Произвольно рассыпают по столу мелкие предметы: горох, фасоль или семечки.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Blip>
                <a:blip r:embed="rId3"/>
              </a:buBlip>
              <a:defRPr/>
            </a:pPr>
            <a:r>
              <a:rPr lang="ru-RU" sz="1800" dirty="0" smtClean="0">
                <a:latin typeface="Arial Black" pitchFamily="34" charset="0"/>
              </a:rPr>
              <a:t>Затем внимательно их пересчитывают.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Blip>
                <a:blip r:embed="rId3"/>
              </a:buBlip>
              <a:defRPr/>
            </a:pPr>
            <a:r>
              <a:rPr lang="ru-RU" sz="1800" dirty="0" smtClean="0">
                <a:latin typeface="Arial Black" pitchFamily="34" charset="0"/>
              </a:rPr>
              <a:t>Чётное число говорит о том, что ваше желание, скорее всего, исполнится.</a:t>
            </a:r>
            <a:br>
              <a:rPr lang="ru-RU" sz="1800" dirty="0" smtClean="0">
                <a:latin typeface="Arial Black" pitchFamily="34" charset="0"/>
              </a:rPr>
            </a:br>
            <a:endParaRPr lang="ru-RU" sz="1800" dirty="0"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548680"/>
            <a:ext cx="6187332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cs typeface="+mn-cs"/>
              </a:rPr>
              <a:t>В крещенский сочельник… </a:t>
            </a:r>
          </a:p>
        </p:txBody>
      </p:sp>
      <p:pic>
        <p:nvPicPr>
          <p:cNvPr id="33795" name="Picture 2" descr="http://s45.radikal.ru/i108/0912/b0/8f257d162ea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3800" y="1268413"/>
            <a:ext cx="3627438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4" descr="http://cs6030.vkontakte.ru/u141132046/video/l_0949a5b3.jpg"/>
          <p:cNvPicPr>
            <a:picLocks noChangeAspect="1" noChangeArrowheads="1"/>
          </p:cNvPicPr>
          <p:nvPr/>
        </p:nvPicPr>
        <p:blipFill>
          <a:blip r:embed="rId5"/>
          <a:srcRect t="6300" b="8652"/>
          <a:stretch>
            <a:fillRect/>
          </a:stretch>
        </p:blipFill>
        <p:spPr bwMode="auto">
          <a:xfrm>
            <a:off x="5076825" y="4221163"/>
            <a:ext cx="3551238" cy="226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423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850" y="1484313"/>
            <a:ext cx="4464050" cy="2592387"/>
          </a:xfrm>
        </p:spPr>
        <p:txBody>
          <a:bodyPr rtlCol="0">
            <a:normAutofit lnSpcReduction="1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Blip>
                <a:blip r:embed="rId2"/>
              </a:buBlip>
              <a:defRPr/>
            </a:pPr>
            <a:r>
              <a:rPr lang="ru-RU" sz="1800" dirty="0" smtClean="0">
                <a:latin typeface="Arial Black" pitchFamily="34" charset="0"/>
              </a:rPr>
              <a:t>Девушки выходили ночью за ворота дома и находили нетронутый сугроб.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Blip>
                <a:blip r:embed="rId2"/>
              </a:buBlip>
              <a:defRPr/>
            </a:pPr>
            <a:r>
              <a:rPr lang="ru-RU" sz="1800" dirty="0" smtClean="0">
                <a:latin typeface="Arial Black" pitchFamily="34" charset="0"/>
              </a:rPr>
              <a:t>По очереди падали в него, а по отпечаткам судили, как сложится их будущая семейная жизнь.  </a:t>
            </a:r>
            <a:br>
              <a:rPr lang="ru-RU" sz="1800" dirty="0" smtClean="0">
                <a:latin typeface="Arial Black" pitchFamily="34" charset="0"/>
              </a:rPr>
            </a:br>
            <a:endParaRPr lang="ru-RU" sz="1800" dirty="0">
              <a:latin typeface="Arial Black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313" y="3789363"/>
            <a:ext cx="4038600" cy="2332037"/>
          </a:xfrm>
        </p:spPr>
        <p:txBody>
          <a:bodyPr rtlCol="0">
            <a:normAutofit lnSpcReduction="1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Blip>
                <a:blip r:embed="rId3"/>
              </a:buBlip>
              <a:defRPr/>
            </a:pPr>
            <a:r>
              <a:rPr lang="ru-RU" sz="1800" dirty="0" smtClean="0">
                <a:latin typeface="Arial Black" pitchFamily="34" charset="0"/>
              </a:rPr>
              <a:t>Ровный и правильный след сулил спокойное и благополучное супружество.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Blip>
                <a:blip r:embed="rId3"/>
              </a:buBlip>
              <a:defRPr/>
            </a:pPr>
            <a:r>
              <a:rPr lang="ru-RU" sz="1800" dirty="0" smtClean="0">
                <a:latin typeface="Arial Black" pitchFamily="34" charset="0"/>
              </a:rPr>
              <a:t>Кривой отпечаток говорил о том, что семейной идиллии может не получиться.</a:t>
            </a:r>
            <a:endParaRPr lang="ru-RU" sz="1800" dirty="0"/>
          </a:p>
        </p:txBody>
      </p:sp>
      <p:sp>
        <p:nvSpPr>
          <p:cNvPr id="17410" name="WordArt 2"/>
          <p:cNvSpPr>
            <a:spLocks noChangeArrowheads="1" noChangeShapeType="1" noTextEdit="1"/>
          </p:cNvSpPr>
          <p:nvPr/>
        </p:nvSpPr>
        <p:spPr bwMode="auto">
          <a:xfrm>
            <a:off x="1403648" y="476672"/>
            <a:ext cx="6000750" cy="542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kern="10" dirty="0">
                <a:ln w="9525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  <a:cs typeface="+mn-cs"/>
              </a:rPr>
              <a:t>Гадание на Крещение </a:t>
            </a:r>
            <a:r>
              <a:rPr lang="ru-RU" sz="3600" b="1" kern="10" dirty="0">
                <a:ln w="9525">
                  <a:solidFill>
                    <a:srgbClr val="002060"/>
                  </a:solidFill>
                  <a:round/>
                  <a:headEnd/>
                  <a:tailEnd/>
                </a:ln>
                <a:solidFill>
                  <a:srgbClr val="0000CC"/>
                </a:solidFill>
                <a:latin typeface="Comic Sans MS"/>
                <a:cs typeface="+mn-cs"/>
              </a:rPr>
              <a:t>по</a:t>
            </a:r>
            <a:r>
              <a:rPr lang="ru-RU" sz="3600" b="1" kern="10" dirty="0">
                <a:ln w="9525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  <a:cs typeface="+mn-cs"/>
              </a:rPr>
              <a:t> </a:t>
            </a:r>
            <a:r>
              <a:rPr lang="ru-RU" sz="3600" b="1" kern="10" dirty="0">
                <a:ln w="9525">
                  <a:solidFill>
                    <a:srgbClr val="002060"/>
                  </a:solidFill>
                  <a:round/>
                  <a:headEnd/>
                  <a:tailEnd/>
                </a:ln>
                <a:solidFill>
                  <a:srgbClr val="0000CC"/>
                </a:solidFill>
                <a:latin typeface="Comic Sans MS"/>
                <a:cs typeface="+mn-cs"/>
              </a:rPr>
              <a:t>снегу</a:t>
            </a:r>
          </a:p>
        </p:txBody>
      </p:sp>
      <p:sp>
        <p:nvSpPr>
          <p:cNvPr id="34820" name="AutoShape 4" descr="http://img3.proshkolu.ru/content/media/pic/std/1000000/409000/408432-c749f545ad2fd39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7" name="Picture 6" descr="http://ic.pics.livejournal.com/proschai_detka/19092439/1171/1171_320.jpg"/>
          <p:cNvPicPr>
            <a:picLocks noChangeAspect="1" noChangeArrowheads="1"/>
          </p:cNvPicPr>
          <p:nvPr/>
        </p:nvPicPr>
        <p:blipFill>
          <a:blip r:embed="rId4" cstate="print"/>
          <a:srcRect t="59849" r="33851"/>
          <a:stretch>
            <a:fillRect/>
          </a:stretch>
        </p:blipFill>
        <p:spPr bwMode="auto">
          <a:xfrm>
            <a:off x="5364088" y="1268760"/>
            <a:ext cx="3312368" cy="18334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822" name="Picture 2" descr="http://s3.uploads.ru/t/Gtqs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32363" y="3573463"/>
            <a:ext cx="381635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Рамка 8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423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288" y="1196975"/>
            <a:ext cx="3671887" cy="4132263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Blip>
                <a:blip r:embed="rId2"/>
              </a:buBlip>
              <a:defRPr/>
            </a:pPr>
            <a:r>
              <a:rPr lang="ru-RU" sz="1800" dirty="0" smtClean="0">
                <a:latin typeface="Arial Black" pitchFamily="34" charset="0"/>
              </a:rPr>
              <a:t>Девушки собирались в светелке.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Blip>
                <a:blip r:embed="rId3"/>
              </a:buBlip>
              <a:defRPr/>
            </a:pPr>
            <a:r>
              <a:rPr lang="ru-RU" sz="1800" dirty="0" smtClean="0">
                <a:latin typeface="Arial Black" pitchFamily="34" charset="0"/>
              </a:rPr>
              <a:t>Снимали с рук свои колечки и выкладывали их в форме круга.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Blip>
                <a:blip r:embed="rId3"/>
              </a:buBlip>
              <a:defRPr/>
            </a:pPr>
            <a:r>
              <a:rPr lang="ru-RU" sz="1800" dirty="0" smtClean="0">
                <a:latin typeface="Arial Black" pitchFamily="34" charset="0"/>
              </a:rPr>
              <a:t>В дом заносили курицу или петуха и ставили его в центр круга.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Blip>
                <a:blip r:embed="rId3"/>
              </a:buBlip>
              <a:defRPr/>
            </a:pPr>
            <a:r>
              <a:rPr lang="ru-RU" sz="1800" dirty="0" smtClean="0">
                <a:latin typeface="Arial Black" pitchFamily="34" charset="0"/>
              </a:rPr>
              <a:t>Чье кольцо приглянется птице первым, и она клюнет его – та девушка первая выйдет замуж.</a:t>
            </a:r>
            <a:br>
              <a:rPr lang="ru-RU" sz="1800" dirty="0" smtClean="0">
                <a:latin typeface="Arial Black" pitchFamily="34" charset="0"/>
              </a:rPr>
            </a:br>
            <a:endParaRPr lang="ru-RU" sz="1800" dirty="0">
              <a:latin typeface="Arial Black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50825" y="5013325"/>
            <a:ext cx="8497888" cy="1655763"/>
          </a:xfrm>
        </p:spPr>
        <p:txBody>
          <a:bodyPr rtlCol="0">
            <a:normAutofit lnSpcReduction="1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Blip>
                <a:blip r:embed="rId2"/>
              </a:buBlip>
              <a:defRPr/>
            </a:pPr>
            <a:r>
              <a:rPr lang="ru-RU" sz="1800" dirty="0" smtClean="0">
                <a:latin typeface="Arial Black" pitchFamily="34" charset="0"/>
              </a:rPr>
              <a:t>Еще давали курице «считанное» зерно, то есть заранее пересчитывали все зерна и давали несушке. Затем, оставшиеся зерна пересчитывали вновь. Если оставалось четное количество зерен, то есть парное, значит, девушке суждено в этом году найти свою «пару» и выйти замуж.</a:t>
            </a:r>
            <a:endParaRPr lang="ru-RU" sz="1800" dirty="0">
              <a:latin typeface="Arial Black" pitchFamily="34" charset="0"/>
            </a:endParaRPr>
          </a:p>
        </p:txBody>
      </p:sp>
      <p:sp>
        <p:nvSpPr>
          <p:cNvPr id="18434" name="WordArt 2"/>
          <p:cNvSpPr>
            <a:spLocks noChangeArrowheads="1" noChangeShapeType="1" noTextEdit="1"/>
          </p:cNvSpPr>
          <p:nvPr/>
        </p:nvSpPr>
        <p:spPr bwMode="auto">
          <a:xfrm>
            <a:off x="1043608" y="404664"/>
            <a:ext cx="6696744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kern="10" dirty="0">
                <a:ln w="9525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  <a:cs typeface="+mn-cs"/>
              </a:rPr>
              <a:t>Гадание на Крещение </a:t>
            </a:r>
            <a:r>
              <a:rPr lang="ru-RU" sz="3600" b="1" kern="10" dirty="0">
                <a:ln w="9525">
                  <a:solidFill>
                    <a:srgbClr val="002060"/>
                  </a:solidFill>
                  <a:round/>
                  <a:headEnd/>
                  <a:tailEnd/>
                </a:ln>
                <a:solidFill>
                  <a:srgbClr val="0000CC"/>
                </a:solidFill>
                <a:latin typeface="Comic Sans MS"/>
                <a:cs typeface="+mn-cs"/>
              </a:rPr>
              <a:t>с курицей</a:t>
            </a:r>
          </a:p>
        </p:txBody>
      </p:sp>
      <p:pic>
        <p:nvPicPr>
          <p:cNvPr id="35844" name="Picture 4" descr="http://stat20.privet.ru/lr/0c0274aef758a080987819d0209590a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1052513"/>
            <a:ext cx="4700588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Рамка 5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423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Содержимое 2"/>
          <p:cNvSpPr>
            <a:spLocks noGrp="1"/>
          </p:cNvSpPr>
          <p:nvPr>
            <p:ph sz="half" idx="1"/>
          </p:nvPr>
        </p:nvSpPr>
        <p:spPr>
          <a:xfrm>
            <a:off x="250825" y="1341438"/>
            <a:ext cx="3673475" cy="5000625"/>
          </a:xfrm>
        </p:spPr>
        <p:txBody>
          <a:bodyPr/>
          <a:lstStyle/>
          <a:p>
            <a:pPr algn="ctr" eaLnBrk="1" hangingPunct="1">
              <a:buFont typeface="Arial" charset="0"/>
              <a:buBlip>
                <a:blip r:embed="rId2"/>
              </a:buBlip>
            </a:pPr>
            <a:r>
              <a:rPr lang="ru-RU" sz="1800" smtClean="0">
                <a:latin typeface="Arial Black" pitchFamily="34" charset="0"/>
              </a:rPr>
              <a:t>Восковую свечу растапливают в кружке. </a:t>
            </a:r>
          </a:p>
          <a:p>
            <a:pPr algn="ctr" eaLnBrk="1" hangingPunct="1">
              <a:buFont typeface="Arial" charset="0"/>
              <a:buBlip>
                <a:blip r:embed="rId2"/>
              </a:buBlip>
            </a:pPr>
            <a:r>
              <a:rPr lang="ru-RU" sz="1800" smtClean="0">
                <a:latin typeface="Arial Black" pitchFamily="34" charset="0"/>
              </a:rPr>
              <a:t>У входных дверей ставят блюдечко с молоком и говорят: «Домовой, хозяин мой, приди под порог попить молочка, поесть воска». </a:t>
            </a:r>
          </a:p>
          <a:p>
            <a:pPr algn="ctr" eaLnBrk="1" hangingPunct="1">
              <a:buFont typeface="Arial" charset="0"/>
              <a:buBlip>
                <a:blip r:embed="rId2"/>
              </a:buBlip>
            </a:pPr>
            <a:r>
              <a:rPr lang="ru-RU" sz="1800" smtClean="0">
                <a:latin typeface="Arial Black" pitchFamily="34" charset="0"/>
              </a:rPr>
              <a:t>Сразу же вливают горячий воск в молоко. </a:t>
            </a:r>
          </a:p>
          <a:p>
            <a:pPr algn="ctr" eaLnBrk="1" hangingPunct="1">
              <a:buFont typeface="Arial" charset="0"/>
              <a:buBlip>
                <a:blip r:embed="rId2"/>
              </a:buBlip>
            </a:pPr>
            <a:r>
              <a:rPr lang="ru-RU" sz="1800" smtClean="0">
                <a:latin typeface="Arial Black" pitchFamily="34" charset="0"/>
              </a:rPr>
              <a:t>Затем внимательно рассматривают фигурки, которые приобретет застывший воск.</a:t>
            </a:r>
          </a:p>
        </p:txBody>
      </p:sp>
      <p:sp>
        <p:nvSpPr>
          <p:cNvPr id="36866" name="Содержимое 3"/>
          <p:cNvSpPr>
            <a:spLocks noGrp="1"/>
          </p:cNvSpPr>
          <p:nvPr>
            <p:ph sz="half" idx="2"/>
          </p:nvPr>
        </p:nvSpPr>
        <p:spPr>
          <a:xfrm>
            <a:off x="3924300" y="3644900"/>
            <a:ext cx="4968875" cy="2952750"/>
          </a:xfrm>
        </p:spPr>
        <p:txBody>
          <a:bodyPr/>
          <a:lstStyle/>
          <a:p>
            <a:pPr algn="ctr" eaLnBrk="1" hangingPunct="1">
              <a:buFont typeface="Arial" charset="0"/>
              <a:buBlip>
                <a:blip r:embed="rId3"/>
              </a:buBlip>
            </a:pPr>
            <a:r>
              <a:rPr lang="ru-RU" sz="1800" smtClean="0">
                <a:solidFill>
                  <a:srgbClr val="C00000"/>
                </a:solidFill>
                <a:latin typeface="Arial Black" pitchFamily="34" charset="0"/>
              </a:rPr>
              <a:t>Крест</a:t>
            </a:r>
            <a:r>
              <a:rPr lang="ru-RU" sz="1800" smtClean="0">
                <a:latin typeface="Arial Black" pitchFamily="34" charset="0"/>
              </a:rPr>
              <a:t> означает болезни, неприятности на службе и в личной жизни. </a:t>
            </a:r>
          </a:p>
          <a:p>
            <a:pPr algn="ctr" eaLnBrk="1" hangingPunct="1">
              <a:buFont typeface="Arial" charset="0"/>
              <a:buBlip>
                <a:blip r:embed="rId3"/>
              </a:buBlip>
            </a:pPr>
            <a:r>
              <a:rPr lang="ru-RU" sz="1800" smtClean="0">
                <a:solidFill>
                  <a:srgbClr val="C00000"/>
                </a:solidFill>
                <a:latin typeface="Arial Black" pitchFamily="34" charset="0"/>
              </a:rPr>
              <a:t>Воск, застывший полосками</a:t>
            </a:r>
            <a:r>
              <a:rPr lang="ru-RU" sz="1800" smtClean="0">
                <a:latin typeface="Arial Black" pitchFamily="34" charset="0"/>
              </a:rPr>
              <a:t>, предвещает дороги и переезды. </a:t>
            </a:r>
          </a:p>
          <a:p>
            <a:pPr algn="ctr" eaLnBrk="1" hangingPunct="1">
              <a:buFont typeface="Arial" charset="0"/>
              <a:buBlip>
                <a:blip r:embed="rId3"/>
              </a:buBlip>
            </a:pPr>
            <a:r>
              <a:rPr lang="ru-RU" sz="1800" smtClean="0">
                <a:solidFill>
                  <a:srgbClr val="C00000"/>
                </a:solidFill>
                <a:latin typeface="Arial Black" pitchFamily="34" charset="0"/>
              </a:rPr>
              <a:t>Цветок </a:t>
            </a:r>
            <a:r>
              <a:rPr lang="ru-RU" sz="1800" smtClean="0">
                <a:latin typeface="Arial Black" pitchFamily="34" charset="0"/>
              </a:rPr>
              <a:t>– сулит счастье и любовь. </a:t>
            </a:r>
          </a:p>
          <a:p>
            <a:pPr algn="ctr" eaLnBrk="1" hangingPunct="1">
              <a:buFont typeface="Arial" charset="0"/>
              <a:buBlip>
                <a:blip r:embed="rId3"/>
              </a:buBlip>
            </a:pPr>
            <a:r>
              <a:rPr lang="ru-RU" sz="1800" smtClean="0">
                <a:solidFill>
                  <a:srgbClr val="C00000"/>
                </a:solidFill>
                <a:latin typeface="Arial Black" pitchFamily="34" charset="0"/>
              </a:rPr>
              <a:t>Силуэт человека </a:t>
            </a:r>
            <a:r>
              <a:rPr lang="ru-RU" sz="1800" smtClean="0">
                <a:latin typeface="Arial Black" pitchFamily="34" charset="0"/>
              </a:rPr>
              <a:t>говорит о том, что в вашей жизни скоро появится надежный друг.</a:t>
            </a:r>
          </a:p>
        </p:txBody>
      </p:sp>
      <p:sp>
        <p:nvSpPr>
          <p:cNvPr id="5" name="WordArt 2"/>
          <p:cNvSpPr>
            <a:spLocks noChangeArrowheads="1" noChangeShapeType="1" noTextEdit="1"/>
          </p:cNvSpPr>
          <p:nvPr/>
        </p:nvSpPr>
        <p:spPr bwMode="auto">
          <a:xfrm>
            <a:off x="971600" y="404664"/>
            <a:ext cx="6984776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kern="10" dirty="0">
                <a:ln w="9525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  <a:cs typeface="+mn-cs"/>
              </a:rPr>
              <a:t>Гадание на Крещение на </a:t>
            </a:r>
            <a:r>
              <a:rPr lang="ru-RU" sz="3600" b="1" kern="10" dirty="0">
                <a:ln w="9525">
                  <a:solidFill>
                    <a:srgbClr val="002060"/>
                  </a:solidFill>
                  <a:round/>
                  <a:headEnd/>
                  <a:tailEnd/>
                </a:ln>
                <a:solidFill>
                  <a:srgbClr val="0000CC"/>
                </a:solidFill>
                <a:latin typeface="Comic Sans MS"/>
                <a:cs typeface="+mn-cs"/>
              </a:rPr>
              <a:t>воске с молоком</a:t>
            </a:r>
          </a:p>
        </p:txBody>
      </p:sp>
      <p:pic>
        <p:nvPicPr>
          <p:cNvPr id="36868" name="Picture 2" descr="С приходом христианства на Русь, святочные гадания не только"/>
          <p:cNvPicPr>
            <a:picLocks noChangeAspect="1" noChangeArrowheads="1"/>
          </p:cNvPicPr>
          <p:nvPr/>
        </p:nvPicPr>
        <p:blipFill>
          <a:blip r:embed="rId4"/>
          <a:srcRect b="6761"/>
          <a:stretch>
            <a:fillRect/>
          </a:stretch>
        </p:blipFill>
        <p:spPr bwMode="auto">
          <a:xfrm>
            <a:off x="5062538" y="1052513"/>
            <a:ext cx="339725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Рамка 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423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2" descr="http://forum.klopsiki.ru/uploads/post-8-116913834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213100"/>
            <a:ext cx="4175125" cy="313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WordArt 2"/>
          <p:cNvSpPr>
            <a:spLocks noChangeArrowheads="1" noChangeShapeType="1" noTextEdit="1"/>
          </p:cNvSpPr>
          <p:nvPr/>
        </p:nvSpPr>
        <p:spPr bwMode="auto">
          <a:xfrm>
            <a:off x="1403648" y="476672"/>
            <a:ext cx="5256584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kern="10" dirty="0">
                <a:ln w="9525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  <a:cs typeface="+mn-cs"/>
              </a:rPr>
              <a:t>Гадание на Крещение на </a:t>
            </a:r>
            <a:r>
              <a:rPr lang="ru-RU" sz="3600" b="1" kern="10" dirty="0">
                <a:ln w="9525">
                  <a:solidFill>
                    <a:srgbClr val="002060"/>
                  </a:solidFill>
                  <a:round/>
                  <a:headEnd/>
                  <a:tailEnd/>
                </a:ln>
                <a:solidFill>
                  <a:srgbClr val="0000CC"/>
                </a:solidFill>
                <a:latin typeface="Comic Sans MS"/>
                <a:cs typeface="+mn-cs"/>
              </a:rPr>
              <a:t>воске</a:t>
            </a:r>
          </a:p>
        </p:txBody>
      </p:sp>
      <p:sp>
        <p:nvSpPr>
          <p:cNvPr id="37891" name="Содержимое 2"/>
          <p:cNvSpPr txBox="1">
            <a:spLocks/>
          </p:cNvSpPr>
          <p:nvPr/>
        </p:nvSpPr>
        <p:spPr bwMode="auto">
          <a:xfrm>
            <a:off x="468313" y="1052513"/>
            <a:ext cx="8002587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Blip>
                <a:blip r:embed="rId3"/>
              </a:buBlip>
            </a:pPr>
            <a:r>
              <a:rPr lang="ru-RU">
                <a:latin typeface="Arial Black" pitchFamily="34" charset="0"/>
              </a:rPr>
              <a:t>Подогревали свечу на водяной бане и сразу выливали расплавленный воск в большую глубокую тарелку, наполненную холодной водой. </a:t>
            </a:r>
          </a:p>
          <a:p>
            <a:pPr marL="342900" indent="-342900">
              <a:spcBef>
                <a:spcPct val="20000"/>
              </a:spcBef>
              <a:buFont typeface="Arial" charset="0"/>
              <a:buBlip>
                <a:blip r:embed="rId4"/>
              </a:buBlip>
            </a:pPr>
            <a:r>
              <a:rPr lang="ru-RU">
                <a:latin typeface="Arial Black" pitchFamily="34" charset="0"/>
              </a:rPr>
              <a:t>Быстро застывающий воск образует чёткие очертания предметов, по которым и судят о будущем.</a:t>
            </a:r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5148263" y="3357563"/>
            <a:ext cx="3744912" cy="3240087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Blip>
                <a:blip r:embed="rId4"/>
              </a:buBlip>
              <a:defRPr/>
            </a:pPr>
            <a:r>
              <a:rPr lang="ru-RU" sz="1900" dirty="0">
                <a:latin typeface="Arial Black" pitchFamily="34" charset="0"/>
                <a:cs typeface="+mn-cs"/>
              </a:rPr>
              <a:t>Подковка -  сулила большое счастье;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Blip>
                <a:blip r:embed="rId4"/>
              </a:buBlip>
              <a:defRPr/>
            </a:pPr>
            <a:r>
              <a:rPr lang="ru-RU" sz="1900" dirty="0">
                <a:latin typeface="Arial Black" pitchFamily="34" charset="0"/>
                <a:cs typeface="+mn-cs"/>
              </a:rPr>
              <a:t>звездочка - получение давно ожидаемого известия;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Blip>
                <a:blip r:embed="rId4"/>
              </a:buBlip>
              <a:defRPr/>
            </a:pPr>
            <a:r>
              <a:rPr lang="ru-RU" sz="1900" dirty="0">
                <a:latin typeface="Arial Black" pitchFamily="34" charset="0"/>
                <a:cs typeface="+mn-cs"/>
              </a:rPr>
              <a:t>нечто бесформенное -  призывало фантазию, которая  что-нибудь подсказывала....</a:t>
            </a:r>
            <a:r>
              <a:rPr lang="ru-RU" sz="3200" b="1" dirty="0">
                <a:latin typeface="+mn-lt"/>
                <a:cs typeface="+mn-cs"/>
              </a:rPr>
              <a:t/>
            </a:r>
            <a:br>
              <a:rPr lang="ru-RU" sz="3200" b="1" dirty="0">
                <a:latin typeface="+mn-lt"/>
                <a:cs typeface="+mn-cs"/>
              </a:rPr>
            </a:br>
            <a:endParaRPr lang="ru-RU" sz="3200" dirty="0">
              <a:latin typeface="+mn-lt"/>
              <a:cs typeface="+mn-cs"/>
            </a:endParaRPr>
          </a:p>
        </p:txBody>
      </p:sp>
      <p:sp>
        <p:nvSpPr>
          <p:cNvPr id="6" name="Рамка 5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423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Содержимое 2"/>
          <p:cNvSpPr>
            <a:spLocks noGrp="1"/>
          </p:cNvSpPr>
          <p:nvPr>
            <p:ph sz="half" idx="1"/>
          </p:nvPr>
        </p:nvSpPr>
        <p:spPr>
          <a:xfrm>
            <a:off x="468313" y="1341438"/>
            <a:ext cx="3455987" cy="3887787"/>
          </a:xfrm>
        </p:spPr>
        <p:txBody>
          <a:bodyPr/>
          <a:lstStyle/>
          <a:p>
            <a:pPr eaLnBrk="1" hangingPunct="1">
              <a:buFont typeface="Arial" charset="0"/>
              <a:buBlip>
                <a:blip r:embed="rId2"/>
              </a:buBlip>
            </a:pPr>
            <a:r>
              <a:rPr lang="ru-RU" sz="1800" smtClean="0">
                <a:latin typeface="Arial Black" pitchFamily="34" charset="0"/>
              </a:rPr>
              <a:t>Девушка брала золотое обручальное кольцо матери или бабушки.</a:t>
            </a:r>
          </a:p>
          <a:p>
            <a:pPr eaLnBrk="1" hangingPunct="1">
              <a:buFont typeface="Arial" charset="0"/>
              <a:buBlip>
                <a:blip r:embed="rId3"/>
              </a:buBlip>
            </a:pPr>
            <a:r>
              <a:rPr lang="ru-RU" sz="1800" smtClean="0">
                <a:latin typeface="Arial Black" pitchFamily="34" charset="0"/>
              </a:rPr>
              <a:t>Подвешивала его на черную шерстяную нить и опускала в стакан, наполовину заполненный водой. </a:t>
            </a:r>
          </a:p>
          <a:p>
            <a:pPr eaLnBrk="1" hangingPunct="1">
              <a:buFont typeface="Arial" charset="0"/>
              <a:buBlip>
                <a:blip r:embed="rId3"/>
              </a:buBlip>
            </a:pPr>
            <a:r>
              <a:rPr lang="ru-RU" sz="1800" smtClean="0">
                <a:latin typeface="Arial Black" pitchFamily="34" charset="0"/>
              </a:rPr>
              <a:t>Задавала вопросы, а кольцо в воде на них «отвечало».  </a:t>
            </a:r>
            <a:endParaRPr lang="ru-RU" smtClean="0"/>
          </a:p>
        </p:txBody>
      </p:sp>
      <p:sp>
        <p:nvSpPr>
          <p:cNvPr id="38914" name="Содержимое 3"/>
          <p:cNvSpPr>
            <a:spLocks noGrp="1"/>
          </p:cNvSpPr>
          <p:nvPr>
            <p:ph sz="half" idx="2"/>
          </p:nvPr>
        </p:nvSpPr>
        <p:spPr>
          <a:xfrm>
            <a:off x="755650" y="5157788"/>
            <a:ext cx="7704138" cy="1495425"/>
          </a:xfrm>
        </p:spPr>
        <p:txBody>
          <a:bodyPr/>
          <a:lstStyle/>
          <a:p>
            <a:pPr algn="ctr" eaLnBrk="1" hangingPunct="1">
              <a:buFont typeface="Arial" charset="0"/>
              <a:buBlip>
                <a:blip r:embed="rId4"/>
              </a:buBlip>
            </a:pPr>
            <a:r>
              <a:rPr lang="ru-RU" sz="1800" smtClean="0">
                <a:latin typeface="Arial Black" pitchFamily="34" charset="0"/>
              </a:rPr>
              <a:t>Если кольцо отклонялось в левую сторону стакана, ответ был отрицательным.</a:t>
            </a:r>
          </a:p>
          <a:p>
            <a:pPr algn="ctr" eaLnBrk="1" hangingPunct="1">
              <a:buFont typeface="Arial" charset="0"/>
              <a:buBlip>
                <a:blip r:embed="rId4"/>
              </a:buBlip>
            </a:pPr>
            <a:r>
              <a:rPr lang="ru-RU" sz="1800" smtClean="0">
                <a:latin typeface="Arial Black" pitchFamily="34" charset="0"/>
              </a:rPr>
              <a:t>Если кольцо касалось правой стороны – ответ означал «да».</a:t>
            </a:r>
            <a:endParaRPr lang="ru-RU" sz="1800" smtClean="0"/>
          </a:p>
        </p:txBody>
      </p:sp>
      <p:sp>
        <p:nvSpPr>
          <p:cNvPr id="19458" name="WordArt 2"/>
          <p:cNvSpPr>
            <a:spLocks noChangeArrowheads="1" noChangeShapeType="1" noTextEdit="1"/>
          </p:cNvSpPr>
          <p:nvPr/>
        </p:nvSpPr>
        <p:spPr bwMode="auto">
          <a:xfrm>
            <a:off x="1331640" y="476672"/>
            <a:ext cx="6120680" cy="648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kern="10" dirty="0">
                <a:ln w="9525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  <a:cs typeface="+mn-cs"/>
              </a:rPr>
              <a:t>Гадание на Крещение </a:t>
            </a:r>
            <a:r>
              <a:rPr lang="ru-RU" sz="3600" b="1" kern="10" dirty="0">
                <a:ln w="9525">
                  <a:solidFill>
                    <a:srgbClr val="002060"/>
                  </a:solidFill>
                  <a:round/>
                  <a:headEnd/>
                  <a:tailEnd/>
                </a:ln>
                <a:solidFill>
                  <a:srgbClr val="0000CC"/>
                </a:solidFill>
                <a:latin typeface="Comic Sans MS"/>
                <a:cs typeface="+mn-cs"/>
              </a:rPr>
              <a:t>по кольцу</a:t>
            </a:r>
          </a:p>
        </p:txBody>
      </p:sp>
      <p:pic>
        <p:nvPicPr>
          <p:cNvPr id="38916" name="Picture 4" descr="http://ok2net.ru/upload/video/thumbs/medium/2012/12/16/gadanie-na-voske-i-voskovye-figury1355617712-50cd15b00bf7b.jpg"/>
          <p:cNvPicPr>
            <a:picLocks noChangeAspect="1" noChangeArrowheads="1"/>
          </p:cNvPicPr>
          <p:nvPr/>
        </p:nvPicPr>
        <p:blipFill>
          <a:blip r:embed="rId5"/>
          <a:srcRect l="1627" t="8673" r="7306"/>
          <a:stretch>
            <a:fillRect/>
          </a:stretch>
        </p:blipFill>
        <p:spPr bwMode="auto">
          <a:xfrm>
            <a:off x="4284663" y="1341438"/>
            <a:ext cx="446405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Рамка 5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423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6" descr="http://ic.pics.livejournal.com/proschai_detka/19092439/1171/1171_3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3"/>
          <p:cNvSpPr>
            <a:spLocks noGrp="1"/>
          </p:cNvSpPr>
          <p:nvPr>
            <p:ph sz="half" idx="2"/>
          </p:nvPr>
        </p:nvSpPr>
        <p:spPr>
          <a:xfrm>
            <a:off x="2699792" y="4725144"/>
            <a:ext cx="6048672" cy="1872208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Blip>
                <a:blip r:embed="rId3"/>
              </a:buBlip>
              <a:defRPr/>
            </a:pPr>
            <a:r>
              <a:rPr lang="ru-RU" sz="20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Гадание в русской деревне считалось греховным делом, после которого требовалось очищение святой водой, исповедь и причащение.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026" name="Picture 2" descr="http://im6-tub-ru.yandex.net/i?id=451351711-49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73016"/>
            <a:ext cx="3288684" cy="2963755"/>
          </a:xfrm>
          <a:prstGeom prst="ellipse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8" name="Содержимое 3"/>
          <p:cNvSpPr txBox="1">
            <a:spLocks/>
          </p:cNvSpPr>
          <p:nvPr/>
        </p:nvSpPr>
        <p:spPr>
          <a:xfrm>
            <a:off x="251520" y="332656"/>
            <a:ext cx="6912768" cy="1368152"/>
          </a:xfrm>
          <a:prstGeom prst="rect">
            <a:avLst/>
          </a:prstGeom>
        </p:spPr>
        <p:txBody>
          <a:bodyPr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Tx/>
              <a:buBlip>
                <a:blip r:embed="rId5"/>
              </a:buBlip>
              <a:defRPr/>
            </a:pPr>
            <a:r>
              <a:rPr lang="ru-RU" sz="2000" dirty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cs typeface="+mn-cs"/>
              </a:rPr>
              <a:t>Так – от Рождества до Крещения – проходило начало года. А дальше – месяц без праздников и забав. 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Tx/>
              <a:buBlip>
                <a:blip r:embed="rId5"/>
              </a:buBlip>
              <a:defRPr/>
            </a:pPr>
            <a:r>
              <a:rPr lang="ru-RU" sz="2000" dirty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cs typeface="+mn-cs"/>
              </a:rPr>
              <a:t>Ждали Масленицу.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latin typeface="Book Antiqua" pitchFamily="18" charset="0"/>
              </a:rPr>
              <a:t>Интернет ресурсы</a:t>
            </a:r>
          </a:p>
        </p:txBody>
      </p:sp>
      <p:sp>
        <p:nvSpPr>
          <p:cNvPr id="40962" name="Содержимое 2"/>
          <p:cNvSpPr>
            <a:spLocks noGrp="1"/>
          </p:cNvSpPr>
          <p:nvPr>
            <p:ph idx="1"/>
          </p:nvPr>
        </p:nvSpPr>
        <p:spPr>
          <a:xfrm>
            <a:off x="468313" y="1412875"/>
            <a:ext cx="8229600" cy="676275"/>
          </a:xfrm>
        </p:spPr>
        <p:txBody>
          <a:bodyPr/>
          <a:lstStyle/>
          <a:p>
            <a:pPr eaLnBrk="1" hangingPunct="1"/>
            <a:r>
              <a:rPr lang="ru-RU" sz="1800" smtClean="0"/>
              <a:t>http://vorozheja.ru/publ/raznye_gadanija/gadanija_na_kreshhenie/4-1-0-63</a:t>
            </a:r>
          </a:p>
          <a:p>
            <a:pPr eaLnBrk="1" hangingPunct="1"/>
            <a:endParaRPr lang="ru-RU" smtClean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8313" y="1341438"/>
            <a:ext cx="640715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+mj-lt"/>
                <a:ea typeface="+mj-ea"/>
                <a:cs typeface="+mj-cs"/>
              </a:rPr>
              <a:t> </a:t>
            </a:r>
            <a:r>
              <a:rPr lang="en-US" dirty="0">
                <a:latin typeface="+mj-lt"/>
                <a:ea typeface="+mj-ea"/>
                <a:cs typeface="+mj-cs"/>
              </a:rPr>
              <a:t>http://www.licey.net/lit/istok/kalendarSvyatki</a:t>
            </a:r>
            <a:endParaRPr lang="ru-RU" dirty="0"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68313" y="1628775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+mj-lt"/>
                <a:ea typeface="+mj-ea"/>
                <a:cs typeface="+mj-cs"/>
              </a:rPr>
              <a:t> </a:t>
            </a:r>
            <a:r>
              <a:rPr lang="en-US" sz="1600" dirty="0">
                <a:latin typeface="+mj-lt"/>
                <a:ea typeface="+mj-ea"/>
                <a:cs typeface="+mj-cs"/>
              </a:rPr>
              <a:t>http://traditio-ru.org/wiki/%D0%93%D0%B0%D0%B4%D0%B0%D0%BD%D0%B8%D0%B5</a:t>
            </a:r>
            <a:endParaRPr lang="ru-RU" sz="1600" dirty="0"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68313" y="1916113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+mj-lt"/>
                <a:ea typeface="+mj-ea"/>
                <a:cs typeface="+mj-cs"/>
              </a:rPr>
              <a:t> </a:t>
            </a:r>
            <a:r>
              <a:rPr lang="en-US" dirty="0">
                <a:latin typeface="+mj-lt"/>
                <a:ea typeface="+mj-ea"/>
                <a:cs typeface="+mj-cs"/>
              </a:rPr>
              <a:t>http://www.licey.net/lit/istok/kalendarSvyatki</a:t>
            </a:r>
            <a:endParaRPr lang="ru-RU" dirty="0"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4"/>
          <p:cNvSpPr txBox="1">
            <a:spLocks/>
          </p:cNvSpPr>
          <p:nvPr/>
        </p:nvSpPr>
        <p:spPr>
          <a:xfrm>
            <a:off x="468313" y="2420938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>
                <a:latin typeface="+mj-lt"/>
                <a:ea typeface="+mj-ea"/>
                <a:cs typeface="+mj-cs"/>
              </a:rPr>
              <a:t>  </a:t>
            </a:r>
            <a:r>
              <a:rPr lang="en-US" sz="1600" dirty="0">
                <a:latin typeface="+mj-lt"/>
                <a:ea typeface="+mj-ea"/>
                <a:cs typeface="+mj-cs"/>
              </a:rPr>
              <a:t>http://traditio-ru.org/wiki/%D0%97%D0%B0%D0%B3%D0%BB%D0%B0%D0%B2%D0%BD%D0%B0%D1%8F_%D1%81%D1%82%D1%80%D0%B0%D0%BD%D0%B8%D1%86%D0%B0</a:t>
            </a:r>
            <a:endParaRPr lang="ru-RU" sz="1600" dirty="0"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68313" y="3068638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+mj-lt"/>
                <a:ea typeface="+mj-ea"/>
                <a:cs typeface="+mj-cs"/>
              </a:rPr>
              <a:t>  </a:t>
            </a:r>
            <a:r>
              <a:rPr lang="en-US" sz="1600" dirty="0">
                <a:latin typeface="+mj-lt"/>
                <a:ea typeface="+mj-ea"/>
                <a:cs typeface="+mj-cs"/>
              </a:rPr>
              <a:t>http://www.mamba.ru/ru/diary/post.phtml?user_id=181719216&amp;post_id=543&amp;hit=</a:t>
            </a:r>
            <a:r>
              <a:rPr lang="ru-RU" sz="1600" dirty="0">
                <a:latin typeface="+mj-lt"/>
                <a:ea typeface="+mj-ea"/>
                <a:cs typeface="+mj-cs"/>
              </a:rPr>
              <a:t> </a:t>
            </a:r>
            <a:r>
              <a:rPr lang="en-US" sz="1600" dirty="0">
                <a:latin typeface="+mj-lt"/>
                <a:ea typeface="+mj-ea"/>
                <a:cs typeface="+mj-cs"/>
              </a:rPr>
              <a:t>8</a:t>
            </a:r>
            <a:endParaRPr lang="ru-RU" sz="1600" dirty="0"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68313" y="3429000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>
                <a:latin typeface="+mj-lt"/>
                <a:ea typeface="+mj-ea"/>
                <a:cs typeface="+mj-cs"/>
              </a:rPr>
              <a:t> </a:t>
            </a:r>
            <a:r>
              <a:rPr lang="en-US" sz="1600" dirty="0">
                <a:latin typeface="+mj-lt"/>
                <a:ea typeface="+mj-ea"/>
                <a:cs typeface="+mj-cs"/>
              </a:rPr>
              <a:t>http://subscribe.ru/group/pozitiv/221738/</a:t>
            </a:r>
            <a:endParaRPr lang="ru-RU" sz="160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548680"/>
            <a:ext cx="2531463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cs typeface="+mn-cs"/>
              </a:rPr>
              <a:t>Гадали…</a:t>
            </a:r>
            <a:endParaRPr lang="ru-RU" sz="3600" b="1" dirty="0">
              <a:ln w="1905"/>
              <a:solidFill>
                <a:srgbClr val="0000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sp>
        <p:nvSpPr>
          <p:cNvPr id="15362" name="Содержимое 2"/>
          <p:cNvSpPr txBox="1">
            <a:spLocks/>
          </p:cNvSpPr>
          <p:nvPr/>
        </p:nvSpPr>
        <p:spPr bwMode="auto">
          <a:xfrm>
            <a:off x="395288" y="1341438"/>
            <a:ext cx="3097212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Tx/>
              <a:buBlip>
                <a:blip r:embed="rId2"/>
              </a:buBlip>
            </a:pPr>
            <a:r>
              <a:rPr lang="ru-RU">
                <a:latin typeface="Arial Black" pitchFamily="34" charset="0"/>
              </a:rPr>
              <a:t>Зимой гадания устраивались на Рождество, Васильев день, Крещение, а также на все страшные вечера, т. е. вторую половину Святок.  </a:t>
            </a:r>
          </a:p>
        </p:txBody>
      </p:sp>
      <p:sp>
        <p:nvSpPr>
          <p:cNvPr id="15363" name="Содержимое 2"/>
          <p:cNvSpPr txBox="1">
            <a:spLocks/>
          </p:cNvSpPr>
          <p:nvPr/>
        </p:nvSpPr>
        <p:spPr bwMode="auto">
          <a:xfrm>
            <a:off x="3059113" y="3500438"/>
            <a:ext cx="525780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ru-RU" i="1">
                <a:solidFill>
                  <a:srgbClr val="002060"/>
                </a:solidFill>
                <a:latin typeface="Arial Black" pitchFamily="34" charset="0"/>
              </a:rPr>
              <a:t>Гадали и на Вознесение, Благовещение, Иванов день, Покров день и в некоторые другие дни народного календаря. </a:t>
            </a:r>
          </a:p>
        </p:txBody>
      </p:sp>
      <p:sp>
        <p:nvSpPr>
          <p:cNvPr id="15364" name="Содержимое 3"/>
          <p:cNvSpPr txBox="1">
            <a:spLocks/>
          </p:cNvSpPr>
          <p:nvPr/>
        </p:nvSpPr>
        <p:spPr bwMode="auto">
          <a:xfrm>
            <a:off x="539750" y="4868863"/>
            <a:ext cx="7848600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Blip>
                <a:blip r:embed="rId3"/>
              </a:buBlip>
            </a:pPr>
            <a:r>
              <a:rPr lang="ru-RU" i="1">
                <a:solidFill>
                  <a:srgbClr val="002060"/>
                </a:solidFill>
                <a:latin typeface="Arial Black" pitchFamily="34" charset="0"/>
              </a:rPr>
              <a:t>Кроме того, в деревне гадали, когда это было необходимо, в любой день года, чтобы получить ответы на вопросы, связанные с жизнью близких, заключением брака, рождением детей, материальным благополучием семьи и т. д.</a:t>
            </a:r>
          </a:p>
        </p:txBody>
      </p:sp>
      <p:pic>
        <p:nvPicPr>
          <p:cNvPr id="15365" name="Picture 2" descr="http://img0.liveinternet.ru/images/attach/c/0/37/936/37936049_37934392_bem_novuyy_razme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4663" y="404813"/>
            <a:ext cx="4248150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423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148163" y="332656"/>
            <a:ext cx="2531463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cs typeface="+mn-cs"/>
              </a:rPr>
              <a:t>Гадали…</a:t>
            </a:r>
            <a:endParaRPr lang="ru-RU" sz="3600" b="1" dirty="0">
              <a:ln w="1905"/>
              <a:solidFill>
                <a:srgbClr val="0000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sp>
        <p:nvSpPr>
          <p:cNvPr id="16386" name="Содержимое 5"/>
          <p:cNvSpPr>
            <a:spLocks noGrp="1"/>
          </p:cNvSpPr>
          <p:nvPr>
            <p:ph sz="half" idx="1"/>
          </p:nvPr>
        </p:nvSpPr>
        <p:spPr>
          <a:xfrm>
            <a:off x="468313" y="1052513"/>
            <a:ext cx="8147050" cy="820737"/>
          </a:xfrm>
        </p:spPr>
        <p:txBody>
          <a:bodyPr/>
          <a:lstStyle/>
          <a:p>
            <a:pPr eaLnBrk="1" hangingPunct="1">
              <a:buFont typeface="Arial" charset="0"/>
              <a:buBlip>
                <a:blip r:embed="rId2"/>
              </a:buBlip>
            </a:pPr>
            <a:r>
              <a:rPr lang="ru-RU" sz="1800" smtClean="0">
                <a:latin typeface="Arial Black" pitchFamily="34" charset="0"/>
              </a:rPr>
              <a:t>Едва ли не самой распространенной темой гаданий были любовь и брак.</a:t>
            </a:r>
            <a:endParaRPr lang="ru-RU" sz="1800" smtClean="0"/>
          </a:p>
        </p:txBody>
      </p:sp>
      <p:sp>
        <p:nvSpPr>
          <p:cNvPr id="16387" name="Содержимое 6"/>
          <p:cNvSpPr>
            <a:spLocks noGrp="1"/>
          </p:cNvSpPr>
          <p:nvPr>
            <p:ph sz="half" idx="2"/>
          </p:nvPr>
        </p:nvSpPr>
        <p:spPr>
          <a:xfrm>
            <a:off x="4716463" y="4724400"/>
            <a:ext cx="4038600" cy="1397000"/>
          </a:xfrm>
        </p:spPr>
        <p:txBody>
          <a:bodyPr/>
          <a:lstStyle/>
          <a:p>
            <a:pPr algn="ctr" eaLnBrk="1" hangingPunct="1">
              <a:buFont typeface="Arial" charset="0"/>
              <a:buBlip>
                <a:blip r:embed="rId2"/>
              </a:buBlip>
            </a:pPr>
            <a:r>
              <a:rPr lang="ru-RU" sz="1800" smtClean="0">
                <a:latin typeface="Arial Black" pitchFamily="34" charset="0"/>
              </a:rPr>
              <a:t>Гадали индивидуально или собираясь небольшой группой — девушки, старики или вся семья.</a:t>
            </a:r>
            <a:endParaRPr lang="ru-RU" sz="1800" smtClean="0"/>
          </a:p>
          <a:p>
            <a:pPr eaLnBrk="1" hangingPunct="1"/>
            <a:endParaRPr lang="ru-RU" smtClean="0"/>
          </a:p>
        </p:txBody>
      </p:sp>
      <p:sp>
        <p:nvSpPr>
          <p:cNvPr id="16388" name="Содержимое 2"/>
          <p:cNvSpPr txBox="1">
            <a:spLocks/>
          </p:cNvSpPr>
          <p:nvPr/>
        </p:nvSpPr>
        <p:spPr bwMode="auto">
          <a:xfrm>
            <a:off x="323850" y="1773238"/>
            <a:ext cx="4103688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Blip>
                <a:blip r:embed="rId2"/>
              </a:buBlip>
            </a:pPr>
            <a:r>
              <a:rPr lang="ru-RU">
                <a:latin typeface="Arial Black" pitchFamily="34" charset="0"/>
              </a:rPr>
              <a:t>Гадали в основном в вечернее или ночное время, стараясь успеть до первого крика петуха. В русской деревне гадать умели все.  </a:t>
            </a:r>
          </a:p>
        </p:txBody>
      </p:sp>
      <p:pic>
        <p:nvPicPr>
          <p:cNvPr id="16389" name="Picture 2" descr="Разные гадания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1557338"/>
            <a:ext cx="4032250" cy="274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4" descr="Святочные гадания."/>
          <p:cNvPicPr>
            <a:picLocks noChangeAspect="1" noChangeArrowheads="1"/>
          </p:cNvPicPr>
          <p:nvPr/>
        </p:nvPicPr>
        <p:blipFill>
          <a:blip r:embed="rId4"/>
          <a:srcRect t="13112"/>
          <a:stretch>
            <a:fillRect/>
          </a:stretch>
        </p:blipFill>
        <p:spPr bwMode="auto">
          <a:xfrm>
            <a:off x="395288" y="3789363"/>
            <a:ext cx="4176712" cy="272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Рамка 8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423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Содержимое 2"/>
          <p:cNvSpPr>
            <a:spLocks noGrp="1"/>
          </p:cNvSpPr>
          <p:nvPr>
            <p:ph sz="half" idx="1"/>
          </p:nvPr>
        </p:nvSpPr>
        <p:spPr>
          <a:xfrm>
            <a:off x="684213" y="1125538"/>
            <a:ext cx="5543550" cy="503237"/>
          </a:xfrm>
        </p:spPr>
        <p:txBody>
          <a:bodyPr/>
          <a:lstStyle/>
          <a:p>
            <a:pPr eaLnBrk="1" hangingPunct="1">
              <a:buFont typeface="Arial" charset="0"/>
              <a:buBlip>
                <a:blip r:embed="rId2"/>
              </a:buBlip>
            </a:pPr>
            <a:r>
              <a:rPr lang="ru-RU" sz="2400" smtClean="0">
                <a:solidFill>
                  <a:srgbClr val="C00000"/>
                </a:solidFill>
                <a:latin typeface="Arial Black" pitchFamily="34" charset="0"/>
              </a:rPr>
              <a:t>В гаданиях использовали:   </a:t>
            </a:r>
          </a:p>
        </p:txBody>
      </p:sp>
      <p:sp>
        <p:nvSpPr>
          <p:cNvPr id="17410" name="Содержимое 3"/>
          <p:cNvSpPr>
            <a:spLocks noGrp="1"/>
          </p:cNvSpPr>
          <p:nvPr>
            <p:ph sz="half" idx="2"/>
          </p:nvPr>
        </p:nvSpPr>
        <p:spPr>
          <a:xfrm>
            <a:off x="4932363" y="1628775"/>
            <a:ext cx="3743325" cy="3600450"/>
          </a:xfrm>
        </p:spPr>
        <p:txBody>
          <a:bodyPr/>
          <a:lstStyle/>
          <a:p>
            <a:pPr eaLnBrk="1" hangingPunct="1">
              <a:buFont typeface="Arial" charset="0"/>
              <a:buBlip>
                <a:blip r:embed="rId3"/>
              </a:buBlip>
            </a:pPr>
            <a:r>
              <a:rPr lang="ru-RU" sz="1800" smtClean="0">
                <a:latin typeface="Arial Black" pitchFamily="34" charset="0"/>
              </a:rPr>
              <a:t>разнообразные предметы домашнего обихода,</a:t>
            </a:r>
          </a:p>
          <a:p>
            <a:pPr eaLnBrk="1" hangingPunct="1">
              <a:buFont typeface="Arial" charset="0"/>
              <a:buBlip>
                <a:blip r:embed="rId3"/>
              </a:buBlip>
            </a:pPr>
            <a:r>
              <a:rPr lang="ru-RU" sz="1800" smtClean="0">
                <a:latin typeface="Arial Black" pitchFamily="34" charset="0"/>
              </a:rPr>
              <a:t>сельскохозяйственные орудия, </a:t>
            </a:r>
          </a:p>
          <a:p>
            <a:pPr eaLnBrk="1" hangingPunct="1">
              <a:buFont typeface="Arial" charset="0"/>
              <a:buBlip>
                <a:blip r:embed="rId3"/>
              </a:buBlip>
            </a:pPr>
            <a:r>
              <a:rPr lang="ru-RU" sz="1800" smtClean="0">
                <a:latin typeface="Arial Black" pitchFamily="34" charset="0"/>
              </a:rPr>
              <a:t>украшения, </a:t>
            </a:r>
          </a:p>
          <a:p>
            <a:pPr eaLnBrk="1" hangingPunct="1">
              <a:buFont typeface="Arial" charset="0"/>
              <a:buBlip>
                <a:blip r:embed="rId3"/>
              </a:buBlip>
            </a:pPr>
            <a:r>
              <a:rPr lang="ru-RU" sz="1800" smtClean="0">
                <a:latin typeface="Arial Black" pitchFamily="34" charset="0"/>
              </a:rPr>
              <a:t>растения, </a:t>
            </a:r>
          </a:p>
          <a:p>
            <a:pPr eaLnBrk="1" hangingPunct="1">
              <a:buFont typeface="Arial" charset="0"/>
              <a:buBlip>
                <a:blip r:embed="rId3"/>
              </a:buBlip>
            </a:pPr>
            <a:r>
              <a:rPr lang="ru-RU" sz="1800" smtClean="0">
                <a:latin typeface="Arial Black" pitchFamily="34" charset="0"/>
              </a:rPr>
              <a:t>цветы, </a:t>
            </a:r>
          </a:p>
          <a:p>
            <a:pPr eaLnBrk="1" hangingPunct="1">
              <a:buFont typeface="Arial" charset="0"/>
              <a:buBlip>
                <a:blip r:embed="rId3"/>
              </a:buBlip>
            </a:pPr>
            <a:r>
              <a:rPr lang="ru-RU" sz="1800" smtClean="0">
                <a:latin typeface="Arial Black" pitchFamily="34" charset="0"/>
              </a:rPr>
              <a:t>ритуальную пищу — хлеб, блины, хлебные крошки, кутью, кашу.    </a:t>
            </a:r>
            <a:endParaRPr lang="ru-RU" sz="1800" smtClean="0"/>
          </a:p>
        </p:txBody>
      </p:sp>
      <p:sp>
        <p:nvSpPr>
          <p:cNvPr id="17411" name="Содержимое 3"/>
          <p:cNvSpPr txBox="1">
            <a:spLocks/>
          </p:cNvSpPr>
          <p:nvPr/>
        </p:nvSpPr>
        <p:spPr bwMode="auto">
          <a:xfrm>
            <a:off x="1116013" y="5445125"/>
            <a:ext cx="6840537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Blip>
                <a:blip r:embed="rId2"/>
              </a:buBlip>
            </a:pPr>
            <a:r>
              <a:rPr lang="ru-RU">
                <a:latin typeface="Arial Black" pitchFamily="34" charset="0"/>
              </a:rPr>
              <a:t>Все эти предметы выступали в символическом, а не бытовом значении.</a:t>
            </a:r>
          </a:p>
        </p:txBody>
      </p:sp>
      <p:pic>
        <p:nvPicPr>
          <p:cNvPr id="17412" name="Picture 2" descr="Гадание партнер."/>
          <p:cNvPicPr>
            <a:picLocks noChangeAspect="1" noChangeArrowheads="1"/>
          </p:cNvPicPr>
          <p:nvPr/>
        </p:nvPicPr>
        <p:blipFill>
          <a:blip r:embed="rId4"/>
          <a:srcRect l="4124" t="10239" b="9554"/>
          <a:stretch>
            <a:fillRect/>
          </a:stretch>
        </p:blipFill>
        <p:spPr bwMode="auto">
          <a:xfrm>
            <a:off x="468313" y="1844675"/>
            <a:ext cx="424815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423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WordArt 3"/>
          <p:cNvSpPr>
            <a:spLocks noChangeArrowheads="1" noChangeShapeType="1" noTextEdit="1"/>
          </p:cNvSpPr>
          <p:nvPr/>
        </p:nvSpPr>
        <p:spPr bwMode="auto">
          <a:xfrm>
            <a:off x="2123728" y="404664"/>
            <a:ext cx="4752528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kern="10" dirty="0">
                <a:ln w="9525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  <a:cs typeface="+mn-cs"/>
              </a:rPr>
              <a:t>Атрибуты, </a:t>
            </a:r>
            <a:r>
              <a:rPr lang="ru-RU" sz="3600" b="1" kern="10" dirty="0">
                <a:ln w="9525">
                  <a:solidFill>
                    <a:srgbClr val="002060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Comic Sans MS"/>
                <a:cs typeface="+mn-cs"/>
              </a:rPr>
              <a:t>обряды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5"/>
          <p:cNvSpPr>
            <a:spLocks noGrp="1"/>
          </p:cNvSpPr>
          <p:nvPr>
            <p:ph sz="half" idx="2"/>
          </p:nvPr>
        </p:nvSpPr>
        <p:spPr>
          <a:xfrm>
            <a:off x="323850" y="1052513"/>
            <a:ext cx="4038600" cy="2405062"/>
          </a:xfrm>
        </p:spPr>
        <p:txBody>
          <a:bodyPr/>
          <a:lstStyle/>
          <a:p>
            <a:pPr eaLnBrk="1" hangingPunct="1">
              <a:buFont typeface="Arial" charset="0"/>
              <a:buBlip>
                <a:blip r:embed="rId2"/>
              </a:buBlip>
            </a:pPr>
            <a:r>
              <a:rPr lang="ru-RU" sz="1800" smtClean="0">
                <a:latin typeface="Arial Black" pitchFamily="34" charset="0"/>
              </a:rPr>
              <a:t>Главные атрибуты святочных гаданий:</a:t>
            </a:r>
          </a:p>
          <a:p>
            <a:pPr eaLnBrk="1" hangingPunct="1">
              <a:buFont typeface="Arial" charset="0"/>
              <a:buBlip>
                <a:blip r:embed="rId2"/>
              </a:buBlip>
            </a:pPr>
            <a:r>
              <a:rPr lang="ru-RU" sz="1800" smtClean="0">
                <a:latin typeface="Arial Black" pitchFamily="34" charset="0"/>
              </a:rPr>
              <a:t>блюдо, </a:t>
            </a:r>
          </a:p>
          <a:p>
            <a:pPr eaLnBrk="1" hangingPunct="1">
              <a:buFont typeface="Arial" charset="0"/>
              <a:buBlip>
                <a:blip r:embed="rId2"/>
              </a:buBlip>
            </a:pPr>
            <a:r>
              <a:rPr lang="ru-RU" sz="1800" smtClean="0">
                <a:latin typeface="Arial Black" pitchFamily="34" charset="0"/>
              </a:rPr>
              <a:t>кольца, которые в него складывали,</a:t>
            </a:r>
          </a:p>
          <a:p>
            <a:pPr eaLnBrk="1" hangingPunct="1">
              <a:buFont typeface="Arial" charset="0"/>
              <a:buBlip>
                <a:blip r:embed="rId2"/>
              </a:buBlip>
            </a:pPr>
            <a:r>
              <a:rPr lang="ru-RU" sz="1800" smtClean="0">
                <a:latin typeface="Arial Black" pitchFamily="34" charset="0"/>
              </a:rPr>
              <a:t>платок, которым блюдо накрывали.  </a:t>
            </a:r>
          </a:p>
          <a:p>
            <a:pPr eaLnBrk="1" hangingPunct="1"/>
            <a:endParaRPr lang="ru-RU" smtClean="0"/>
          </a:p>
        </p:txBody>
      </p:sp>
      <p:sp>
        <p:nvSpPr>
          <p:cNvPr id="18434" name="Содержимое 2"/>
          <p:cNvSpPr txBox="1">
            <a:spLocks/>
          </p:cNvSpPr>
          <p:nvPr/>
        </p:nvSpPr>
        <p:spPr bwMode="auto">
          <a:xfrm>
            <a:off x="4067175" y="1412875"/>
            <a:ext cx="4681538" cy="283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ru-RU">
                <a:latin typeface="Arial Black" pitchFamily="34" charset="0"/>
              </a:rPr>
              <a:t>Символами брака считались: кольцо, венок, платок. 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ru-RU">
                <a:latin typeface="Arial Black" pitchFamily="34" charset="0"/>
              </a:rPr>
              <a:t>Символ материального достатка: зерно.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ru-RU">
                <a:latin typeface="Arial Black" pitchFamily="34" charset="0"/>
              </a:rPr>
              <a:t>Символы печали и болезни: уголь, зола.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ru-RU">
                <a:latin typeface="Arial Black" pitchFamily="34" charset="0"/>
              </a:rPr>
              <a:t>Символ смерти -  щепотка земли. </a:t>
            </a:r>
            <a:r>
              <a:rPr lang="ru-RU">
                <a:latin typeface="Calibri" pitchFamily="34" charset="0"/>
              </a:rPr>
              <a:t> </a:t>
            </a:r>
            <a:endParaRPr lang="ru-RU">
              <a:latin typeface="Arial Black" pitchFamily="34" charset="0"/>
            </a:endParaRPr>
          </a:p>
        </p:txBody>
      </p:sp>
      <p:sp>
        <p:nvSpPr>
          <p:cNvPr id="18435" name="Содержимое 4"/>
          <p:cNvSpPr>
            <a:spLocks noGrp="1"/>
          </p:cNvSpPr>
          <p:nvPr>
            <p:ph sz="half" idx="1"/>
          </p:nvPr>
        </p:nvSpPr>
        <p:spPr>
          <a:xfrm>
            <a:off x="395288" y="5445125"/>
            <a:ext cx="8353425" cy="1079500"/>
          </a:xfrm>
        </p:spPr>
        <p:txBody>
          <a:bodyPr/>
          <a:lstStyle/>
          <a:p>
            <a:pPr eaLnBrk="1" hangingPunct="1">
              <a:buFont typeface="Arial" charset="0"/>
              <a:buBlip>
                <a:blip r:embed="rId4"/>
              </a:buBlip>
            </a:pPr>
            <a:r>
              <a:rPr lang="ru-RU" sz="1800" smtClean="0">
                <a:latin typeface="Arial Black" pitchFamily="34" charset="0"/>
              </a:rPr>
              <a:t>Кольца вынимали из блюда под пение подблюдных песен: девушки, исполняя очередной куплет, давали ответ владелице кольца о ее будущем.</a:t>
            </a:r>
            <a:endParaRPr lang="ru-RU" sz="1800" smtClean="0"/>
          </a:p>
        </p:txBody>
      </p:sp>
      <p:pic>
        <p:nvPicPr>
          <p:cNvPr id="18436" name="Picture 2" descr="http://familygold-nn.ru/products/koltsa_obruchalnyye/koltso_h9047.png"/>
          <p:cNvPicPr>
            <a:picLocks noChangeAspect="1" noChangeArrowheads="1"/>
          </p:cNvPicPr>
          <p:nvPr/>
        </p:nvPicPr>
        <p:blipFill>
          <a:blip r:embed="rId5"/>
          <a:srcRect l="48936" b="7220"/>
          <a:stretch>
            <a:fillRect/>
          </a:stretch>
        </p:blipFill>
        <p:spPr bwMode="auto">
          <a:xfrm>
            <a:off x="7235825" y="260350"/>
            <a:ext cx="1223963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2" descr="http://familygold-nn.ru/products/koltsa_obruchalnyye/koltso_h9047.png"/>
          <p:cNvPicPr>
            <a:picLocks noChangeAspect="1" noChangeArrowheads="1"/>
          </p:cNvPicPr>
          <p:nvPr/>
        </p:nvPicPr>
        <p:blipFill>
          <a:blip r:embed="rId5"/>
          <a:srcRect l="3375" t="13745" r="52751" b="10657"/>
          <a:stretch>
            <a:fillRect/>
          </a:stretch>
        </p:blipFill>
        <p:spPr bwMode="auto">
          <a:xfrm>
            <a:off x="2627313" y="4076700"/>
            <a:ext cx="1192212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4" descr="http://www.cross-kpk.ru/ims/00508/Images/por5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850" y="3357563"/>
            <a:ext cx="21431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6" descr="http://img0.liveinternet.ru/images/attach/c/2/68/374/68374517_1293381611_0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95738" y="3933825"/>
            <a:ext cx="1728787" cy="148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10" descr="http://www.chevstr.ru/wp-content/uploads/2012/02/picture2821861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156325" y="3789363"/>
            <a:ext cx="1800225" cy="153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WordArt 3"/>
          <p:cNvSpPr>
            <a:spLocks noChangeArrowheads="1" noChangeShapeType="1" noTextEdit="1"/>
          </p:cNvSpPr>
          <p:nvPr/>
        </p:nvSpPr>
        <p:spPr bwMode="auto">
          <a:xfrm>
            <a:off x="1979712" y="332656"/>
            <a:ext cx="4752528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kern="10" dirty="0">
                <a:ln w="9525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  <a:cs typeface="+mn-cs"/>
              </a:rPr>
              <a:t>Атрибуты, </a:t>
            </a:r>
            <a:r>
              <a:rPr lang="ru-RU" sz="3600" b="1" kern="10" dirty="0">
                <a:ln w="9525">
                  <a:solidFill>
                    <a:srgbClr val="002060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Comic Sans MS"/>
                <a:cs typeface="+mn-cs"/>
              </a:rPr>
              <a:t>обряды</a:t>
            </a:r>
          </a:p>
        </p:txBody>
      </p:sp>
      <p:sp>
        <p:nvSpPr>
          <p:cNvPr id="14" name="Рамка 1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423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Содержимое 2"/>
          <p:cNvSpPr>
            <a:spLocks noGrp="1"/>
          </p:cNvSpPr>
          <p:nvPr>
            <p:ph idx="1"/>
          </p:nvPr>
        </p:nvSpPr>
        <p:spPr>
          <a:xfrm>
            <a:off x="539750" y="4076700"/>
            <a:ext cx="8229600" cy="2549525"/>
          </a:xfrm>
        </p:spPr>
        <p:txBody>
          <a:bodyPr/>
          <a:lstStyle/>
          <a:p>
            <a:pPr eaLnBrk="1" hangingPunct="1">
              <a:buFont typeface="Arial" charset="0"/>
              <a:buBlip>
                <a:blip r:embed="rId2"/>
              </a:buBlip>
            </a:pPr>
            <a:r>
              <a:rPr lang="ru-RU" sz="1800" smtClean="0">
                <a:latin typeface="Arial Black" pitchFamily="34" charset="0"/>
              </a:rPr>
              <a:t> </a:t>
            </a:r>
            <a:r>
              <a:rPr lang="ru-RU" sz="1800" smtClean="0">
                <a:solidFill>
                  <a:srgbClr val="C00000"/>
                </a:solidFill>
                <a:latin typeface="Arial Black" pitchFamily="34" charset="0"/>
              </a:rPr>
              <a:t>Благополучие, довольство, достаток </a:t>
            </a:r>
            <a:r>
              <a:rPr lang="ru-RU" sz="1800" smtClean="0">
                <a:latin typeface="Arial Black" pitchFamily="34" charset="0"/>
              </a:rPr>
              <a:t>предвещали: </a:t>
            </a:r>
            <a:r>
              <a:rPr lang="ru-RU" sz="1800" smtClean="0">
                <a:solidFill>
                  <a:srgbClr val="0000CC"/>
                </a:solidFill>
                <a:latin typeface="Arial Black" pitchFamily="34" charset="0"/>
              </a:rPr>
              <a:t>хлеб (зерно), квашня с хлебом, жемчуг, золото;</a:t>
            </a:r>
          </a:p>
          <a:p>
            <a:pPr eaLnBrk="1" hangingPunct="1">
              <a:buFont typeface="Arial" charset="0"/>
              <a:buBlip>
                <a:blip r:embed="rId2"/>
              </a:buBlip>
            </a:pPr>
            <a:r>
              <a:rPr lang="ru-RU" sz="1800" smtClean="0">
                <a:solidFill>
                  <a:srgbClr val="C00000"/>
                </a:solidFill>
                <a:latin typeface="Arial Black" pitchFamily="34" charset="0"/>
              </a:rPr>
              <a:t>смерть </a:t>
            </a:r>
            <a:r>
              <a:rPr lang="ru-RU" sz="1800" smtClean="0">
                <a:latin typeface="Arial Black" pitchFamily="34" charset="0"/>
              </a:rPr>
              <a:t>-  </a:t>
            </a:r>
            <a:r>
              <a:rPr lang="ru-RU" sz="1800" smtClean="0">
                <a:solidFill>
                  <a:srgbClr val="0000CC"/>
                </a:solidFill>
                <a:latin typeface="Arial Black" pitchFamily="34" charset="0"/>
              </a:rPr>
              <a:t>ворона (коршун), сидящая на избе;</a:t>
            </a:r>
          </a:p>
          <a:p>
            <a:pPr eaLnBrk="1" hangingPunct="1">
              <a:buFont typeface="Arial" charset="0"/>
              <a:buBlip>
                <a:blip r:embed="rId2"/>
              </a:buBlip>
            </a:pPr>
            <a:r>
              <a:rPr lang="ru-RU" sz="1800" smtClean="0">
                <a:solidFill>
                  <a:srgbClr val="C00000"/>
                </a:solidFill>
                <a:latin typeface="Arial Black" pitchFamily="34" charset="0"/>
              </a:rPr>
              <a:t>работу у чужих людей </a:t>
            </a:r>
            <a:r>
              <a:rPr lang="ru-RU" sz="1800" smtClean="0">
                <a:latin typeface="Arial Black" pitchFamily="34" charset="0"/>
              </a:rPr>
              <a:t>- </a:t>
            </a:r>
            <a:r>
              <a:rPr lang="ru-RU" sz="1800" smtClean="0">
                <a:solidFill>
                  <a:srgbClr val="0000CC"/>
                </a:solidFill>
                <a:latin typeface="Arial Black" pitchFamily="34" charset="0"/>
              </a:rPr>
              <a:t>расстилание полотна;</a:t>
            </a:r>
          </a:p>
          <a:p>
            <a:pPr eaLnBrk="1" hangingPunct="1">
              <a:buFont typeface="Arial" charset="0"/>
              <a:buBlip>
                <a:blip r:embed="rId2"/>
              </a:buBlip>
            </a:pPr>
            <a:r>
              <a:rPr lang="ru-RU" sz="1800" smtClean="0">
                <a:solidFill>
                  <a:srgbClr val="C00000"/>
                </a:solidFill>
                <a:latin typeface="Arial Black" pitchFamily="34" charset="0"/>
              </a:rPr>
              <a:t>нежеланный уход из родного дома </a:t>
            </a:r>
            <a:r>
              <a:rPr lang="ru-RU" sz="1800" smtClean="0">
                <a:latin typeface="Arial Black" pitchFamily="34" charset="0"/>
              </a:rPr>
              <a:t>– </a:t>
            </a:r>
            <a:r>
              <a:rPr lang="ru-RU" sz="1800" smtClean="0">
                <a:solidFill>
                  <a:srgbClr val="0000CC"/>
                </a:solidFill>
                <a:latin typeface="Arial Black" pitchFamily="34" charset="0"/>
              </a:rPr>
              <a:t>сани;</a:t>
            </a:r>
          </a:p>
          <a:p>
            <a:pPr eaLnBrk="1" hangingPunct="1">
              <a:buFont typeface="Arial" charset="0"/>
              <a:buBlip>
                <a:blip r:embed="rId2"/>
              </a:buBlip>
            </a:pPr>
            <a:r>
              <a:rPr lang="ru-RU" sz="1800" smtClean="0">
                <a:solidFill>
                  <a:srgbClr val="C00000"/>
                </a:solidFill>
                <a:latin typeface="Arial Black" pitchFamily="34" charset="0"/>
              </a:rPr>
              <a:t>скорое замужество </a:t>
            </a:r>
            <a:r>
              <a:rPr lang="ru-RU" sz="1800" smtClean="0">
                <a:latin typeface="Arial Black" pitchFamily="34" charset="0"/>
              </a:rPr>
              <a:t>- </a:t>
            </a:r>
            <a:r>
              <a:rPr lang="ru-RU" sz="1800" smtClean="0">
                <a:solidFill>
                  <a:srgbClr val="0000CC"/>
                </a:solidFill>
                <a:latin typeface="Arial Black" pitchFamily="34" charset="0"/>
              </a:rPr>
              <a:t>брачный венец, яхонт, сокол, голубка, кочет.</a:t>
            </a:r>
          </a:p>
        </p:txBody>
      </p:sp>
      <p:sp>
        <p:nvSpPr>
          <p:cNvPr id="4" name="Содержимое 5"/>
          <p:cNvSpPr txBox="1">
            <a:spLocks/>
          </p:cNvSpPr>
          <p:nvPr/>
        </p:nvSpPr>
        <p:spPr>
          <a:xfrm>
            <a:off x="323850" y="549275"/>
            <a:ext cx="3384550" cy="352742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lang="ru-RU" dirty="0">
                <a:latin typeface="Arial Black" pitchFamily="34" charset="0"/>
                <a:cs typeface="+mn-cs"/>
              </a:rPr>
              <a:t> Девушки пели песни, в которых предсказывалось богатство, замужество или несчастье, безбрачие. 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Tx/>
              <a:buBlip>
                <a:blip r:embed="rId3"/>
              </a:buBlip>
              <a:defRPr/>
            </a:pPr>
            <a:r>
              <a:rPr lang="ru-RU" dirty="0">
                <a:latin typeface="Arial Black" pitchFamily="34" charset="0"/>
                <a:cs typeface="+mn-cs"/>
              </a:rPr>
              <a:t>Это были песни-метафоры, предсказания в них передавались через символические образы: </a:t>
            </a:r>
            <a:endParaRPr lang="ru-RU" dirty="0">
              <a:latin typeface="+mn-lt"/>
              <a:cs typeface="+mn-cs"/>
            </a:endParaRPr>
          </a:p>
        </p:txBody>
      </p:sp>
      <p:pic>
        <p:nvPicPr>
          <p:cNvPr id="19459" name="Picture 2" descr="Святки - название веселых двухнедельных зимних праздников. В"/>
          <p:cNvPicPr>
            <a:picLocks noChangeAspect="1" noChangeArrowheads="1"/>
          </p:cNvPicPr>
          <p:nvPr/>
        </p:nvPicPr>
        <p:blipFill>
          <a:blip r:embed="rId4"/>
          <a:srcRect t="2032" b="9566"/>
          <a:stretch>
            <a:fillRect/>
          </a:stretch>
        </p:blipFill>
        <p:spPr bwMode="auto">
          <a:xfrm>
            <a:off x="4427538" y="404813"/>
            <a:ext cx="4116387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423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Содержимое 3"/>
          <p:cNvSpPr>
            <a:spLocks noGrp="1"/>
          </p:cNvSpPr>
          <p:nvPr>
            <p:ph sz="half" idx="2"/>
          </p:nvPr>
        </p:nvSpPr>
        <p:spPr>
          <a:xfrm>
            <a:off x="250825" y="1700213"/>
            <a:ext cx="4826000" cy="1728787"/>
          </a:xfrm>
        </p:spPr>
        <p:txBody>
          <a:bodyPr/>
          <a:lstStyle/>
          <a:p>
            <a:pPr algn="ctr" eaLnBrk="1" hangingPunct="1">
              <a:buFont typeface="Arial" charset="0"/>
              <a:buBlip>
                <a:blip r:embed="rId2"/>
              </a:buBlip>
            </a:pPr>
            <a:r>
              <a:rPr lang="ru-RU" sz="1800" smtClean="0">
                <a:latin typeface="Arial Black" pitchFamily="34" charset="0"/>
              </a:rPr>
              <a:t>Большое место в новогодней обрядности занимали гадания. Гадали о женитьбе-замужестве, о будущем урожае и о дальней дороге, о жизни и смерти. 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55576" y="908720"/>
            <a:ext cx="7249100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cs typeface="+mn-cs"/>
              </a:rPr>
              <a:t>С 25 декабря начинались на Руси Святки.</a:t>
            </a:r>
          </a:p>
        </p:txBody>
      </p:sp>
      <p:sp>
        <p:nvSpPr>
          <p:cNvPr id="20483" name="Содержимое 9"/>
          <p:cNvSpPr>
            <a:spLocks noGrp="1"/>
          </p:cNvSpPr>
          <p:nvPr>
            <p:ph sz="half" idx="1"/>
          </p:nvPr>
        </p:nvSpPr>
        <p:spPr>
          <a:xfrm>
            <a:off x="5148263" y="4797425"/>
            <a:ext cx="3311525" cy="1584325"/>
          </a:xfrm>
        </p:spPr>
        <p:txBody>
          <a:bodyPr/>
          <a:lstStyle/>
          <a:p>
            <a:pPr algn="ctr" eaLnBrk="1" hangingPunct="1">
              <a:buFont typeface="Arial" charset="0"/>
              <a:buBlip>
                <a:blip r:embed="rId2"/>
              </a:buBlip>
            </a:pPr>
            <a:r>
              <a:rPr lang="ru-RU" sz="1800" smtClean="0">
                <a:latin typeface="Arial Black" pitchFamily="34" charset="0"/>
              </a:rPr>
              <a:t>Гадания были разнообразные: загадывали сны, использовали птиц и животных.</a:t>
            </a:r>
          </a:p>
          <a:p>
            <a:pPr eaLnBrk="1" hangingPunct="1"/>
            <a:endParaRPr lang="ru-RU" smtClean="0"/>
          </a:p>
        </p:txBody>
      </p:sp>
      <p:sp>
        <p:nvSpPr>
          <p:cNvPr id="20484" name="WordArt 2"/>
          <p:cNvSpPr>
            <a:spLocks noChangeArrowheads="1" noChangeShapeType="1" noTextEdit="1"/>
          </p:cNvSpPr>
          <p:nvPr/>
        </p:nvSpPr>
        <p:spPr bwMode="auto">
          <a:xfrm>
            <a:off x="1547813" y="260350"/>
            <a:ext cx="5832475" cy="644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Святочные  гадания. </a:t>
            </a:r>
          </a:p>
        </p:txBody>
      </p:sp>
      <p:pic>
        <p:nvPicPr>
          <p:cNvPr id="20485" name="Picture 2" descr="http://img0.liveinternet.ru/images/attach/c/2/69/404/69404552_1ab95dcd6a77.jpg"/>
          <p:cNvPicPr>
            <a:picLocks noChangeAspect="1" noChangeArrowheads="1"/>
          </p:cNvPicPr>
          <p:nvPr/>
        </p:nvPicPr>
        <p:blipFill>
          <a:blip r:embed="rId3"/>
          <a:srcRect t="13808"/>
          <a:stretch>
            <a:fillRect/>
          </a:stretch>
        </p:blipFill>
        <p:spPr bwMode="auto">
          <a:xfrm>
            <a:off x="5435600" y="1557338"/>
            <a:ext cx="3284538" cy="281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4" descr="http://xn----ctbhbvctjhem7kg.xn--p1ai/wp-content/plugins/rss-poster/cache/a0fe0_352758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3573463"/>
            <a:ext cx="4354512" cy="294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Рамка 1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423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611560" y="332656"/>
            <a:ext cx="7704856" cy="10367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ru-RU" sz="2400" b="1" dirty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cs typeface="+mn-cs"/>
              </a:rPr>
              <a:t>В русских народных традициях описываются более сотни способов гаданий на Святки.</a:t>
            </a:r>
          </a:p>
        </p:txBody>
      </p:sp>
      <p:sp>
        <p:nvSpPr>
          <p:cNvPr id="21506" name="Содержимое 2"/>
          <p:cNvSpPr txBox="1">
            <a:spLocks/>
          </p:cNvSpPr>
          <p:nvPr/>
        </p:nvSpPr>
        <p:spPr bwMode="auto">
          <a:xfrm>
            <a:off x="539750" y="1268413"/>
            <a:ext cx="8229600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r>
              <a:rPr lang="ru-RU" sz="2000" b="1">
                <a:solidFill>
                  <a:srgbClr val="C00000"/>
                </a:solidFill>
                <a:latin typeface="Arial Black" pitchFamily="34" charset="0"/>
              </a:rPr>
              <a:t>– Когда девушка выйдет замуж – в наступающем году, в последующие годы, не выйдет никогда?</a:t>
            </a:r>
          </a:p>
        </p:txBody>
      </p:sp>
      <p:sp>
        <p:nvSpPr>
          <p:cNvPr id="21507" name="Содержимое 2"/>
          <p:cNvSpPr txBox="1">
            <a:spLocks/>
          </p:cNvSpPr>
          <p:nvPr/>
        </p:nvSpPr>
        <p:spPr bwMode="auto">
          <a:xfrm>
            <a:off x="395288" y="4221163"/>
            <a:ext cx="4105275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ru-RU" b="1" i="1">
                <a:solidFill>
                  <a:srgbClr val="0000CC"/>
                </a:solidFill>
                <a:latin typeface="Arial Black" pitchFamily="34" charset="0"/>
              </a:rPr>
              <a:t>Подслушивание: 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ru-RU" b="1">
                <a:latin typeface="Arial Black" pitchFamily="34" charset="0"/>
              </a:rPr>
              <a:t>если подслушивают пение: “со святыми упокой”, то это предвещает смерть;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ru-RU" b="1">
                <a:latin typeface="Arial Black" pitchFamily="34" charset="0"/>
              </a:rPr>
              <a:t>если услышат что-нибудь свадебное, то в том же году выйдут замуж.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ru-RU" sz="3200">
              <a:latin typeface="Calibri" pitchFamily="34" charset="0"/>
            </a:endParaRPr>
          </a:p>
        </p:txBody>
      </p:sp>
      <p:pic>
        <p:nvPicPr>
          <p:cNvPr id="21508" name="Picture 2" descr="http://img12.imageshost.ru/img/2011/01/03/image_4d21010389e8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141663"/>
            <a:ext cx="4233863" cy="316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 descr="http://www.filimon-shop.ru/pictpage/109_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2204864"/>
            <a:ext cx="2688299" cy="1800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423"/>
            </a:avLst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</TotalTime>
  <Words>1338</Words>
  <Application>Microsoft Office PowerPoint</Application>
  <PresentationFormat>Экран (4:3)</PresentationFormat>
  <Paragraphs>120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Calibri</vt:lpstr>
      <vt:lpstr>Arial Black</vt:lpstr>
      <vt:lpstr>Book Antiqua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Интернет 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ELENA</dc:creator>
  <cp:lastModifiedBy>Гугриюр</cp:lastModifiedBy>
  <cp:revision>65</cp:revision>
  <dcterms:created xsi:type="dcterms:W3CDTF">2014-02-14T16:31:06Z</dcterms:created>
  <dcterms:modified xsi:type="dcterms:W3CDTF">2016-01-26T08:15:50Z</dcterms:modified>
</cp:coreProperties>
</file>