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1" r:id="rId2"/>
    <p:sldId id="272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3" r:id="rId18"/>
    <p:sldId id="274" r:id="rId19"/>
    <p:sldId id="275" r:id="rId20"/>
    <p:sldId id="276" r:id="rId21"/>
    <p:sldId id="277" r:id="rId22"/>
    <p:sldId id="278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04.06.2017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04.06.2017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Объект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Объект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Объект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04.06.2017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атто\Desktop\Мои документы\школа\2016-2017 учебный год\Портфолио 2016-2017 учебный год\Подготовка к публикации\Мои тренажёры\ogeh201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816" y="188640"/>
            <a:ext cx="8210647" cy="6336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6527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66CC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Задание 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66CC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 marL="0" lvl="0" indent="0">
              <a:buNone/>
            </a:pPr>
            <a:r>
              <a:rPr lang="ru-RU" sz="2800" b="1" i="1" dirty="0"/>
              <a:t>Укажите предложение, в котором нет метафоры:</a:t>
            </a:r>
          </a:p>
          <a:p>
            <a:pPr marL="0" indent="0">
              <a:buNone/>
            </a:pPr>
            <a:r>
              <a:rPr lang="ru-RU" dirty="0" smtClean="0"/>
              <a:t>1)Но </a:t>
            </a:r>
            <a:r>
              <a:rPr lang="ru-RU" dirty="0"/>
              <a:t>вот желтыми огнями загорелась осень, </a:t>
            </a:r>
            <a:r>
              <a:rPr lang="ru-RU" dirty="0" smtClean="0"/>
              <a:t>частыми </a:t>
            </a:r>
            <a:r>
              <a:rPr lang="ru-RU" dirty="0"/>
              <a:t>дождями заплакало небо, и быстро стали </a:t>
            </a:r>
            <a:r>
              <a:rPr lang="ru-RU" dirty="0" smtClean="0"/>
              <a:t>пустеть </a:t>
            </a:r>
            <a:r>
              <a:rPr lang="ru-RU" dirty="0"/>
              <a:t>дачи и умолкать, как будто непрерывный дождь и ветер гасили их, точно свечи, одну за </a:t>
            </a:r>
            <a:r>
              <a:rPr lang="ru-RU" dirty="0" smtClean="0"/>
              <a:t>другой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 smtClean="0"/>
              <a:t>2)Я </a:t>
            </a:r>
            <a:r>
              <a:rPr lang="ru-RU" dirty="0"/>
              <a:t>тебя люблю, </a:t>
            </a:r>
            <a:r>
              <a:rPr lang="ru-RU" dirty="0" err="1"/>
              <a:t>Кусачка</a:t>
            </a:r>
            <a:r>
              <a:rPr lang="ru-RU" dirty="0"/>
              <a:t>, я тебя очень люблю.</a:t>
            </a:r>
          </a:p>
          <a:p>
            <a:pPr marL="0" indent="0">
              <a:buNone/>
            </a:pPr>
            <a:r>
              <a:rPr lang="ru-RU" dirty="0" smtClean="0"/>
              <a:t>3)Когда </a:t>
            </a:r>
            <a:r>
              <a:rPr lang="ru-RU" dirty="0"/>
              <a:t>прибежали дети, шумные, звонкоголосые, быстрые и светлые, как капельки разбежавшейся </a:t>
            </a:r>
            <a:r>
              <a:rPr lang="ru-RU" dirty="0" smtClean="0"/>
              <a:t>ртути</a:t>
            </a:r>
            <a:r>
              <a:rPr lang="ru-RU" dirty="0"/>
              <a:t>, Кусака замерла от страха и беспомощного </a:t>
            </a:r>
            <a:r>
              <a:rPr lang="ru-RU" dirty="0" smtClean="0"/>
              <a:t>ожидания</a:t>
            </a:r>
            <a:r>
              <a:rPr lang="ru-RU" dirty="0"/>
              <a:t>: она знала, что, если теперь кто-нибудь ударит ее, она уже не в силах будет впиться в тело обидчика </a:t>
            </a:r>
            <a:r>
              <a:rPr lang="ru-RU" dirty="0" smtClean="0"/>
              <a:t>своими </a:t>
            </a:r>
            <a:r>
              <a:rPr lang="ru-RU" dirty="0"/>
              <a:t>острыми зубами: у нее отняли ее непримиримую злобу.</a:t>
            </a:r>
          </a:p>
          <a:p>
            <a:pPr marL="0" indent="0">
              <a:buNone/>
            </a:pPr>
            <a:r>
              <a:rPr lang="ru-RU" dirty="0" smtClean="0"/>
              <a:t>4)Всею </a:t>
            </a:r>
            <a:r>
              <a:rPr lang="ru-RU" dirty="0"/>
              <a:t>своею собачьей душою расцвела Кусака. </a:t>
            </a:r>
            <a:endParaRPr lang="ru-RU" dirty="0" smtClean="0"/>
          </a:p>
          <a:p>
            <a:pPr marL="0" indent="0">
              <a:buNone/>
            </a:pPr>
            <a:r>
              <a:rPr lang="ru-RU" sz="2800" b="1" i="1" dirty="0" smtClean="0"/>
              <a:t>Ответ:</a:t>
            </a:r>
            <a:r>
              <a:rPr lang="ru-RU" dirty="0" smtClean="0"/>
              <a:t> 2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8106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66CC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Задание 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66CC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2600" b="1" i="1" dirty="0"/>
              <a:t>Из предложений 29-32 выпишите слово, в котором правописание приставки определяется ее значением — «присоединение</a:t>
            </a:r>
            <a:r>
              <a:rPr lang="ru-RU" sz="2600" b="1" i="1" dirty="0" smtClean="0"/>
              <a:t>».</a:t>
            </a:r>
          </a:p>
          <a:p>
            <a:pPr marL="0" indent="0">
              <a:buNone/>
            </a:pPr>
            <a:r>
              <a:rPr lang="ru-RU" sz="2400" dirty="0"/>
              <a:t>(29) У тебя такой хорошенький носик и такие выразитель­ные глазки. (30) Ты, наверное, не веришь мне, </a:t>
            </a:r>
            <a:r>
              <a:rPr lang="ru-RU" sz="2400" dirty="0" err="1"/>
              <a:t>Кусачка</a:t>
            </a:r>
            <a:r>
              <a:rPr lang="ru-RU" sz="2400" dirty="0"/>
              <a:t>?</a:t>
            </a:r>
          </a:p>
          <a:p>
            <a:pPr marL="0" indent="0">
              <a:buNone/>
            </a:pPr>
            <a:r>
              <a:rPr lang="ru-RU" sz="2400" dirty="0"/>
              <a:t>(31) Когда прибежали дети, шумные, звонкоголосые, быстрые и светлые, как капельки разбежавшейся ртути, Кусака замерла от страха и беспомощного ожидания: она знала, что, если теперь кто-нибудь ударит ее, она уже не в силах будет впиться в тело обидчика своими острыми зу­бами — у нее отняли ее непримиримую злобу. (32) И ког­да все наперерыв стали ласкать ее, она долго еще вздраги­вала при каждом прикосновении ласкающей руки, и ей больно было от непривычной ласки, словно от удара.</a:t>
            </a:r>
          </a:p>
          <a:p>
            <a:pPr marL="0" lvl="0" indent="0">
              <a:buNone/>
            </a:pPr>
            <a:endParaRPr lang="ru-RU" sz="2200" b="1" i="1" dirty="0"/>
          </a:p>
          <a:p>
            <a:endParaRPr lang="ru-RU" dirty="0" smtClean="0"/>
          </a:p>
          <a:p>
            <a:pPr marL="0" indent="0">
              <a:buNone/>
            </a:pPr>
            <a:r>
              <a:rPr lang="ru-RU" sz="2600" b="1" i="1" dirty="0"/>
              <a:t>Ответ:</a:t>
            </a:r>
            <a:r>
              <a:rPr lang="ru-RU" sz="2600" dirty="0" smtClean="0"/>
              <a:t> </a:t>
            </a:r>
            <a:r>
              <a:rPr lang="ru-RU" dirty="0"/>
              <a:t>прикосновении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6353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66CC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Задание 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66CC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5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400" b="1" i="1" dirty="0"/>
              <a:t>Из предложений 36-38 выпишите слово, в котором правописание суффикса является исключением из правила</a:t>
            </a:r>
            <a:r>
              <a:rPr lang="ru-RU" sz="2400" b="1" i="1" dirty="0" smtClean="0"/>
              <a:t>.</a:t>
            </a:r>
          </a:p>
          <a:p>
            <a:pPr marL="0" indent="0">
              <a:buNone/>
            </a:pPr>
            <a:r>
              <a:rPr lang="ru-RU" sz="2400" dirty="0"/>
              <a:t>(36) Но вот желтыми огнями загорелась осень, ча­стыми дождями заплакало небо, и быстро стали пустеть дачи и умолкать, как будто непрерывный дождь и ветер гасили их, точно свечи, одну за другой. (37) Кусака дол­го металась по следам уехавших людей, добежала до станции и — промокшая, грязная — вернулась на дачу.</a:t>
            </a:r>
          </a:p>
          <a:p>
            <a:pPr marL="0" indent="0">
              <a:buNone/>
            </a:pPr>
            <a:r>
              <a:rPr lang="ru-RU" sz="2400" dirty="0"/>
              <a:t>(38) Поднялся частый дождь, и отовсюду стал надви­гаться мрак ветреной осенней ночи. </a:t>
            </a:r>
            <a:endParaRPr lang="ru-RU" sz="2200" b="1" i="1" dirty="0" smtClean="0"/>
          </a:p>
          <a:p>
            <a:pPr marL="0" indent="0">
              <a:buNone/>
            </a:pPr>
            <a:endParaRPr lang="ru-RU" sz="2200" b="1" i="1" dirty="0"/>
          </a:p>
          <a:p>
            <a:pPr marL="0" indent="0">
              <a:buNone/>
            </a:pPr>
            <a:endParaRPr lang="ru-RU" sz="2200" b="1" i="1" dirty="0" smtClean="0"/>
          </a:p>
          <a:p>
            <a:pPr marL="0" indent="0">
              <a:buNone/>
            </a:pPr>
            <a:r>
              <a:rPr lang="ru-RU" sz="2400" b="1" i="1" dirty="0"/>
              <a:t>Ответ</a:t>
            </a:r>
            <a:r>
              <a:rPr lang="ru-RU" sz="2400" dirty="0"/>
              <a:t>: </a:t>
            </a:r>
            <a:r>
              <a:rPr lang="ru-RU" sz="2200" dirty="0"/>
              <a:t>ветреной</a:t>
            </a:r>
            <a:endParaRPr lang="ru-RU" sz="2200" b="1" i="1" dirty="0"/>
          </a:p>
        </p:txBody>
      </p:sp>
    </p:spTree>
    <p:extLst>
      <p:ext uri="{BB962C8B-B14F-4D97-AF65-F5344CB8AC3E}">
        <p14:creationId xmlns:p14="http://schemas.microsoft.com/office/powerpoint/2010/main" val="323504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66CC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Задание 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66CC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6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ru-RU" sz="2200" b="1" i="1" dirty="0"/>
              <a:t>Замените просторечное слово «не уберется» в предло­жении 13 стилистически нейтральным синонимом.</a:t>
            </a:r>
          </a:p>
          <a:p>
            <a:pPr marL="0" indent="0">
              <a:buNone/>
            </a:pPr>
            <a:r>
              <a:rPr lang="ru-RU" dirty="0"/>
              <a:t>(13) Сперва они хотели прогнать напугав­шую их собаку и даже застрелить ее из револьвера, если не уберется. 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sz="2200" b="1" i="1" dirty="0"/>
              <a:t>Ответ</a:t>
            </a:r>
            <a:r>
              <a:rPr lang="ru-RU" sz="2200" dirty="0" smtClean="0"/>
              <a:t>:</a:t>
            </a:r>
            <a:r>
              <a:rPr lang="ru-RU" sz="2400" dirty="0"/>
              <a:t> не уйдет </a:t>
            </a:r>
            <a:endParaRPr lang="ru-RU" sz="2200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4352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66CC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Задание 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66CC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7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sz="2200" b="1" i="1" dirty="0"/>
              <a:t>Замените словосочетание «беспричинного страха</a:t>
            </a:r>
            <a:r>
              <a:rPr lang="ru-RU" sz="2200" b="1" i="1" dirty="0"/>
              <a:t>» в пред­ло­же­нии </a:t>
            </a:r>
            <a:r>
              <a:rPr lang="ru-RU" sz="2200" b="1" i="1" dirty="0" smtClean="0"/>
              <a:t>18, </a:t>
            </a:r>
            <a:r>
              <a:rPr lang="ru-RU" sz="2200" b="1" i="1" dirty="0"/>
              <a:t>построенное на основе согласования, синонимичным </a:t>
            </a:r>
            <a:r>
              <a:rPr lang="ru-RU" sz="2200" b="1" i="1" dirty="0" smtClean="0"/>
              <a:t>сло­восочетанием </a:t>
            </a:r>
            <a:r>
              <a:rPr lang="ru-RU" sz="2200" b="1" i="1" dirty="0"/>
              <a:t>со связью «управление</a:t>
            </a:r>
            <a:r>
              <a:rPr lang="ru-RU" sz="2200" b="1" i="1" dirty="0" smtClean="0"/>
              <a:t>».</a:t>
            </a:r>
          </a:p>
          <a:p>
            <a:pPr marL="0" lvl="0" indent="0">
              <a:buNone/>
            </a:pPr>
            <a:endParaRPr lang="ru-RU" sz="2200" b="1" i="1" dirty="0"/>
          </a:p>
          <a:p>
            <a:pPr marL="0" lvl="0" indent="0">
              <a:buNone/>
            </a:pPr>
            <a:r>
              <a:rPr lang="ru-RU" sz="2400" dirty="0"/>
              <a:t>(18) И скоро все привыкли к Кусаке, называли ее «сво­ей» собакой и шутили по поводу ее дикости и беспри­чинного страха. </a:t>
            </a:r>
            <a:endParaRPr lang="ru-RU" sz="2200" b="1" i="1" dirty="0" smtClean="0"/>
          </a:p>
          <a:p>
            <a:pPr marL="0" lvl="0" indent="0">
              <a:buNone/>
            </a:pPr>
            <a:endParaRPr lang="ru-RU" sz="2200" b="1" i="1" dirty="0"/>
          </a:p>
          <a:p>
            <a:pPr marL="0" indent="0">
              <a:buNone/>
            </a:pPr>
            <a:r>
              <a:rPr lang="ru-RU" sz="2200" b="1" i="1" dirty="0"/>
              <a:t>Ответ</a:t>
            </a:r>
            <a:r>
              <a:rPr lang="ru-RU" sz="2200" dirty="0"/>
              <a:t>: </a:t>
            </a:r>
            <a:r>
              <a:rPr lang="ru-RU" sz="2200" dirty="0"/>
              <a:t>страха без причины </a:t>
            </a:r>
            <a:endParaRPr lang="ru-RU" sz="2200" b="1" i="1" dirty="0" smtClean="0"/>
          </a:p>
          <a:p>
            <a:pPr marL="0" lvl="0" indent="0">
              <a:buNone/>
            </a:pPr>
            <a:endParaRPr lang="ru-RU" sz="2200" b="1" i="1" dirty="0"/>
          </a:p>
          <a:p>
            <a:pPr marL="0" lvl="0" indent="0">
              <a:buNone/>
            </a:pPr>
            <a:endParaRPr lang="ru-RU" sz="2200" b="1" i="1" dirty="0"/>
          </a:p>
        </p:txBody>
      </p:sp>
    </p:spTree>
    <p:extLst>
      <p:ext uri="{BB962C8B-B14F-4D97-AF65-F5344CB8AC3E}">
        <p14:creationId xmlns:p14="http://schemas.microsoft.com/office/powerpoint/2010/main" val="2775597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66CC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Задание 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66CC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8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sz="2200" b="1" i="1" dirty="0"/>
              <a:t>Выпишите грамматическую основу предложения 43. </a:t>
            </a:r>
            <a:endParaRPr lang="ru-RU" sz="2200" b="1" i="1" dirty="0" smtClean="0"/>
          </a:p>
          <a:p>
            <a:pPr marL="0" lvl="0" indent="0">
              <a:buNone/>
            </a:pPr>
            <a:endParaRPr lang="ru-RU" sz="2200" b="1" i="1" dirty="0"/>
          </a:p>
          <a:p>
            <a:pPr marL="0" indent="0">
              <a:buNone/>
            </a:pPr>
            <a:r>
              <a:rPr lang="ru-RU" sz="2400" dirty="0"/>
              <a:t>(43) Звенящей, острой, как отчаяние, нотой ворвался этот вой в моно­тонный, угрюмо покорный шум дождя, прорезал тьму и, замирая, понесся над темным и обнаженным полем.</a:t>
            </a:r>
          </a:p>
          <a:p>
            <a:pPr marL="0" lvl="0" indent="0">
              <a:buNone/>
            </a:pPr>
            <a:endParaRPr lang="ru-RU" sz="2200" b="1" i="1" dirty="0" smtClean="0"/>
          </a:p>
          <a:p>
            <a:pPr marL="0" lvl="0" indent="0">
              <a:buNone/>
            </a:pPr>
            <a:endParaRPr lang="ru-RU" sz="2200" b="1" i="1" dirty="0"/>
          </a:p>
          <a:p>
            <a:pPr marL="0" lvl="0" indent="0">
              <a:buNone/>
            </a:pPr>
            <a:endParaRPr lang="ru-RU" sz="2200" b="1" i="1" dirty="0" smtClean="0"/>
          </a:p>
          <a:p>
            <a:pPr marL="0" indent="0">
              <a:buNone/>
            </a:pPr>
            <a:r>
              <a:rPr lang="ru-RU" sz="2200" b="1" i="1" dirty="0"/>
              <a:t>Ответ</a:t>
            </a:r>
            <a:r>
              <a:rPr lang="ru-RU" sz="2200" dirty="0"/>
              <a:t>: </a:t>
            </a:r>
            <a:r>
              <a:rPr lang="ru-RU" sz="2200" dirty="0"/>
              <a:t>вой ворвался, прорезал (и) понесся </a:t>
            </a:r>
            <a:endParaRPr lang="ru-RU" sz="2200" b="1" i="1" dirty="0"/>
          </a:p>
        </p:txBody>
      </p:sp>
    </p:spTree>
    <p:extLst>
      <p:ext uri="{BB962C8B-B14F-4D97-AF65-F5344CB8AC3E}">
        <p14:creationId xmlns:p14="http://schemas.microsoft.com/office/powerpoint/2010/main" val="525474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66CC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Задание 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66CC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9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marL="0" lvl="0" indent="0">
              <a:buNone/>
            </a:pPr>
            <a:r>
              <a:rPr lang="ru-RU" sz="2400" b="1" i="1" dirty="0"/>
              <a:t>Среди предложений 3-5 найдите предложение с однород­ными обособленными обстоятельствами, выраженными дее­причастными оборотами. </a:t>
            </a:r>
            <a:r>
              <a:rPr lang="ru-RU" sz="2400" b="1" i="1" dirty="0" smtClean="0"/>
              <a:t>Напишите </a:t>
            </a:r>
            <a:r>
              <a:rPr lang="ru-RU" sz="2400" b="1" i="1" dirty="0"/>
              <a:t>номер этого предложения. </a:t>
            </a:r>
            <a:endParaRPr lang="ru-RU" sz="2400" b="1" i="1" dirty="0" smtClean="0"/>
          </a:p>
          <a:p>
            <a:pPr marL="0" indent="0">
              <a:buNone/>
            </a:pPr>
            <a:r>
              <a:rPr lang="ru-RU" sz="2400" dirty="0"/>
              <a:t>(3) Когда, гонимая голодом или ин­стинктивною потребностью в общении, она показыва­лась на улице,—ребята бросали в нее камнями и палками, взрослые весело улюлюкали и страшно, пронзительно свистели. (4) Не помня себя от страху, переметываясь со стороны на сторону, натыкаясь на людей, она мчалась на край поселка и пряталась в глубине большого сада, в одном ей известном месте. (5) Там она зализывала уши­бы и раны и в одиночестве копила страх и злобу.</a:t>
            </a:r>
          </a:p>
          <a:p>
            <a:pPr marL="0" lvl="0" indent="0">
              <a:buNone/>
            </a:pPr>
            <a:endParaRPr lang="ru-RU" sz="2200" b="1" i="1" dirty="0"/>
          </a:p>
          <a:p>
            <a:pPr marL="0" lvl="0" indent="0">
              <a:buNone/>
            </a:pPr>
            <a:endParaRPr lang="ru-RU" sz="2200" b="1" i="1" dirty="0" smtClean="0"/>
          </a:p>
          <a:p>
            <a:pPr marL="0" indent="0">
              <a:buNone/>
            </a:pPr>
            <a:r>
              <a:rPr lang="ru-RU" sz="2400" b="1" i="1" dirty="0"/>
              <a:t>Ответ</a:t>
            </a:r>
            <a:r>
              <a:rPr lang="ru-RU" sz="2400" dirty="0"/>
              <a:t>:</a:t>
            </a:r>
            <a:r>
              <a:rPr lang="ru-RU" sz="2200" dirty="0"/>
              <a:t> </a:t>
            </a:r>
            <a:r>
              <a:rPr lang="ru-RU" sz="2400" dirty="0"/>
              <a:t>4</a:t>
            </a:r>
            <a:endParaRPr lang="ru-RU" sz="2200" b="1" i="1" dirty="0"/>
          </a:p>
          <a:p>
            <a:pPr marL="0" lvl="0" indent="0">
              <a:buNone/>
            </a:pPr>
            <a:endParaRPr lang="ru-RU" sz="2200" b="1" i="1" dirty="0"/>
          </a:p>
        </p:txBody>
      </p:sp>
    </p:spTree>
    <p:extLst>
      <p:ext uri="{BB962C8B-B14F-4D97-AF65-F5344CB8AC3E}">
        <p14:creationId xmlns:p14="http://schemas.microsoft.com/office/powerpoint/2010/main" val="3410577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66CC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Задание 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66CC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10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ru-RU" sz="2200" b="1" i="1" dirty="0"/>
              <a:t>В приведенных ниже предложениях пронумерованы все запятые. Выпишите цифры, обозначающие запятые при вводном слове.</a:t>
            </a:r>
          </a:p>
          <a:p>
            <a:pPr marL="0" lvl="0" indent="0">
              <a:buNone/>
            </a:pPr>
            <a:endParaRPr lang="ru-RU" sz="2400" dirty="0" smtClean="0"/>
          </a:p>
          <a:p>
            <a:pPr marL="0" lvl="0" indent="0">
              <a:buNone/>
            </a:pPr>
            <a:r>
              <a:rPr lang="ru-RU" sz="2400" dirty="0" smtClean="0"/>
              <a:t>Я </a:t>
            </a:r>
            <a:r>
              <a:rPr lang="ru-RU" sz="2400" dirty="0"/>
              <a:t>тебя люблю, (1) </a:t>
            </a:r>
            <a:r>
              <a:rPr lang="ru-RU" sz="2400" dirty="0" err="1"/>
              <a:t>Кусачка</a:t>
            </a:r>
            <a:r>
              <a:rPr lang="ru-RU" sz="2400" dirty="0"/>
              <a:t>, (2) я тебя очень люблю. У тебя такой хорошенький носик и такие выразительные глазки. Ты, (3) наверное, (4) не веришь мне, </a:t>
            </a:r>
            <a:r>
              <a:rPr lang="ru-RU" sz="2400" dirty="0" err="1"/>
              <a:t>Кусачка</a:t>
            </a:r>
            <a:r>
              <a:rPr lang="ru-RU" sz="2400" dirty="0"/>
              <a:t>? </a:t>
            </a:r>
            <a:endParaRPr lang="ru-RU" sz="2400" dirty="0" smtClean="0"/>
          </a:p>
          <a:p>
            <a:pPr marL="0" lv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sz="2200" b="1" i="1" dirty="0"/>
              <a:t>Ответ</a:t>
            </a:r>
            <a:r>
              <a:rPr lang="ru-RU" sz="2200" dirty="0"/>
              <a:t>:</a:t>
            </a:r>
            <a:r>
              <a:rPr lang="ru-RU" sz="2800" dirty="0"/>
              <a:t> </a:t>
            </a:r>
            <a:r>
              <a:rPr lang="ru-RU" sz="2400" dirty="0"/>
              <a:t>3, 4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4720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66CC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Задание 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66CC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11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marL="0" lvl="0" indent="0">
              <a:buNone/>
            </a:pPr>
            <a:r>
              <a:rPr lang="ru-RU" sz="2400" b="1" i="1" dirty="0"/>
              <a:t>Укажите количество грамматических основ в предло­жении 31. Ответ запишите цифрой</a:t>
            </a:r>
            <a:r>
              <a:rPr lang="ru-RU" sz="2400" b="1" i="1" dirty="0" smtClean="0"/>
              <a:t>.</a:t>
            </a:r>
          </a:p>
          <a:p>
            <a:pPr marL="0" lvl="0" indent="0">
              <a:buNone/>
            </a:pPr>
            <a:endParaRPr lang="ru-RU" sz="2200" b="1" i="1" dirty="0"/>
          </a:p>
          <a:p>
            <a:pPr marL="0" lvl="0" indent="0">
              <a:buNone/>
            </a:pPr>
            <a:r>
              <a:rPr lang="ru-RU" sz="2400" dirty="0"/>
              <a:t>(31) Когда прибежали дети, шумные, звонкоголосые, быстрые и светлые, как капельки разбежавшейся ртути, Кусака замерла от страха и беспомощного ожидания: она знала, что, если теперь кто-нибудь ударит ее, она уже не в силах будет впиться в тело обидчика своими острыми зу­бами — у нее отняли ее непримиримую злобу.</a:t>
            </a:r>
            <a:endParaRPr lang="ru-RU" sz="2200" b="1" i="1" dirty="0" smtClean="0"/>
          </a:p>
          <a:p>
            <a:pPr marL="0" lvl="0" indent="0">
              <a:buNone/>
            </a:pPr>
            <a:endParaRPr lang="ru-RU" sz="2200" b="1" i="1" dirty="0"/>
          </a:p>
          <a:p>
            <a:pPr marL="0" lvl="0" indent="0">
              <a:buNone/>
            </a:pPr>
            <a:endParaRPr lang="ru-RU" sz="2200" b="1" i="1" dirty="0" smtClean="0"/>
          </a:p>
          <a:p>
            <a:pPr marL="0" lvl="0" indent="0">
              <a:buNone/>
            </a:pPr>
            <a:endParaRPr lang="ru-RU" sz="2200" b="1" i="1" dirty="0"/>
          </a:p>
          <a:p>
            <a:pPr marL="0" indent="0">
              <a:buNone/>
            </a:pPr>
            <a:r>
              <a:rPr lang="ru-RU" sz="2400" b="1" i="1" dirty="0" smtClean="0"/>
              <a:t>Ответ</a:t>
            </a:r>
            <a:r>
              <a:rPr lang="ru-RU" sz="2400" dirty="0" smtClean="0"/>
              <a:t>:</a:t>
            </a:r>
            <a:r>
              <a:rPr lang="ru-RU" sz="2800" dirty="0" smtClean="0"/>
              <a:t> </a:t>
            </a:r>
            <a:r>
              <a:rPr lang="ru-RU" sz="2400" dirty="0"/>
              <a:t>6</a:t>
            </a:r>
            <a:endParaRPr lang="ru-RU" sz="2200" b="1" i="1" dirty="0"/>
          </a:p>
          <a:p>
            <a:pPr marL="0" indent="0">
              <a:buNone/>
            </a:pPr>
            <a:endParaRPr lang="ru-RU" sz="2200" b="1" i="1" dirty="0"/>
          </a:p>
        </p:txBody>
      </p:sp>
    </p:spTree>
    <p:extLst>
      <p:ext uri="{BB962C8B-B14F-4D97-AF65-F5344CB8AC3E}">
        <p14:creationId xmlns:p14="http://schemas.microsoft.com/office/powerpoint/2010/main" val="887468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66CC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Задание 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66CC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sz="2200" b="1" i="1" dirty="0"/>
              <a:t>В приведенных ниже предложениях пронумерованы все запятые. Выпишите цифры, обозначающие запятые между частями сложного предложения, связанными </a:t>
            </a:r>
            <a:r>
              <a:rPr lang="ru-RU" sz="2200" b="1" i="1" dirty="0" smtClean="0"/>
              <a:t>подчи­нительной </a:t>
            </a:r>
            <a:r>
              <a:rPr lang="ru-RU" sz="2200" b="1" i="1" dirty="0"/>
              <a:t>связью</a:t>
            </a:r>
            <a:r>
              <a:rPr lang="ru-RU" sz="2200" b="1" i="1" dirty="0" smtClean="0"/>
              <a:t>.</a:t>
            </a:r>
          </a:p>
          <a:p>
            <a:pPr marL="0" lvl="0" indent="0">
              <a:buNone/>
            </a:pPr>
            <a:endParaRPr lang="ru-RU" sz="2200" b="1" i="1" dirty="0"/>
          </a:p>
          <a:p>
            <a:pPr marL="0" indent="0">
              <a:buNone/>
            </a:pPr>
            <a:r>
              <a:rPr lang="ru-RU" sz="2400" dirty="0"/>
              <a:t>Собака не доверяла людям, (1) которые хотели ее при­ласкать, (2) и, (3) поджав хвост, (4) убегала, (5) а иногда со злобою набрасывалась на них и пыталась укусить, (6) пока камнями и палкой не удавалось отогнать ее.</a:t>
            </a:r>
          </a:p>
          <a:p>
            <a:pPr marL="0" lvl="0" indent="0">
              <a:buNone/>
            </a:pPr>
            <a:endParaRPr lang="ru-RU" sz="2200" b="1" i="1" dirty="0" smtClean="0"/>
          </a:p>
          <a:p>
            <a:pPr marL="0" indent="0">
              <a:buNone/>
            </a:pPr>
            <a:r>
              <a:rPr lang="ru-RU" sz="2200" b="1" i="1" dirty="0"/>
              <a:t>Ответ</a:t>
            </a:r>
            <a:r>
              <a:rPr lang="ru-RU" sz="2200" dirty="0"/>
              <a:t>:</a:t>
            </a:r>
            <a:r>
              <a:rPr lang="ru-RU" sz="2800" dirty="0"/>
              <a:t> </a:t>
            </a:r>
            <a:r>
              <a:rPr lang="ru-RU" sz="2400" dirty="0"/>
              <a:t>1, 2, 6 </a:t>
            </a:r>
            <a:endParaRPr lang="ru-RU" sz="2200" b="1" i="1" dirty="0"/>
          </a:p>
        </p:txBody>
      </p:sp>
    </p:spTree>
    <p:extLst>
      <p:ext uri="{BB962C8B-B14F-4D97-AF65-F5344CB8AC3E}">
        <p14:creationId xmlns:p14="http://schemas.microsoft.com/office/powerpoint/2010/main" val="1734384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>
              <a:spcBef>
                <a:spcPct val="0"/>
              </a:spcBef>
            </a:pPr>
            <a:r>
              <a:rPr lang="ru-RU" altLang="ru-RU" dirty="0">
                <a:solidFill>
                  <a:schemeClr val="tx1"/>
                </a:solidFill>
              </a:rPr>
              <a:t>Часть </a:t>
            </a:r>
            <a:r>
              <a:rPr lang="ru-RU" altLang="ru-RU" dirty="0" smtClean="0">
                <a:solidFill>
                  <a:schemeClr val="tx1"/>
                </a:solidFill>
              </a:rPr>
              <a:t>2</a:t>
            </a:r>
          </a:p>
          <a:p>
            <a:pPr>
              <a:spcBef>
                <a:spcPct val="0"/>
              </a:spcBef>
            </a:pPr>
            <a:r>
              <a:rPr lang="ru-RU" altLang="ru-RU" dirty="0">
                <a:solidFill>
                  <a:schemeClr val="tx1"/>
                </a:solidFill>
              </a:rPr>
              <a:t>Автор презентации: </a:t>
            </a:r>
          </a:p>
          <a:p>
            <a:pPr>
              <a:spcBef>
                <a:spcPct val="0"/>
              </a:spcBef>
            </a:pPr>
            <a:r>
              <a:rPr lang="ru-RU" altLang="ru-RU" dirty="0" err="1">
                <a:solidFill>
                  <a:schemeClr val="tx1"/>
                </a:solidFill>
              </a:rPr>
              <a:t>Фурасьева</a:t>
            </a:r>
            <a:r>
              <a:rPr lang="ru-RU" altLang="ru-RU" dirty="0">
                <a:solidFill>
                  <a:schemeClr val="tx1"/>
                </a:solidFill>
              </a:rPr>
              <a:t> Татьяна Владимировна, </a:t>
            </a:r>
          </a:p>
          <a:p>
            <a:pPr>
              <a:spcBef>
                <a:spcPct val="0"/>
              </a:spcBef>
            </a:pPr>
            <a:r>
              <a:rPr lang="ru-RU" altLang="ru-RU" dirty="0">
                <a:solidFill>
                  <a:schemeClr val="tx1"/>
                </a:solidFill>
              </a:rPr>
              <a:t>учитель русского языка и литературы МОУ  «Основная общеобразовательная школа № 78» </a:t>
            </a:r>
          </a:p>
          <a:p>
            <a:pPr>
              <a:spcBef>
                <a:spcPct val="0"/>
              </a:spcBef>
            </a:pPr>
            <a:r>
              <a:rPr lang="ru-RU" altLang="ru-RU" dirty="0" err="1">
                <a:solidFill>
                  <a:schemeClr val="tx1"/>
                </a:solidFill>
              </a:rPr>
              <a:t>г.Саратов</a:t>
            </a:r>
            <a:endParaRPr lang="ru-RU" altLang="ru-RU" dirty="0">
              <a:solidFill>
                <a:schemeClr val="tx1"/>
              </a:solidFill>
            </a:endParaRPr>
          </a:p>
          <a:p>
            <a:pPr>
              <a:spcBef>
                <a:spcPct val="0"/>
              </a:spcBef>
            </a:pPr>
            <a:endParaRPr lang="ru-RU" alt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defRPr/>
            </a:pPr>
            <a:r>
              <a:rPr lang="ru-RU" sz="4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1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onstantia" pitchFamily="18" charset="0"/>
              </a:rPr>
              <a:t>Тренажёр</a:t>
            </a:r>
            <a:br>
              <a:rPr lang="ru-RU" sz="4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1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onstantia" pitchFamily="18" charset="0"/>
              </a:rPr>
            </a:br>
            <a:r>
              <a:rPr lang="ru-RU" sz="4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1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onstantia" pitchFamily="18" charset="0"/>
              </a:rPr>
              <a:t>по русскому языку</a:t>
            </a:r>
            <a:endParaRPr lang="ru-RU" sz="4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bg2">
                  <a:lumMod val="1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0196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66CC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Задание 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66CC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13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200" b="1" i="1" dirty="0"/>
              <a:t>Среди предложений 42-44 </a:t>
            </a:r>
            <a:r>
              <a:rPr lang="ru-RU" sz="2200" b="1" i="1" dirty="0" smtClean="0"/>
              <a:t>найдите сложноподчинен­ное </a:t>
            </a:r>
            <a:r>
              <a:rPr lang="ru-RU" sz="2200" b="1" i="1" dirty="0"/>
              <a:t>предложение с последовательным подчинением прида­точных. Напишите </a:t>
            </a:r>
            <a:r>
              <a:rPr lang="ru-RU" sz="2200" b="1" i="1" dirty="0" smtClean="0"/>
              <a:t>номер </a:t>
            </a:r>
            <a:r>
              <a:rPr lang="ru-RU" sz="2200" b="1" i="1" dirty="0"/>
              <a:t>этого предложения</a:t>
            </a:r>
            <a:r>
              <a:rPr lang="ru-RU" sz="2200" b="1" i="1" dirty="0" smtClean="0"/>
              <a:t>.</a:t>
            </a:r>
          </a:p>
          <a:p>
            <a:pPr marL="0" indent="0">
              <a:buNone/>
            </a:pPr>
            <a:r>
              <a:rPr lang="ru-RU" sz="2400" dirty="0"/>
              <a:t>(42) Собака громко и жалобно завыла, когда уже не было сомнений, что она наступила. (43) Звенящей, острой, как отчаяние, нотой ворвался этот вой в моно­тонный, угрюмо покорный шум дождя, прорезал тьму и, замирая, понесся над темным и обнаженным полем.</a:t>
            </a:r>
          </a:p>
          <a:p>
            <a:pPr marL="0" indent="0">
              <a:buNone/>
            </a:pPr>
            <a:r>
              <a:rPr lang="ru-RU" sz="2400" dirty="0"/>
              <a:t>(44) Собака выла — ровно, настойчиво и безнадежно спокойно.</a:t>
            </a:r>
            <a:endParaRPr lang="ru-RU" sz="2200" b="1" i="1" dirty="0"/>
          </a:p>
          <a:p>
            <a:pPr marL="0" indent="0">
              <a:buNone/>
            </a:pPr>
            <a:endParaRPr lang="ru-RU" sz="2200" b="1" i="1" dirty="0" smtClean="0"/>
          </a:p>
          <a:p>
            <a:pPr marL="0" indent="0">
              <a:buNone/>
            </a:pPr>
            <a:r>
              <a:rPr lang="ru-RU" sz="2200" b="1" i="1" dirty="0"/>
              <a:t>Ответ</a:t>
            </a:r>
            <a:r>
              <a:rPr lang="ru-RU" sz="2200" dirty="0"/>
              <a:t>: </a:t>
            </a:r>
            <a:r>
              <a:rPr lang="ru-RU" sz="2400" dirty="0" smtClean="0"/>
              <a:t>42</a:t>
            </a:r>
            <a:endParaRPr lang="ru-RU" sz="2200" b="1" i="1" dirty="0"/>
          </a:p>
        </p:txBody>
      </p:sp>
    </p:spTree>
    <p:extLst>
      <p:ext uri="{BB962C8B-B14F-4D97-AF65-F5344CB8AC3E}">
        <p14:creationId xmlns:p14="http://schemas.microsoft.com/office/powerpoint/2010/main" val="1492448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66CC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Задание 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66CC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14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3100" b="1" i="1" dirty="0"/>
              <a:t>Среди предложений 28-32 найдите сложное с союзной подчинительной связью и бессоюзной связью между частя­ми. Напишите номер этого предложения</a:t>
            </a:r>
            <a:r>
              <a:rPr lang="ru-RU" sz="3100" b="1" i="1" dirty="0" smtClean="0"/>
              <a:t>.</a:t>
            </a:r>
          </a:p>
          <a:p>
            <a:pPr marL="0" indent="0">
              <a:buNone/>
            </a:pPr>
            <a:endParaRPr lang="ru-RU" sz="2600" b="1" i="1" dirty="0"/>
          </a:p>
          <a:p>
            <a:pPr marL="0" indent="0">
              <a:buNone/>
            </a:pPr>
            <a:r>
              <a:rPr lang="ru-RU" sz="2400" dirty="0"/>
              <a:t>(28) — Я тебя люблю, </a:t>
            </a:r>
            <a:r>
              <a:rPr lang="ru-RU" sz="2400" dirty="0" err="1"/>
              <a:t>Кусачка</a:t>
            </a:r>
            <a:r>
              <a:rPr lang="ru-RU" sz="2400" dirty="0"/>
              <a:t>, я тебя очень люблю. (29) У тебя такой хорошенький носик и такие выразитель­ные глазки. (30) Ты, наверное, не веришь мне, </a:t>
            </a:r>
            <a:r>
              <a:rPr lang="ru-RU" sz="2400" dirty="0" err="1"/>
              <a:t>Кусачка</a:t>
            </a:r>
            <a:r>
              <a:rPr lang="ru-RU" sz="2400" dirty="0"/>
              <a:t>?</a:t>
            </a:r>
          </a:p>
          <a:p>
            <a:pPr marL="0" indent="0">
              <a:buNone/>
            </a:pPr>
            <a:r>
              <a:rPr lang="ru-RU" sz="2400" dirty="0"/>
              <a:t>(31) Когда прибежали дети, шумные, звонкоголосые, быстрые и светлые, как капельки разбежавшейся ртути, Кусака замерла от страха и беспомощного ожидания: она знала, что, если теперь кто-нибудь ударит ее, она уже не в силах будет впиться в тело обидчика своими острыми зу­бами — у нее отняли ее непримиримую злобу. (32) И ког­да все наперерыв стали ласкать ее, она долго еще вздраги­вала при каждом прикосновении ласкающей руки, и ей больно было от непривычной ласки, словно от удара.</a:t>
            </a:r>
          </a:p>
          <a:p>
            <a:pPr marL="0" lvl="0" indent="0">
              <a:buNone/>
            </a:pPr>
            <a:endParaRPr lang="ru-RU" sz="2200" b="1" i="1" dirty="0" smtClean="0"/>
          </a:p>
          <a:p>
            <a:pPr marL="0" indent="0">
              <a:buNone/>
            </a:pPr>
            <a:r>
              <a:rPr lang="ru-RU" sz="3100" b="1" i="1" dirty="0"/>
              <a:t>Ответ</a:t>
            </a:r>
            <a:r>
              <a:rPr lang="ru-RU" sz="3100" dirty="0"/>
              <a:t>: </a:t>
            </a:r>
            <a:r>
              <a:rPr lang="ru-RU" sz="2400" dirty="0" smtClean="0"/>
              <a:t>31</a:t>
            </a:r>
            <a:endParaRPr lang="ru-RU" sz="2200" b="1" i="1" dirty="0"/>
          </a:p>
          <a:p>
            <a:pPr lvl="0"/>
            <a:endParaRPr lang="ru-RU" sz="2200" b="1" i="1" dirty="0" smtClean="0"/>
          </a:p>
          <a:p>
            <a:pPr lvl="0"/>
            <a:endParaRPr lang="ru-RU" sz="2200" b="1" i="1" dirty="0"/>
          </a:p>
          <a:p>
            <a:pPr lvl="0"/>
            <a:endParaRPr lang="ru-RU" sz="2200" b="1" i="1" dirty="0" smtClean="0"/>
          </a:p>
          <a:p>
            <a:pPr lvl="0"/>
            <a:endParaRPr lang="ru-RU" sz="2200" b="1" i="1" dirty="0"/>
          </a:p>
        </p:txBody>
      </p:sp>
    </p:spTree>
    <p:extLst>
      <p:ext uri="{BB962C8B-B14F-4D97-AF65-F5344CB8AC3E}">
        <p14:creationId xmlns:p14="http://schemas.microsoft.com/office/powerpoint/2010/main" val="2589284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600" b="1" dirty="0" smtClean="0">
                <a:ln w="18000">
                  <a:solidFill>
                    <a:srgbClr val="333399">
                      <a:satMod val="140000"/>
                    </a:srgbClr>
                  </a:solidFill>
                  <a:prstDash val="solid"/>
                  <a:miter lim="800000"/>
                </a:ln>
                <a:solidFill>
                  <a:schemeClr val="accent3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onstantia" pitchFamily="18" charset="0"/>
              </a:rPr>
              <a:t>Использованные ресурсы</a:t>
            </a:r>
            <a:endParaRPr lang="ru-RU" sz="3600" b="1" dirty="0">
              <a:ln w="18000">
                <a:solidFill>
                  <a:srgbClr val="333399">
                    <a:satMod val="140000"/>
                  </a:srgbClr>
                </a:solidFill>
                <a:prstDash val="solid"/>
                <a:miter lim="800000"/>
              </a:ln>
              <a:solidFill>
                <a:schemeClr val="accent3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Constanti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err="1"/>
              <a:t>Амелина</a:t>
            </a:r>
            <a:r>
              <a:rPr lang="ru-RU" b="1" dirty="0"/>
              <a:t> Е.В.</a:t>
            </a:r>
            <a:r>
              <a:rPr lang="ru-RU" dirty="0"/>
              <a:t> Русский язык. Готовимся к ОГЭ. — Ростов н/Д : Феникс, 2015. —192 с. — (Большая перемена).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6921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</a:rPr>
              <a:t>Прочитайте текст и выполните задания 2 – 14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/>
              <a:t>(1) Она никому не принадлежала, у нее не было соб­ственного имени, и никто не мог бы сказать, где находи­лась она во всю долгую морозную зиму и чем кормилась. (2) От теплых изб ее отгоняли дворовые собаки, такие же голодные, как и она, но гордые и сильные своею принад­лежностью к дому. (3) Когда, гонимая голодом или ин­стинктивною потребностью в общении, она показыва­лась на улице,—ребята бросали в нее камнями и палками, взрослые весело улюлюкали и страшно, пронзительно свистели. (4) Не помня себя от страху, переметываясь со стороны на сторону, натыкаясь на людей, она мчалась на край поселка и пряталась в глубине большого сада, в одном ей известном месте. (5) Там она зализывала уши­бы и раны и в одиночестве копила страх и злобу.</a:t>
            </a:r>
          </a:p>
          <a:p>
            <a:pPr marL="0" indent="0">
              <a:buNone/>
            </a:pPr>
            <a:r>
              <a:rPr lang="ru-RU" dirty="0"/>
              <a:t>(6) Собака не доверяла людям, которые хотели ее приласкать, и, поджав хвост, убегала, а иногда со зло­бою набрасывалась на них и пыталась укусить, пока камнями и палкой не удавалось отогнать ее. (7) На одну зиму она поселилась под террасой пустой дачи, у кото­рой не было сторожа, и бескорыстно сторожила ее: вы­бегала по ночам на дорогу и лаяла до хрипоты.</a:t>
            </a:r>
          </a:p>
        </p:txBody>
      </p:sp>
    </p:spTree>
    <p:extLst>
      <p:ext uri="{BB962C8B-B14F-4D97-AF65-F5344CB8AC3E}">
        <p14:creationId xmlns:p14="http://schemas.microsoft.com/office/powerpoint/2010/main" val="1609038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1900" dirty="0"/>
              <a:t>(8) Но вот осталась позади долгая зима. (9) Наступи­ла весна, и тихая дача огласилась громким говором, скрипом колес и грязным топотом людей, переносящих тяжести. (10) Приехали из города дачники, целая весе­лая ватага взрослых, подростков и детей, опьяненных воздухом, теплом и светом.</a:t>
            </a:r>
          </a:p>
          <a:p>
            <a:pPr marL="0" indent="0">
              <a:buNone/>
            </a:pPr>
            <a:r>
              <a:rPr lang="ru-RU" sz="1900" dirty="0"/>
              <a:t>(11) Приехавшие дачники были добрыми людьми, а то, что они были далеко от города, дышали хорошим воздухом, видели вокруг себя все зеленым, голубым и беззлобным, делало их еще добрее. (12) Теплом входило в них солнце и выходило смехом и расположением ко все­му живущему. (13) Сперва они хотели прогнать напугав­шую их собаку и даже застрелить ее из револьвера, если не уберется. (14) Потом они привыкли к лаю по ночам и иногда по утрам вспоминали: (15) «А где же наша Кусака?»</a:t>
            </a:r>
          </a:p>
          <a:p>
            <a:pPr marL="0" indent="0">
              <a:buNone/>
            </a:pPr>
            <a:r>
              <a:rPr lang="ru-RU" sz="1900" dirty="0"/>
              <a:t>(16) И это новое имя «Кусака» так и осталось за ней.</a:t>
            </a:r>
          </a:p>
          <a:p>
            <a:endParaRPr lang="ru-RU" sz="1900" dirty="0"/>
          </a:p>
        </p:txBody>
      </p:sp>
    </p:spTree>
    <p:extLst>
      <p:ext uri="{BB962C8B-B14F-4D97-AF65-F5344CB8AC3E}">
        <p14:creationId xmlns:p14="http://schemas.microsoft.com/office/powerpoint/2010/main" val="1741930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1900" dirty="0"/>
              <a:t>(17) Случалось, что и днем замечали в кустах темное тело, бесследно пропадавшее при первом движении ру­ки, бросавшей хлеб,— словно это был не хлеб, а камень.</a:t>
            </a:r>
          </a:p>
          <a:p>
            <a:pPr marL="0" indent="0">
              <a:buNone/>
            </a:pPr>
            <a:r>
              <a:rPr lang="ru-RU" sz="1900" dirty="0" smtClean="0"/>
              <a:t>(</a:t>
            </a:r>
            <a:r>
              <a:rPr lang="ru-RU" sz="1900" dirty="0"/>
              <a:t>18) И скоро все привыкли к Кусаке, называли ее «сво­ей» собакой и шутили по поводу ее дикости и беспри­чинного страха. (19) С каждым днем Кусака на один шаг уменьшала пространство, отделявшее ее от людей; присмотрелась к их лицам и усвоила их привычки: за полчаса до обеда уже стояла в кустах и ласково помарги­вала. (20) И </a:t>
            </a:r>
            <a:r>
              <a:rPr lang="ru-RU" sz="1900" dirty="0" err="1"/>
              <a:t>гимназисточка</a:t>
            </a:r>
            <a:r>
              <a:rPr lang="ru-RU" sz="1900" dirty="0"/>
              <a:t> Леля окончательно ввела ее в счастливый круг отдыхающих и веселящихся людей.</a:t>
            </a:r>
          </a:p>
          <a:p>
            <a:pPr marL="0" indent="0">
              <a:buNone/>
            </a:pPr>
            <a:r>
              <a:rPr lang="ru-RU" sz="1900" dirty="0"/>
              <a:t>(21) — </a:t>
            </a:r>
            <a:r>
              <a:rPr lang="ru-RU" sz="1900" dirty="0" err="1"/>
              <a:t>Кусачка</a:t>
            </a:r>
            <a:r>
              <a:rPr lang="ru-RU" sz="1900" dirty="0"/>
              <a:t>, пойди ко мне!— звала она к себе.— (22) Ну, хорошая, ну, милая, пойди! (23) Сахару хо­чешь?.. (24) Сахару тебе дам, хочешь? (25) Ну, пойди же!</a:t>
            </a:r>
          </a:p>
          <a:p>
            <a:pPr marL="0" indent="0">
              <a:buNone/>
            </a:pPr>
            <a:r>
              <a:rPr lang="ru-RU" sz="1900" dirty="0"/>
              <a:t>(26) Но Кусака не шла: боялась. (27) И осторожно, похлопывая себя руками и говоря так ласково, как это можно было при красивом голосе и красивом лице, Леля подвигалась к собаке и сама боялась: вдруг укусит.</a:t>
            </a:r>
          </a:p>
          <a:p>
            <a:endParaRPr lang="ru-RU" sz="1900" dirty="0"/>
          </a:p>
        </p:txBody>
      </p:sp>
    </p:spTree>
    <p:extLst>
      <p:ext uri="{BB962C8B-B14F-4D97-AF65-F5344CB8AC3E}">
        <p14:creationId xmlns:p14="http://schemas.microsoft.com/office/powerpoint/2010/main" val="2868439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1900" dirty="0"/>
              <a:t>(28) — Я тебя люблю, </a:t>
            </a:r>
            <a:r>
              <a:rPr lang="ru-RU" sz="1900" dirty="0" err="1"/>
              <a:t>Кусачка</a:t>
            </a:r>
            <a:r>
              <a:rPr lang="ru-RU" sz="1900" dirty="0"/>
              <a:t>, я тебя очень люблю. (29) У тебя такой хорошенький носик и такие выразитель­ные глазки. (30) Ты, наверное, не веришь мне, </a:t>
            </a:r>
            <a:r>
              <a:rPr lang="ru-RU" sz="1900" dirty="0" err="1"/>
              <a:t>Кусачка</a:t>
            </a:r>
            <a:r>
              <a:rPr lang="ru-RU" sz="1900" dirty="0"/>
              <a:t>?</a:t>
            </a:r>
          </a:p>
          <a:p>
            <a:pPr marL="0" indent="0">
              <a:buNone/>
            </a:pPr>
            <a:r>
              <a:rPr lang="ru-RU" sz="1900" dirty="0" smtClean="0"/>
              <a:t>(</a:t>
            </a:r>
            <a:r>
              <a:rPr lang="ru-RU" sz="1900" dirty="0"/>
              <a:t>31) Когда прибежали дети, шумные, звонкоголосые, быстрые и светлые, как капельки разбежавшейся ртути, Кусака замерла от страха и беспомощного ожидания: она знала, что, если теперь кто-нибудь ударит ее, она уже не в силах будет впиться в тело обидчика своими острыми зу­бами — у нее отняли ее непримиримую злобу. (32) И ког­да все наперерыв стали ласкать ее, она долго еще вздраги­вала при каждом прикосновении ласкающей руки, и ей больно было от непривычной ласки, словно от удара.</a:t>
            </a:r>
          </a:p>
          <a:p>
            <a:pPr marL="0" indent="0">
              <a:buNone/>
            </a:pPr>
            <a:r>
              <a:rPr lang="ru-RU" sz="1900" dirty="0"/>
              <a:t>(33) Всею своею собачьей душою расцвела Кусака.</a:t>
            </a:r>
          </a:p>
          <a:p>
            <a:pPr marL="0" indent="0">
              <a:buNone/>
            </a:pPr>
            <a:endParaRPr lang="ru-RU" sz="1900" dirty="0"/>
          </a:p>
        </p:txBody>
      </p:sp>
    </p:spTree>
    <p:extLst>
      <p:ext uri="{BB962C8B-B14F-4D97-AF65-F5344CB8AC3E}">
        <p14:creationId xmlns:p14="http://schemas.microsoft.com/office/powerpoint/2010/main" val="233500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1900" dirty="0"/>
              <a:t>(34) У нее было имя, на которое она стремглав неслась из зеленой глубины сада; она принадлежала людям и могла им служить. (35) Разве недостаточно этого для счастья собаки?</a:t>
            </a:r>
          </a:p>
          <a:p>
            <a:pPr marL="0" indent="0">
              <a:buNone/>
            </a:pPr>
            <a:r>
              <a:rPr lang="ru-RU" sz="1900" dirty="0" smtClean="0"/>
              <a:t>(</a:t>
            </a:r>
            <a:r>
              <a:rPr lang="ru-RU" sz="1900" dirty="0"/>
              <a:t>36) Но вот желтыми огнями загорелась осень, ча­стыми дождями заплакало небо, и быстро стали пустеть дачи и умолкать, как будто непрерывный дождь и ветер гасили их, точно свечи, одну за другой. (37) Кусака дол­го металась по следам уехавших людей, добежала до станции и — промокшая, грязная — вернулась на дачу.</a:t>
            </a:r>
          </a:p>
          <a:p>
            <a:pPr marL="0" indent="0">
              <a:buNone/>
            </a:pPr>
            <a:r>
              <a:rPr lang="ru-RU" sz="1900" dirty="0"/>
              <a:t>(38) Поднялся частый дождь, и отовсюду стал надви­гаться мрак ветреной осенней ночи. (39) Быстро и глухо он заполнил пустую дачу; бесшумно выползал он из кустов и вместе с дождем лился с неприветного неба. (40) На террасе, с которой была снята парусина, отчего она казалась обширной и странно пустой, свет долго еще боролся с </a:t>
            </a:r>
            <a:r>
              <a:rPr lang="ru-RU" sz="1900" dirty="0" err="1"/>
              <a:t>тьмою</a:t>
            </a:r>
            <a:r>
              <a:rPr lang="ru-RU" sz="1900" dirty="0"/>
              <a:t> и печально озарял следы грязных ног, но скоро уступил и он. (41) Наступила ночь</a:t>
            </a:r>
            <a:r>
              <a:rPr lang="ru-RU" sz="1900" dirty="0" smtClean="0"/>
              <a:t>.</a:t>
            </a:r>
            <a:endParaRPr lang="ru-RU" sz="1900" dirty="0"/>
          </a:p>
        </p:txBody>
      </p:sp>
    </p:spTree>
    <p:extLst>
      <p:ext uri="{BB962C8B-B14F-4D97-AF65-F5344CB8AC3E}">
        <p14:creationId xmlns:p14="http://schemas.microsoft.com/office/powerpoint/2010/main" val="180370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/>
              <a:t>(42) Собака громко и жалобно завыла, когда уже не было сомнений, что она наступила. (43) Звенящей, острой, как отчаяние, нотой ворвался этот вой в моно­тонный, угрюмо покорный шум дождя, прорезал тьму и, замирая, понесся над темным и обнаженным полем.</a:t>
            </a:r>
          </a:p>
          <a:p>
            <a:pPr marL="0" indent="0">
              <a:buNone/>
            </a:pPr>
            <a:r>
              <a:rPr lang="ru-RU" sz="1900" dirty="0" smtClean="0"/>
              <a:t>(</a:t>
            </a:r>
            <a:r>
              <a:rPr lang="ru-RU" sz="1900" dirty="0"/>
              <a:t>44) Собака выла — ровно, настойчиво и безнадежно спокойно. (45) И тому, кто слышал этот вой, казалось, что это стонет и рвется к свету сама беспросветно-тем­ная ночь, и хотелось в тепло, к яркому огню, к любяще­му женскому сердцу.</a:t>
            </a:r>
          </a:p>
          <a:p>
            <a:pPr marL="0" indent="0">
              <a:buNone/>
            </a:pPr>
            <a:r>
              <a:rPr lang="ru-RU" sz="1900" dirty="0"/>
              <a:t>(46) Собака выла. </a:t>
            </a:r>
            <a:r>
              <a:rPr lang="ru-RU" sz="1900" i="1" dirty="0"/>
              <a:t>(По Л. Андрееву)</a:t>
            </a:r>
            <a:endParaRPr lang="ru-RU" sz="1900" dirty="0"/>
          </a:p>
          <a:p>
            <a:endParaRPr lang="ru-RU" sz="1900" dirty="0"/>
          </a:p>
          <a:p>
            <a:endParaRPr lang="ru-RU" sz="1900" dirty="0"/>
          </a:p>
        </p:txBody>
      </p:sp>
    </p:spTree>
    <p:extLst>
      <p:ext uri="{BB962C8B-B14F-4D97-AF65-F5344CB8AC3E}">
        <p14:creationId xmlns:p14="http://schemas.microsoft.com/office/powerpoint/2010/main" val="605115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66CC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Задание 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sz="2200" b="1" i="1" dirty="0"/>
              <a:t>В каком варианте ответа содержится информация, не­обходимая для обоснования ответа на вопрос: «</a:t>
            </a:r>
            <a:r>
              <a:rPr lang="ru-RU" sz="2200" b="1" i="1" dirty="0" smtClean="0"/>
              <a:t>Почему </a:t>
            </a:r>
            <a:r>
              <a:rPr lang="ru-RU" sz="2200" b="1" i="1" dirty="0"/>
              <a:t>Ку­сака не доверяла людям</a:t>
            </a:r>
            <a:r>
              <a:rPr lang="ru-RU" sz="2200" b="1" i="1" dirty="0" smtClean="0"/>
              <a:t>?»</a:t>
            </a:r>
          </a:p>
          <a:p>
            <a:pPr marL="0" lvl="0" indent="0">
              <a:buNone/>
            </a:pPr>
            <a:r>
              <a:rPr lang="ru-RU" sz="2600" dirty="0" smtClean="0"/>
              <a:t>1)Собаку </a:t>
            </a:r>
            <a:r>
              <a:rPr lang="ru-RU" sz="2600" dirty="0"/>
              <a:t>бросили ее прежние хозяева.</a:t>
            </a:r>
          </a:p>
          <a:p>
            <a:pPr marL="0" lvl="0" indent="0">
              <a:buNone/>
            </a:pPr>
            <a:r>
              <a:rPr lang="ru-RU" sz="2600" dirty="0" smtClean="0"/>
              <a:t>2)Сторож </a:t>
            </a:r>
            <a:r>
              <a:rPr lang="ru-RU" sz="2600" dirty="0"/>
              <a:t>одной из дач однажды выстрелил в Кусаку.</a:t>
            </a:r>
          </a:p>
          <a:p>
            <a:pPr marL="0" lvl="0" indent="0">
              <a:buNone/>
            </a:pPr>
            <a:r>
              <a:rPr lang="ru-RU" sz="2600" dirty="0" smtClean="0"/>
              <a:t>3)Собака </a:t>
            </a:r>
            <a:r>
              <a:rPr lang="ru-RU" sz="2600" dirty="0"/>
              <a:t>не была приучена к жизни с людьми.</a:t>
            </a:r>
          </a:p>
          <a:p>
            <a:pPr marL="0" lvl="0" indent="0">
              <a:buNone/>
            </a:pPr>
            <a:r>
              <a:rPr lang="ru-RU" sz="2600" dirty="0" smtClean="0"/>
              <a:t>4)Люди</a:t>
            </a:r>
            <a:r>
              <a:rPr lang="ru-RU" sz="2600" dirty="0"/>
              <a:t>, взрослые и дети, часто обижали Кусаку, </a:t>
            </a:r>
            <a:r>
              <a:rPr lang="ru-RU" sz="2600" dirty="0" smtClean="0"/>
              <a:t>жестоко </a:t>
            </a:r>
            <a:r>
              <a:rPr lang="ru-RU" sz="2600" dirty="0"/>
              <a:t>с ней обращались</a:t>
            </a:r>
            <a:r>
              <a:rPr lang="ru-RU" sz="2600" dirty="0" smtClean="0"/>
              <a:t>.</a:t>
            </a:r>
          </a:p>
          <a:p>
            <a:pPr marL="0" lvl="0" indent="0">
              <a:buNone/>
            </a:pPr>
            <a:r>
              <a:rPr lang="ru-RU" sz="2200" b="1" i="1" dirty="0" smtClean="0"/>
              <a:t>Ответ:</a:t>
            </a:r>
            <a:r>
              <a:rPr lang="ru-RU" sz="2600" dirty="0" smtClean="0"/>
              <a:t> 4</a:t>
            </a: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9916474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Горизон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98</TotalTime>
  <Words>2287</Words>
  <Application>Microsoft Office PowerPoint</Application>
  <PresentationFormat>Экран (4:3)</PresentationFormat>
  <Paragraphs>115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Официальная</vt:lpstr>
      <vt:lpstr>Презентация PowerPoint</vt:lpstr>
      <vt:lpstr>Тренажёр по русскому языку</vt:lpstr>
      <vt:lpstr>Прочитайте текст и выполните задания 2 – 14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Задание 2</vt:lpstr>
      <vt:lpstr>Задание 3</vt:lpstr>
      <vt:lpstr>Задание 4</vt:lpstr>
      <vt:lpstr>Задание 5</vt:lpstr>
      <vt:lpstr>Задание 6</vt:lpstr>
      <vt:lpstr>Задание 7</vt:lpstr>
      <vt:lpstr>Задание 8</vt:lpstr>
      <vt:lpstr>Задание 9</vt:lpstr>
      <vt:lpstr>Задание 10</vt:lpstr>
      <vt:lpstr>Задание 11</vt:lpstr>
      <vt:lpstr>Задание 12</vt:lpstr>
      <vt:lpstr>Задание 13</vt:lpstr>
      <vt:lpstr>Задание 14</vt:lpstr>
      <vt:lpstr>Использованные ресурсы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атто</dc:creator>
  <cp:lastModifiedBy>атто</cp:lastModifiedBy>
  <cp:revision>10</cp:revision>
  <dcterms:created xsi:type="dcterms:W3CDTF">2017-06-04T15:51:25Z</dcterms:created>
  <dcterms:modified xsi:type="dcterms:W3CDTF">2017-06-04T17:39:59Z</dcterms:modified>
</cp:coreProperties>
</file>