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89" r:id="rId7"/>
    <p:sldId id="290" r:id="rId8"/>
    <p:sldId id="267" r:id="rId9"/>
    <p:sldId id="268" r:id="rId10"/>
    <p:sldId id="266" r:id="rId11"/>
    <p:sldId id="265" r:id="rId12"/>
    <p:sldId id="264" r:id="rId13"/>
    <p:sldId id="263" r:id="rId14"/>
    <p:sldId id="272" r:id="rId15"/>
    <p:sldId id="271" r:id="rId16"/>
    <p:sldId id="270" r:id="rId17"/>
    <p:sldId id="276" r:id="rId18"/>
    <p:sldId id="275" r:id="rId19"/>
    <p:sldId id="291" r:id="rId20"/>
    <p:sldId id="274" r:id="rId21"/>
    <p:sldId id="273" r:id="rId22"/>
    <p:sldId id="280" r:id="rId23"/>
    <p:sldId id="279" r:id="rId24"/>
    <p:sldId id="278" r:id="rId25"/>
    <p:sldId id="277" r:id="rId26"/>
    <p:sldId id="284" r:id="rId27"/>
    <p:sldId id="283" r:id="rId28"/>
    <p:sldId id="282" r:id="rId29"/>
    <p:sldId id="287" r:id="rId30"/>
    <p:sldId id="286" r:id="rId31"/>
    <p:sldId id="285" r:id="rId32"/>
    <p:sldId id="281" r:id="rId33"/>
    <p:sldId id="292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1C7D"/>
    <a:srgbClr val="461E6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552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B549C-712F-4F71-8E4E-041A4A5BD1B5}" type="datetimeFigureOut">
              <a:rPr lang="ru-RU" smtClean="0"/>
              <a:t>21.03.2011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5F5FF-849A-401E-8310-A578BC5C33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7000">
    <p:wheel spokes="3"/>
    <p:sndAc>
      <p:stSnd>
        <p:snd r:embed="rId1" name="camera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B549C-712F-4F71-8E4E-041A4A5BD1B5}" type="datetimeFigureOut">
              <a:rPr lang="ru-RU" smtClean="0"/>
              <a:t>21.03.2011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5F5FF-849A-401E-8310-A578BC5C33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7000">
    <p:wheel spokes="3"/>
    <p:sndAc>
      <p:stSnd>
        <p:snd r:embed="rId1" name="camera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B549C-712F-4F71-8E4E-041A4A5BD1B5}" type="datetimeFigureOut">
              <a:rPr lang="ru-RU" smtClean="0"/>
              <a:t>21.03.2011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5F5FF-849A-401E-8310-A578BC5C33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7000">
    <p:wheel spokes="3"/>
    <p:sndAc>
      <p:stSnd>
        <p:snd r:embed="rId1" name="camera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B549C-712F-4F71-8E4E-041A4A5BD1B5}" type="datetimeFigureOut">
              <a:rPr lang="ru-RU" smtClean="0"/>
              <a:t>21.03.2011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5F5FF-849A-401E-8310-A578BC5C33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7000">
    <p:wheel spokes="3"/>
    <p:sndAc>
      <p:stSnd>
        <p:snd r:embed="rId1" name="camera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B549C-712F-4F71-8E4E-041A4A5BD1B5}" type="datetimeFigureOut">
              <a:rPr lang="ru-RU" smtClean="0"/>
              <a:t>21.03.2011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5F5FF-849A-401E-8310-A578BC5C33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7000">
    <p:wheel spokes="3"/>
    <p:sndAc>
      <p:stSnd>
        <p:snd r:embed="rId1" name="camera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B549C-712F-4F71-8E4E-041A4A5BD1B5}" type="datetimeFigureOut">
              <a:rPr lang="ru-RU" smtClean="0"/>
              <a:t>21.03.2011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5F5FF-849A-401E-8310-A578BC5C33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7000">
    <p:wheel spokes="3"/>
    <p:sndAc>
      <p:stSnd>
        <p:snd r:embed="rId1" name="camera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B549C-712F-4F71-8E4E-041A4A5BD1B5}" type="datetimeFigureOut">
              <a:rPr lang="ru-RU" smtClean="0"/>
              <a:t>21.03.2011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5F5FF-849A-401E-8310-A578BC5C33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7000">
    <p:wheel spokes="3"/>
    <p:sndAc>
      <p:stSnd>
        <p:snd r:embed="rId1" name="camera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B549C-712F-4F71-8E4E-041A4A5BD1B5}" type="datetimeFigureOut">
              <a:rPr lang="ru-RU" smtClean="0"/>
              <a:t>21.03.2011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5F5FF-849A-401E-8310-A578BC5C33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7000">
    <p:wheel spokes="3"/>
    <p:sndAc>
      <p:stSnd>
        <p:snd r:embed="rId1" name="camera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B549C-712F-4F71-8E4E-041A4A5BD1B5}" type="datetimeFigureOut">
              <a:rPr lang="ru-RU" smtClean="0"/>
              <a:t>21.03.2011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5F5FF-849A-401E-8310-A578BC5C33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7000">
    <p:wheel spokes="3"/>
    <p:sndAc>
      <p:stSnd>
        <p:snd r:embed="rId1" name="camera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B549C-712F-4F71-8E4E-041A4A5BD1B5}" type="datetimeFigureOut">
              <a:rPr lang="ru-RU" smtClean="0"/>
              <a:t>21.03.2011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5F5FF-849A-401E-8310-A578BC5C33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7000">
    <p:wheel spokes="3"/>
    <p:sndAc>
      <p:stSnd>
        <p:snd r:embed="rId1" name="camera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B549C-712F-4F71-8E4E-041A4A5BD1B5}" type="datetimeFigureOut">
              <a:rPr lang="ru-RU" smtClean="0"/>
              <a:t>21.03.2011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5F5FF-849A-401E-8310-A578BC5C33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7000">
    <p:wheel spokes="3"/>
    <p:sndAc>
      <p:stSnd>
        <p:snd r:embed="rId1" name="camera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B549C-712F-4F71-8E4E-041A4A5BD1B5}" type="datetimeFigureOut">
              <a:rPr lang="ru-RU" smtClean="0"/>
              <a:t>21.03.2011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F5F5FF-849A-401E-8310-A578BC5C336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17000">
    <p:wheel spokes="3"/>
    <p:sndAc>
      <p:stSnd>
        <p:snd r:embed="rId13" name="camera.wav" builtIn="1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:\фоны\0_1212a_caa2cdd2_XL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57299"/>
            <a:ext cx="7529538" cy="1643074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rgbClr val="A41C7D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Интерференция и </a:t>
            </a:r>
            <a:r>
              <a:rPr lang="ru-RU" sz="4000" dirty="0" smtClean="0">
                <a:solidFill>
                  <a:srgbClr val="A41C7D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дифракция световых </a:t>
            </a:r>
            <a:r>
              <a:rPr lang="ru-RU" sz="4000" dirty="0">
                <a:solidFill>
                  <a:srgbClr val="A41C7D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волн.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28662" y="642918"/>
            <a:ext cx="77732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«Суходольский  горный  профессиональный  лицей»</a:t>
            </a:r>
            <a:endParaRPr lang="ru-RU" sz="2400" dirty="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348" y="5000636"/>
            <a:ext cx="16008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Выполнил: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29255" y="5000636"/>
            <a:ext cx="33575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Преподаватель  физики  </a:t>
            </a:r>
          </a:p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        СЕРАЯ  Т. Я.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29058" y="6286520"/>
            <a:ext cx="833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2011 г.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57224" y="2786058"/>
            <a:ext cx="81648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461E64"/>
                </a:solidFill>
              </a:rPr>
              <a:t>Изменение длины световой волны </a:t>
            </a:r>
            <a:endParaRPr lang="ru-RU" sz="3600" dirty="0" smtClean="0">
              <a:solidFill>
                <a:srgbClr val="461E64"/>
              </a:solidFill>
            </a:endParaRPr>
          </a:p>
          <a:p>
            <a:r>
              <a:rPr lang="ru-RU" sz="3600" dirty="0" smtClean="0">
                <a:solidFill>
                  <a:srgbClr val="461E64"/>
                </a:solidFill>
              </a:rPr>
              <a:t>с </a:t>
            </a:r>
            <a:r>
              <a:rPr lang="ru-RU" sz="3600" dirty="0">
                <a:solidFill>
                  <a:srgbClr val="461E64"/>
                </a:solidFill>
              </a:rPr>
              <a:t>помощью дифракционной  решетки.</a:t>
            </a:r>
          </a:p>
        </p:txBody>
      </p:sp>
    </p:spTree>
  </p:cSld>
  <p:clrMapOvr>
    <a:masterClrMapping/>
  </p:clrMapOvr>
  <p:transition spd="slow" advClick="0" advTm="17000">
    <p:split/>
    <p:sndAc>
      <p:stSnd>
        <p:snd r:embed="rId2" name="camera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800"/>
                            </p:stCondLst>
                            <p:childTnLst>
                              <p:par>
                                <p:cTn id="2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3500"/>
                            </p:stCondLst>
                            <p:childTnLst>
                              <p:par>
                                <p:cTn id="3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/>
      <p:bldP spid="8" grpId="0"/>
      <p:bldP spid="9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D:\фоны\0_1212a_caa2cdd2_XL.jpg"/>
          <p:cNvPicPr>
            <a:picLocks/>
          </p:cNvPicPr>
          <p:nvPr/>
        </p:nvPicPr>
        <p:blipFill>
          <a:blip r:embed="rId3">
            <a:lum bright="10000" contrast="-46000"/>
          </a:blip>
          <a:srcRect/>
          <a:stretch>
            <a:fillRect/>
          </a:stretch>
        </p:blipFill>
        <p:spPr bwMode="auto">
          <a:xfrm>
            <a:off x="7429520" y="0"/>
            <a:ext cx="171447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0386"/>
            <a:ext cx="7429520" cy="683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 advTm="12000">
    <p:wheel spokes="3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D:\фоны\0_1212a_caa2cdd2_XL.jpg"/>
          <p:cNvPicPr>
            <a:picLocks/>
          </p:cNvPicPr>
          <p:nvPr/>
        </p:nvPicPr>
        <p:blipFill>
          <a:blip r:embed="rId3">
            <a:lum bright="10000" contrast="-46000"/>
          </a:blip>
          <a:srcRect/>
          <a:stretch>
            <a:fillRect/>
          </a:stretch>
        </p:blipFill>
        <p:spPr bwMode="auto">
          <a:xfrm>
            <a:off x="7429520" y="0"/>
            <a:ext cx="171447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294"/>
            <a:ext cx="7429520" cy="6852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 advTm="12000">
    <p:wheel spokes="3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D:\фоны\0_1212a_caa2cdd2_XL.jpg"/>
          <p:cNvPicPr>
            <a:picLocks/>
          </p:cNvPicPr>
          <p:nvPr/>
        </p:nvPicPr>
        <p:blipFill>
          <a:blip r:embed="rId3">
            <a:lum bright="10000" contrast="-46000"/>
          </a:blip>
          <a:srcRect/>
          <a:stretch>
            <a:fillRect/>
          </a:stretch>
        </p:blipFill>
        <p:spPr bwMode="auto">
          <a:xfrm>
            <a:off x="7358082" y="0"/>
            <a:ext cx="178591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"/>
            <a:ext cx="735808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 advTm="12000">
    <p:wheel spokes="3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D:\фоны\0_1212a_caa2cdd2_XL.jpg"/>
          <p:cNvPicPr>
            <a:picLocks/>
          </p:cNvPicPr>
          <p:nvPr/>
        </p:nvPicPr>
        <p:blipFill>
          <a:blip r:embed="rId3">
            <a:lum bright="10000" contrast="-46000"/>
          </a:blip>
          <a:srcRect/>
          <a:stretch>
            <a:fillRect/>
          </a:stretch>
        </p:blipFill>
        <p:spPr bwMode="auto">
          <a:xfrm>
            <a:off x="7358082" y="0"/>
            <a:ext cx="178591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50328"/>
            <a:ext cx="7358082" cy="6908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 advTm="12000">
    <p:wheel spokes="3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D:\фоны\0_1212a_caa2cdd2_XL.jpg"/>
          <p:cNvPicPr>
            <a:picLocks/>
          </p:cNvPicPr>
          <p:nvPr/>
        </p:nvPicPr>
        <p:blipFill>
          <a:blip r:embed="rId3">
            <a:lum bright="10000" contrast="-46000"/>
          </a:blip>
          <a:srcRect/>
          <a:stretch>
            <a:fillRect/>
          </a:stretch>
        </p:blipFill>
        <p:spPr bwMode="auto">
          <a:xfrm>
            <a:off x="7358082" y="0"/>
            <a:ext cx="178591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22967"/>
            <a:ext cx="7358082" cy="6880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 advTm="12000">
    <p:wheel spokes="3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D:\фоны\0_1212a_caa2cdd2_XL.jpg"/>
          <p:cNvPicPr>
            <a:picLocks/>
          </p:cNvPicPr>
          <p:nvPr/>
        </p:nvPicPr>
        <p:blipFill>
          <a:blip r:embed="rId3">
            <a:lum bright="10000" contrast="-46000"/>
          </a:blip>
          <a:srcRect/>
          <a:stretch>
            <a:fillRect/>
          </a:stretch>
        </p:blipFill>
        <p:spPr bwMode="auto">
          <a:xfrm>
            <a:off x="7358082" y="0"/>
            <a:ext cx="178591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"/>
            <a:ext cx="735808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 advTm="20000">
    <p:wheel spokes="3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D:\фоны\0_1212a_caa2cdd2_XL.jpg"/>
          <p:cNvPicPr>
            <a:picLocks/>
          </p:cNvPicPr>
          <p:nvPr/>
        </p:nvPicPr>
        <p:blipFill>
          <a:blip r:embed="rId3">
            <a:lum bright="10000" contrast="-46000"/>
          </a:blip>
          <a:srcRect/>
          <a:stretch>
            <a:fillRect/>
          </a:stretch>
        </p:blipFill>
        <p:spPr bwMode="auto">
          <a:xfrm>
            <a:off x="7358082" y="0"/>
            <a:ext cx="178591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735808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 advTm="20000">
    <p:wheel spokes="3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D:\фоны\0_1212a_caa2cdd2_XL.jpg"/>
          <p:cNvPicPr>
            <a:picLocks/>
          </p:cNvPicPr>
          <p:nvPr/>
        </p:nvPicPr>
        <p:blipFill>
          <a:blip r:embed="rId3">
            <a:lum bright="10000" contrast="-46000"/>
          </a:blip>
          <a:srcRect/>
          <a:stretch>
            <a:fillRect/>
          </a:stretch>
        </p:blipFill>
        <p:spPr bwMode="auto">
          <a:xfrm>
            <a:off x="7358082" y="0"/>
            <a:ext cx="178591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47708"/>
            <a:ext cx="7358082" cy="6905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 advTm="12000">
    <p:wheel spokes="3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D:\фоны\0_1212a_caa2cdd2_XL.jpg"/>
          <p:cNvPicPr>
            <a:picLocks/>
          </p:cNvPicPr>
          <p:nvPr/>
        </p:nvPicPr>
        <p:blipFill>
          <a:blip r:embed="rId3">
            <a:lum bright="10000" contrast="-46000"/>
          </a:blip>
          <a:srcRect/>
          <a:stretch>
            <a:fillRect/>
          </a:stretch>
        </p:blipFill>
        <p:spPr bwMode="auto">
          <a:xfrm>
            <a:off x="7358082" y="0"/>
            <a:ext cx="178591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7358082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 advTm="15000">
    <p:wheel spokes="3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D:\фоны\0_1212a_caa2cdd2_XL.jpg"/>
          <p:cNvPicPr>
            <a:picLocks/>
          </p:cNvPicPr>
          <p:nvPr/>
        </p:nvPicPr>
        <p:blipFill>
          <a:blip r:embed="rId3">
            <a:lum bright="10000" contrast="-46000"/>
          </a:blip>
          <a:srcRect/>
          <a:stretch>
            <a:fillRect/>
          </a:stretch>
        </p:blipFill>
        <p:spPr bwMode="auto">
          <a:xfrm>
            <a:off x="7358082" y="0"/>
            <a:ext cx="178591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7358082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 advTm="14000">
    <p:wheel spokes="3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:\фоны\0_1212a_caa2cdd2_XL.jpg"/>
          <p:cNvPicPr>
            <a:picLocks noGrp="1"/>
          </p:cNvPicPr>
          <p:nvPr>
            <p:ph idx="1"/>
          </p:nvPr>
        </p:nvPicPr>
        <p:blipFill>
          <a:blip r:embed="rId3">
            <a:lum bright="10000" contrast="-46000"/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00034" y="785794"/>
            <a:ext cx="16095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>
                <a:solidFill>
                  <a:srgbClr val="A41C7D"/>
                </a:solidFill>
              </a:rPr>
              <a:t>ЦЕЛЬ: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14283" y="1785926"/>
            <a:ext cx="892971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Повторение и обобщение знаний по теме.</a:t>
            </a:r>
          </a:p>
          <a:p>
            <a:r>
              <a:rPr lang="ru-RU" sz="3200" dirty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Экспериментально подтвердить возможность </a:t>
            </a:r>
            <a:endParaRPr lang="ru-RU" sz="3200" dirty="0" smtClean="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ru-RU" sz="3200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определения световой </a:t>
            </a:r>
            <a:r>
              <a:rPr lang="ru-RU" sz="3200" dirty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волны с </a:t>
            </a:r>
            <a:r>
              <a:rPr lang="ru-RU" sz="3200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помощью 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дифракционной </a:t>
            </a:r>
            <a:r>
              <a:rPr lang="ru-RU" sz="3200" dirty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решетки; </a:t>
            </a:r>
            <a:r>
              <a:rPr lang="ru-RU" sz="3200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развивать у 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учащихся </a:t>
            </a:r>
            <a:r>
              <a:rPr lang="ru-RU" sz="3200" dirty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умение наблюдать физические </a:t>
            </a:r>
            <a:endParaRPr lang="ru-RU" sz="3200" dirty="0" smtClean="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ru-RU" sz="3200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явления</a:t>
            </a:r>
            <a:r>
              <a:rPr lang="ru-RU" sz="3200" dirty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; формирование экспериментальных </a:t>
            </a:r>
            <a:endParaRPr lang="ru-RU" sz="3200" dirty="0" smtClean="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ru-RU" sz="3600" dirty="0" smtClean="0">
                <a:solidFill>
                  <a:srgbClr val="002060"/>
                </a:solidFill>
              </a:rPr>
              <a:t>умений </a:t>
            </a:r>
            <a:r>
              <a:rPr lang="ru-RU" sz="3600" dirty="0">
                <a:solidFill>
                  <a:srgbClr val="002060"/>
                </a:solidFill>
              </a:rPr>
              <a:t>и навыков; развитие внимания, </a:t>
            </a:r>
            <a:endParaRPr lang="ru-RU" sz="3600" dirty="0" smtClean="0">
              <a:solidFill>
                <a:srgbClr val="002060"/>
              </a:solidFill>
            </a:endParaRPr>
          </a:p>
          <a:p>
            <a:r>
              <a:rPr lang="ru-RU" sz="3600" dirty="0" smtClean="0">
                <a:solidFill>
                  <a:srgbClr val="002060"/>
                </a:solidFill>
              </a:rPr>
              <a:t>памяти</a:t>
            </a:r>
            <a:r>
              <a:rPr lang="ru-RU" sz="3600" dirty="0">
                <a:solidFill>
                  <a:srgbClr val="002060"/>
                </a:solidFill>
              </a:rPr>
              <a:t>.</a:t>
            </a:r>
          </a:p>
        </p:txBody>
      </p:sp>
    </p:spTree>
  </p:cSld>
  <p:clrMapOvr>
    <a:masterClrMapping/>
  </p:clrMapOvr>
  <p:transition spd="slow" advClick="0" advTm="20000">
    <p:wheel spokes="3"/>
    <p:sndAc>
      <p:stSnd>
        <p:snd r:embed="rId2" name="camera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"/>
                            </p:stCondLst>
                            <p:childTnLst>
                              <p:par>
                                <p:cTn id="1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00"/>
                            </p:stCondLst>
                            <p:childTnLst>
                              <p:par>
                                <p:cTn id="1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00"/>
                            </p:stCondLst>
                            <p:childTnLst>
                              <p:par>
                                <p:cTn id="2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700"/>
                            </p:stCondLst>
                            <p:childTnLst>
                              <p:par>
                                <p:cTn id="3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00"/>
                            </p:stCondLst>
                            <p:childTnLst>
                              <p:par>
                                <p:cTn id="3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700"/>
                            </p:stCondLst>
                            <p:childTnLst>
                              <p:par>
                                <p:cTn id="4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00"/>
                            </p:stCondLst>
                            <p:childTnLst>
                              <p:par>
                                <p:cTn id="4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700"/>
                            </p:stCondLst>
                            <p:childTnLst>
                              <p:par>
                                <p:cTn id="5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D:\фоны\0_1212a_caa2cdd2_XL.jpg"/>
          <p:cNvPicPr>
            <a:picLocks/>
          </p:cNvPicPr>
          <p:nvPr/>
        </p:nvPicPr>
        <p:blipFill>
          <a:blip r:embed="rId3">
            <a:lum bright="10000" contrast="-46000"/>
          </a:blip>
          <a:srcRect/>
          <a:stretch>
            <a:fillRect/>
          </a:stretch>
        </p:blipFill>
        <p:spPr bwMode="auto">
          <a:xfrm>
            <a:off x="7358082" y="0"/>
            <a:ext cx="178591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7358082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 advTm="14000">
    <p:wheel spokes="3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D:\фоны\0_1212a_caa2cdd2_XL.jpg"/>
          <p:cNvPicPr>
            <a:picLocks/>
          </p:cNvPicPr>
          <p:nvPr/>
        </p:nvPicPr>
        <p:blipFill>
          <a:blip r:embed="rId3">
            <a:lum bright="10000" contrast="-46000"/>
          </a:blip>
          <a:srcRect/>
          <a:stretch>
            <a:fillRect/>
          </a:stretch>
        </p:blipFill>
        <p:spPr bwMode="auto">
          <a:xfrm>
            <a:off x="7358082" y="0"/>
            <a:ext cx="178591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735808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 advTm="17000">
    <p:wheel spokes="3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D:\фоны\0_1212a_caa2cdd2_XL.jpg"/>
          <p:cNvPicPr>
            <a:picLocks/>
          </p:cNvPicPr>
          <p:nvPr/>
        </p:nvPicPr>
        <p:blipFill>
          <a:blip r:embed="rId3">
            <a:lum bright="10000" contrast="-46000"/>
          </a:blip>
          <a:srcRect/>
          <a:stretch>
            <a:fillRect/>
          </a:stretch>
        </p:blipFill>
        <p:spPr bwMode="auto">
          <a:xfrm>
            <a:off x="7358082" y="0"/>
            <a:ext cx="178591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7358082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 advTm="17000">
    <p:wheel spokes="3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D:\фоны\0_1212a_caa2cdd2_XL.jpg"/>
          <p:cNvPicPr>
            <a:picLocks/>
          </p:cNvPicPr>
          <p:nvPr/>
        </p:nvPicPr>
        <p:blipFill>
          <a:blip r:embed="rId3">
            <a:lum bright="10000" contrast="-46000"/>
          </a:blip>
          <a:srcRect/>
          <a:stretch>
            <a:fillRect/>
          </a:stretch>
        </p:blipFill>
        <p:spPr bwMode="auto">
          <a:xfrm>
            <a:off x="7358082" y="0"/>
            <a:ext cx="178591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735808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 advTm="17000">
    <p:wheel spokes="3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D:\фоны\0_1212a_caa2cdd2_XL.jpg"/>
          <p:cNvPicPr>
            <a:picLocks/>
          </p:cNvPicPr>
          <p:nvPr/>
        </p:nvPicPr>
        <p:blipFill>
          <a:blip r:embed="rId3">
            <a:lum bright="10000" contrast="-46000"/>
          </a:blip>
          <a:srcRect/>
          <a:stretch>
            <a:fillRect/>
          </a:stretch>
        </p:blipFill>
        <p:spPr bwMode="auto">
          <a:xfrm>
            <a:off x="7358082" y="0"/>
            <a:ext cx="178591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735808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 advTm="17000">
    <p:wheel spokes="3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D:\фоны\0_1212a_caa2cdd2_XL.jpg"/>
          <p:cNvPicPr>
            <a:picLocks/>
          </p:cNvPicPr>
          <p:nvPr/>
        </p:nvPicPr>
        <p:blipFill>
          <a:blip r:embed="rId3">
            <a:lum bright="10000" contrast="-46000"/>
          </a:blip>
          <a:srcRect/>
          <a:stretch>
            <a:fillRect/>
          </a:stretch>
        </p:blipFill>
        <p:spPr bwMode="auto">
          <a:xfrm>
            <a:off x="7358082" y="0"/>
            <a:ext cx="178591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735808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 advTm="20000">
    <p:wheel spokes="3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D:\фоны\0_1212a_caa2cdd2_XL.jpg"/>
          <p:cNvPicPr>
            <a:picLocks/>
          </p:cNvPicPr>
          <p:nvPr/>
        </p:nvPicPr>
        <p:blipFill>
          <a:blip r:embed="rId3">
            <a:lum bright="10000" contrast="-46000"/>
          </a:blip>
          <a:srcRect/>
          <a:stretch>
            <a:fillRect/>
          </a:stretch>
        </p:blipFill>
        <p:spPr bwMode="auto">
          <a:xfrm>
            <a:off x="7358083" y="0"/>
            <a:ext cx="178591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735808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 advTm="10000">
    <p:wheel spokes="3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D:\фоны\0_1212a_caa2cdd2_XL.jpg"/>
          <p:cNvPicPr>
            <a:picLocks/>
          </p:cNvPicPr>
          <p:nvPr/>
        </p:nvPicPr>
        <p:blipFill>
          <a:blip r:embed="rId3">
            <a:lum bright="10000" contrast="-46000"/>
          </a:blip>
          <a:srcRect/>
          <a:stretch>
            <a:fillRect/>
          </a:stretch>
        </p:blipFill>
        <p:spPr bwMode="auto">
          <a:xfrm>
            <a:off x="7358082" y="0"/>
            <a:ext cx="178591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735808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 advTm="10000">
    <p:wheel spokes="3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D:\фоны\0_1212a_caa2cdd2_XL.jpg"/>
          <p:cNvPicPr>
            <a:picLocks/>
          </p:cNvPicPr>
          <p:nvPr/>
        </p:nvPicPr>
        <p:blipFill>
          <a:blip r:embed="rId3">
            <a:lum bright="10000" contrast="-46000"/>
          </a:blip>
          <a:srcRect/>
          <a:stretch>
            <a:fillRect/>
          </a:stretch>
        </p:blipFill>
        <p:spPr bwMode="auto">
          <a:xfrm>
            <a:off x="7358082" y="0"/>
            <a:ext cx="178591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31223"/>
            <a:ext cx="7358082" cy="6889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 advTm="13000">
    <p:wheel spokes="3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D:\фоны\0_1212a_caa2cdd2_XL.jpg"/>
          <p:cNvPicPr>
            <a:picLocks/>
          </p:cNvPicPr>
          <p:nvPr/>
        </p:nvPicPr>
        <p:blipFill>
          <a:blip r:embed="rId3">
            <a:lum bright="10000" contrast="-46000"/>
          </a:blip>
          <a:srcRect/>
          <a:stretch>
            <a:fillRect/>
          </a:stretch>
        </p:blipFill>
        <p:spPr bwMode="auto">
          <a:xfrm>
            <a:off x="7358082" y="0"/>
            <a:ext cx="178591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735808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 advTm="14000">
    <p:wheel spokes="3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D:\фоны\0_1212a_caa2cdd2_XL.jpg"/>
          <p:cNvPicPr>
            <a:picLocks/>
          </p:cNvPicPr>
          <p:nvPr/>
        </p:nvPicPr>
        <p:blipFill>
          <a:blip r:embed="rId3">
            <a:lum bright="10000" contrast="-46000"/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28596" y="714356"/>
            <a:ext cx="29047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>
                <a:solidFill>
                  <a:srgbClr val="461E64"/>
                </a:solidFill>
              </a:rPr>
              <a:t>ТИП УРОКА: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8596" y="2071679"/>
            <a:ext cx="8358246" cy="3477875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accent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Урок повторения, обобщения </a:t>
            </a:r>
            <a:endParaRPr lang="ru-RU" sz="4400" dirty="0" smtClean="0">
              <a:solidFill>
                <a:schemeClr val="accent2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 </a:t>
            </a:r>
            <a:r>
              <a:rPr lang="ru-RU" sz="4400" dirty="0">
                <a:solidFill>
                  <a:schemeClr val="accent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систематизации знаний с проведением лабораторного </a:t>
            </a:r>
            <a:endParaRPr lang="ru-RU" sz="4400" dirty="0" smtClean="0">
              <a:solidFill>
                <a:schemeClr val="accent2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опыта</a:t>
            </a:r>
            <a:r>
              <a:rPr lang="ru-RU" sz="4400" dirty="0">
                <a:solidFill>
                  <a:schemeClr val="accent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r>
              <a:rPr lang="ru-RU" sz="4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 </a:t>
            </a:r>
          </a:p>
        </p:txBody>
      </p:sp>
    </p:spTree>
  </p:cSld>
  <p:clrMapOvr>
    <a:masterClrMapping/>
  </p:clrMapOvr>
  <p:transition spd="slow" advClick="0" advTm="20000">
    <p:wheel spokes="3"/>
    <p:sndAc>
      <p:stSnd>
        <p:snd r:embed="rId2" name="camera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D:\фоны\0_1212a_caa2cdd2_XL.jpg"/>
          <p:cNvPicPr>
            <a:picLocks/>
          </p:cNvPicPr>
          <p:nvPr/>
        </p:nvPicPr>
        <p:blipFill>
          <a:blip r:embed="rId3">
            <a:lum bright="10000" contrast="-46000"/>
          </a:blip>
          <a:srcRect/>
          <a:stretch>
            <a:fillRect/>
          </a:stretch>
        </p:blipFill>
        <p:spPr bwMode="auto">
          <a:xfrm>
            <a:off x="7358082" y="0"/>
            <a:ext cx="178591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735808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 advTm="13000">
    <p:wheel spokes="3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D:\фоны\0_1212a_caa2cdd2_XL.jpg"/>
          <p:cNvPicPr>
            <a:picLocks/>
          </p:cNvPicPr>
          <p:nvPr/>
        </p:nvPicPr>
        <p:blipFill>
          <a:blip r:embed="rId3">
            <a:lum bright="10000" contrast="-46000"/>
          </a:blip>
          <a:srcRect/>
          <a:stretch>
            <a:fillRect/>
          </a:stretch>
        </p:blipFill>
        <p:spPr bwMode="auto">
          <a:xfrm>
            <a:off x="7358082" y="0"/>
            <a:ext cx="178591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735808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 advTm="13000">
    <p:wheel spokes="3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D:\фоны\0_1212a_caa2cdd2_XL.jpg"/>
          <p:cNvPicPr>
            <a:picLocks/>
          </p:cNvPicPr>
          <p:nvPr/>
        </p:nvPicPr>
        <p:blipFill>
          <a:blip r:embed="rId3">
            <a:lum bright="10000" contrast="-46000"/>
          </a:blip>
          <a:srcRect/>
          <a:stretch>
            <a:fillRect/>
          </a:stretch>
        </p:blipFill>
        <p:spPr bwMode="auto">
          <a:xfrm>
            <a:off x="7358082" y="0"/>
            <a:ext cx="178591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735808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 advTm="13000">
    <p:wheel spokes="3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D:\фоны\0_1212a_caa2cdd2_XL.jpg"/>
          <p:cNvPicPr>
            <a:picLocks/>
          </p:cNvPicPr>
          <p:nvPr/>
        </p:nvPicPr>
        <p:blipFill>
          <a:blip r:embed="rId3">
            <a:lum bright="10000" contrast="-46000"/>
          </a:blip>
          <a:srcRect/>
          <a:stretch>
            <a:fillRect/>
          </a:stretch>
        </p:blipFill>
        <p:spPr bwMode="auto">
          <a:xfrm>
            <a:off x="7358082" y="0"/>
            <a:ext cx="178591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735808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 advTm="10000">
    <p:wheel spokes="3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D:\фоны\0_1212a_caa2cdd2_XL.jpg"/>
          <p:cNvPicPr>
            <a:picLocks/>
          </p:cNvPicPr>
          <p:nvPr/>
        </p:nvPicPr>
        <p:blipFill>
          <a:blip r:embed="rId3">
            <a:lum bright="10000" contrast="-46000"/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85786" y="31432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00034" y="714356"/>
            <a:ext cx="78581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ХАРАКТЕРНЫМ  ПРОЯВЛЕНИЕМ </a:t>
            </a:r>
          </a:p>
          <a:p>
            <a:r>
              <a:rPr lang="ru-RU" sz="3600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ВОЛНОВЫХ  СВОЙСТВ  СВЕТА</a:t>
            </a:r>
            <a:endParaRPr lang="ru-RU" sz="3600" dirty="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348" y="2500306"/>
            <a:ext cx="81439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ru-RU" sz="36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является</a:t>
            </a:r>
            <a:r>
              <a:rPr lang="ru-RU" sz="3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ru-RU" sz="36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дифракция</a:t>
            </a:r>
            <a:r>
              <a:rPr lang="ru-RU" sz="3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ru-RU" sz="36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света  – </a:t>
            </a:r>
          </a:p>
          <a:p>
            <a:r>
              <a:rPr lang="ru-RU" sz="3600" dirty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36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       отклонение  от  </a:t>
            </a:r>
          </a:p>
          <a:p>
            <a:r>
              <a:rPr lang="ru-RU" sz="3600" dirty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36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     прямолинейного  </a:t>
            </a:r>
          </a:p>
          <a:p>
            <a:r>
              <a:rPr lang="ru-RU" sz="3600" dirty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36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    распространения  </a:t>
            </a:r>
          </a:p>
          <a:p>
            <a:r>
              <a:rPr lang="ru-RU" sz="3600" dirty="0" smtClean="0">
                <a:solidFill>
                  <a:srgbClr val="A41C7D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на  резких  неоднородностях  среды.</a:t>
            </a:r>
            <a:endParaRPr lang="ru-RU" sz="3600" dirty="0">
              <a:solidFill>
                <a:srgbClr val="A41C7D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 spd="slow" advClick="0" advTm="15000">
    <p:wheel spokes="3"/>
    <p:sndAc>
      <p:stSnd>
        <p:snd r:embed="rId2" name="camera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100"/>
                            </p:stCondLst>
                            <p:childTnLst>
                              <p:par>
                                <p:cTn id="1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D:\фоны\0_1212a_caa2cdd2_XL.jpg"/>
          <p:cNvPicPr>
            <a:picLocks/>
          </p:cNvPicPr>
          <p:nvPr/>
        </p:nvPicPr>
        <p:blipFill>
          <a:blip r:embed="rId3">
            <a:lum bright="10000" contrast="-46000"/>
          </a:blip>
          <a:srcRect/>
          <a:stretch>
            <a:fillRect/>
          </a:stretch>
        </p:blipFill>
        <p:spPr bwMode="auto">
          <a:xfrm>
            <a:off x="7286644" y="0"/>
            <a:ext cx="185735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728664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 advTm="17000">
    <p:wheel spokes="3"/>
    <p:sndAc>
      <p:stSnd>
        <p:snd r:embed="rId2" name="camera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D:\фоны\0_1212a_caa2cdd2_XL.jpg"/>
          <p:cNvPicPr>
            <a:picLocks/>
          </p:cNvPicPr>
          <p:nvPr/>
        </p:nvPicPr>
        <p:blipFill>
          <a:blip r:embed="rId3">
            <a:lum bright="10000" contrast="-46000"/>
          </a:blip>
          <a:srcRect/>
          <a:stretch>
            <a:fillRect/>
          </a:stretch>
        </p:blipFill>
        <p:spPr bwMode="auto">
          <a:xfrm>
            <a:off x="7286644" y="0"/>
            <a:ext cx="185735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735808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 advTm="14000">
    <p:wheel spokes="3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D:\фоны\0_1212a_caa2cdd2_XL.jpg"/>
          <p:cNvPicPr>
            <a:picLocks/>
          </p:cNvPicPr>
          <p:nvPr/>
        </p:nvPicPr>
        <p:blipFill>
          <a:blip r:embed="rId3">
            <a:lum bright="10000" contrast="-46000"/>
          </a:blip>
          <a:srcRect/>
          <a:stretch>
            <a:fillRect/>
          </a:stretch>
        </p:blipFill>
        <p:spPr bwMode="auto">
          <a:xfrm>
            <a:off x="7358082" y="0"/>
            <a:ext cx="178591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735808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 advTm="17000">
    <p:wheel spokes="3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D:\фоны\0_1212a_caa2cdd2_XL.jpg"/>
          <p:cNvPicPr>
            <a:picLocks/>
          </p:cNvPicPr>
          <p:nvPr/>
        </p:nvPicPr>
        <p:blipFill>
          <a:blip r:embed="rId3">
            <a:lum bright="10000" contrast="-46000"/>
          </a:blip>
          <a:srcRect/>
          <a:stretch>
            <a:fillRect/>
          </a:stretch>
        </p:blipFill>
        <p:spPr bwMode="auto">
          <a:xfrm>
            <a:off x="7358082" y="0"/>
            <a:ext cx="178591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60436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 advTm="13000">
    <p:wheel spokes="3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D:\фоны\0_1212a_caa2cdd2_XL.jpg"/>
          <p:cNvPicPr>
            <a:picLocks/>
          </p:cNvPicPr>
          <p:nvPr/>
        </p:nvPicPr>
        <p:blipFill>
          <a:blip r:embed="rId3">
            <a:lum bright="10000" contrast="-46000"/>
          </a:blip>
          <a:srcRect/>
          <a:stretch>
            <a:fillRect/>
          </a:stretch>
        </p:blipFill>
        <p:spPr bwMode="auto">
          <a:xfrm>
            <a:off x="7286644" y="0"/>
            <a:ext cx="185735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728664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 advTm="13000">
    <p:wheel spokes="3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111</Words>
  <Application>Microsoft Office PowerPoint</Application>
  <PresentationFormat>Экран (4:3)</PresentationFormat>
  <Paragraphs>29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Интерференция и дифракция световых волн.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22</cp:revision>
  <dcterms:created xsi:type="dcterms:W3CDTF">2011-03-21T14:50:38Z</dcterms:created>
  <dcterms:modified xsi:type="dcterms:W3CDTF">2011-03-21T18:32:40Z</dcterms:modified>
</cp:coreProperties>
</file>