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6CCF-9FFD-41FA-99B6-1FCD3E5B56A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6CCF-9FFD-41FA-99B6-1FCD3E5B56A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6CCF-9FFD-41FA-99B6-1FCD3E5B56A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6CCF-9FFD-41FA-99B6-1FCD3E5B56A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6CCF-9FFD-41FA-99B6-1FCD3E5B56A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6CCF-9FFD-41FA-99B6-1FCD3E5B56A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6CCF-9FFD-41FA-99B6-1FCD3E5B56A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6CCF-9FFD-41FA-99B6-1FCD3E5B56A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6CCF-9FFD-41FA-99B6-1FCD3E5B56A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6CCF-9FFD-41FA-99B6-1FCD3E5B56A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6CCF-9FFD-41FA-99B6-1FCD3E5B56A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16CCF-9FFD-41FA-99B6-1FCD3E5B56A5}" type="datetimeFigureOut">
              <a:rPr lang="ru-RU" smtClean="0"/>
              <a:pPr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hyperlink" Target="http://www.ufa-sretenie.ru/ecorost/kirigr/gal/12.jpg" TargetMode="Externa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22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5661" y="1844824"/>
            <a:ext cx="7712688" cy="12961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Каргопольская глиняная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игрушка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kargo_koni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92" y="2132856"/>
            <a:ext cx="7344816" cy="4380606"/>
          </a:xfrm>
          <a:prstGeom prst="rect">
            <a:avLst/>
          </a:prstGeom>
        </p:spPr>
      </p:pic>
      <p:pic>
        <p:nvPicPr>
          <p:cNvPr id="10" name="Рисунок 9" descr="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28384" y="5661248"/>
            <a:ext cx="880117" cy="869116"/>
          </a:xfrm>
          <a:prstGeom prst="rect">
            <a:avLst/>
          </a:prstGeom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78_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4368" y="5589240"/>
            <a:ext cx="952500" cy="8953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72000" y="0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"</a:t>
            </a:r>
            <a:r>
              <a:rPr lang="ru-RU" b="1" dirty="0" err="1">
                <a:solidFill>
                  <a:srgbClr val="C00000"/>
                </a:solidFill>
                <a:latin typeface="Comic Sans MS" pitchFamily="66" charset="0"/>
              </a:rPr>
              <a:t>Полкан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" - знак Солнца</a:t>
            </a:r>
            <a:br>
              <a:rPr lang="ru-RU" b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 err="1">
                <a:solidFill>
                  <a:srgbClr val="C00000"/>
                </a:solidFill>
                <a:latin typeface="Comic Sans MS" pitchFamily="66" charset="0"/>
              </a:rPr>
              <a:t>Полкан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, огромный и добрый богатырь, защитник людей от сил зла. Он наполовину бравый генерал: грудь у него крепкая, лицо круглое с большой окладистой бородой, а </a:t>
            </a:r>
            <a:r>
              <a:rPr lang="ru-RU" b="1" dirty="0" err="1">
                <a:solidFill>
                  <a:srgbClr val="C00000"/>
                </a:solidFill>
                <a:latin typeface="Comic Sans MS" pitchFamily="66" charset="0"/>
              </a:rPr>
              <a:t>туловище-как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 у коня, и на ногах копыта. На груди </a:t>
            </a:r>
            <a:r>
              <a:rPr lang="ru-RU" b="1" dirty="0" err="1">
                <a:solidFill>
                  <a:srgbClr val="C00000"/>
                </a:solidFill>
                <a:latin typeface="Comic Sans MS" pitchFamily="66" charset="0"/>
              </a:rPr>
              <a:t>Полкана-лучистое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 солнышко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dirty="0"/>
              <a:t> 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Человек </a:t>
            </a:r>
            <a:r>
              <a:rPr lang="ru-RU" b="1" dirty="0" err="1">
                <a:solidFill>
                  <a:srgbClr val="C00000"/>
                </a:solidFill>
                <a:latin typeface="Comic Sans MS" pitchFamily="66" charset="0"/>
              </a:rPr>
              <a:t>здесь-образ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 большого мира, и его поведение или действия оказывают прямое воздействие на природу, на плодородие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земли. </a:t>
            </a:r>
            <a:r>
              <a:rPr lang="ru-RU" b="1" dirty="0" err="1" smtClean="0">
                <a:solidFill>
                  <a:srgbClr val="C00000"/>
                </a:solidFill>
                <a:latin typeface="Comic Sans MS" pitchFamily="66" charset="0"/>
              </a:rPr>
              <a:t>Полкан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в </a:t>
            </a:r>
            <a:r>
              <a:rPr lang="ru-RU" b="1" dirty="0" err="1">
                <a:solidFill>
                  <a:srgbClr val="C00000"/>
                </a:solidFill>
                <a:latin typeface="Comic Sans MS" pitchFamily="66" charset="0"/>
              </a:rPr>
              <a:t>каргопольской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 игрушке - это образ неодолимо могучего богатыря. Очень редко лепили </a:t>
            </a:r>
            <a:r>
              <a:rPr lang="ru-RU" b="1" dirty="0" err="1">
                <a:solidFill>
                  <a:srgbClr val="C00000"/>
                </a:solidFill>
                <a:latin typeface="Comic Sans MS" pitchFamily="66" charset="0"/>
              </a:rPr>
              <a:t>Полкана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 удалым и молодцеватым, обычно он статный "стар матёр человек".</a:t>
            </a: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4" cstate="print"/>
          <a:srcRect t="3004" r="15506"/>
          <a:stretch>
            <a:fillRect/>
          </a:stretch>
        </p:blipFill>
        <p:spPr bwMode="auto">
          <a:xfrm>
            <a:off x="-1" y="980728"/>
            <a:ext cx="4590695" cy="54726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78_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4368" y="5661248"/>
            <a:ext cx="952500" cy="8953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72000" y="0"/>
            <a:ext cx="4572000" cy="58633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"</a:t>
            </a:r>
            <a:r>
              <a:rPr lang="ru-RU" dirty="0">
                <a:solidFill>
                  <a:srgbClr val="C00000"/>
                </a:solidFill>
                <a:latin typeface="Comic Sans MS" pitchFamily="66" charset="0"/>
              </a:rPr>
              <a:t>Тяни-толкай"</a:t>
            </a:r>
            <a:br>
              <a:rPr lang="ru-RU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>
                <a:solidFill>
                  <a:srgbClr val="C00000"/>
                </a:solidFill>
                <a:latin typeface="Comic Sans MS" pitchFamily="66" charset="0"/>
              </a:rPr>
              <a:t>Фигурка </a:t>
            </a:r>
            <a:r>
              <a:rPr lang="ru-RU" dirty="0" err="1">
                <a:solidFill>
                  <a:srgbClr val="C00000"/>
                </a:solidFill>
                <a:latin typeface="Comic Sans MS" pitchFamily="66" charset="0"/>
              </a:rPr>
              <a:t>тяни-толкая</a:t>
            </a:r>
            <a:r>
              <a:rPr lang="ru-RU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Comic Sans MS" pitchFamily="66" charset="0"/>
              </a:rPr>
              <a:t>сосотоит</a:t>
            </a:r>
            <a:r>
              <a:rPr lang="ru-RU" dirty="0">
                <a:solidFill>
                  <a:srgbClr val="C00000"/>
                </a:solidFill>
                <a:latin typeface="Comic Sans MS" pitchFamily="66" charset="0"/>
              </a:rPr>
              <a:t> из двух коней - черного и белого. Конь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- </a:t>
            </a:r>
            <a:r>
              <a:rPr lang="ru-RU" dirty="0">
                <a:solidFill>
                  <a:srgbClr val="C00000"/>
                </a:solidFill>
                <a:latin typeface="Comic Sans MS" pitchFamily="66" charset="0"/>
              </a:rPr>
              <a:t>одно из самых почитаемых у славян животных. Белые и рыжие кони считались посланниками тепла, солнечного света и всякого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блага, то </a:t>
            </a:r>
            <a:r>
              <a:rPr lang="ru-RU" dirty="0">
                <a:solidFill>
                  <a:srgbClr val="C00000"/>
                </a:solidFill>
                <a:latin typeface="Comic Sans MS" pitchFamily="66" charset="0"/>
              </a:rPr>
              <a:t>конь черный несет саму Смерть. Всадник на коне - символ сам по себе многогранный, а тем более всадник на </a:t>
            </a:r>
            <a:r>
              <a:rPr lang="ru-RU" dirty="0" err="1">
                <a:solidFill>
                  <a:srgbClr val="C00000"/>
                </a:solidFill>
                <a:latin typeface="Comic Sans MS" pitchFamily="66" charset="0"/>
              </a:rPr>
              <a:t>тяни-толкае</a:t>
            </a:r>
            <a:r>
              <a:rPr lang="ru-RU" dirty="0">
                <a:solidFill>
                  <a:srgbClr val="C00000"/>
                </a:solidFill>
                <a:latin typeface="Comic Sans MS" pitchFamily="66" charset="0"/>
              </a:rPr>
              <a:t>, олицетворяющий собой постоянную борьбу между светлой и темной сторонами человеческой души. </a:t>
            </a: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0"/>
            <a:ext cx="3419872" cy="3436818"/>
          </a:xfrm>
          <a:prstGeom prst="rect">
            <a:avLst/>
          </a:prstGeom>
        </p:spPr>
      </p:pic>
      <p:pic>
        <p:nvPicPr>
          <p:cNvPr id="7170" name="Picture 2" descr="Картинка 49 из 111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651051"/>
            <a:ext cx="4283968" cy="32069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20072" y="332656"/>
            <a:ext cx="39239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Comic Sans MS" pitchFamily="66" charset="0"/>
              </a:rPr>
              <a:t>СУВЕНИР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В 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современной </a:t>
            </a:r>
            <a:r>
              <a:rPr lang="ru-RU" b="1" dirty="0" err="1">
                <a:solidFill>
                  <a:srgbClr val="C00000"/>
                </a:solidFill>
                <a:latin typeface="Comic Sans MS" pitchFamily="66" charset="0"/>
              </a:rPr>
              <a:t>Каргопольской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 игрушке, кроме традиционных фигур, широко используются многофигурные композиции, появляется характер и движение, стремление к тому, чтобы "всё было как в жизни".</a:t>
            </a:r>
            <a:br>
              <a:rPr lang="ru-RU" b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Мастерами 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установлены темы и сюжеты, чаще всего это крестьянская жизнь, будни и праздники.</a:t>
            </a:r>
            <a:br>
              <a:rPr lang="ru-RU" b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Разрабатываются 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и новые сюжеты, связанные с календарными праздниками, с различными мероприятиям и выставками, проходящими в городе.</a:t>
            </a:r>
          </a:p>
        </p:txBody>
      </p:sp>
      <p:pic>
        <p:nvPicPr>
          <p:cNvPr id="3" name="Рисунок 2" descr="678_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4368" y="5733256"/>
            <a:ext cx="952500" cy="895350"/>
          </a:xfrm>
          <a:prstGeom prst="rect">
            <a:avLst/>
          </a:prstGeom>
        </p:spPr>
      </p:pic>
      <p:pic>
        <p:nvPicPr>
          <p:cNvPr id="4" name="Рисунок 3" descr="Svidanieupletnja_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42925"/>
            <a:ext cx="5715000" cy="6315075"/>
          </a:xfrm>
          <a:prstGeom prst="rect">
            <a:avLst/>
          </a:prstGeom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789040"/>
            <a:ext cx="3744416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4716016" y="260648"/>
            <a:ext cx="44279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Традиции лучших мастеров продолжает Валентин Дмитриевич Шевелев- известный </a:t>
            </a:r>
            <a:r>
              <a:rPr lang="ru-RU" b="1" dirty="0" err="1">
                <a:solidFill>
                  <a:srgbClr val="C00000"/>
                </a:solidFill>
                <a:latin typeface="Comic Sans MS" pitchFamily="66" charset="0"/>
              </a:rPr>
              <a:t>Каргопольский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 гончар и игрушечник, член Союза художников России. В Каргополе открыт частный "Музей семьи Шевелевых". В нем показано творчество представителей этой семьи ведущих свои родовые корни от </a:t>
            </a:r>
            <a:r>
              <a:rPr lang="ru-RU" b="1" dirty="0" err="1">
                <a:solidFill>
                  <a:srgbClr val="C00000"/>
                </a:solidFill>
                <a:latin typeface="Comic Sans MS" pitchFamily="66" charset="0"/>
              </a:rPr>
              <a:t>токаревских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 гончаров.</a:t>
            </a:r>
            <a:br>
              <a:rPr lang="ru-RU" b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Также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Каргопольская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глиняная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игрушка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выставляется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и в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Русском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музее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.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678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4368" y="5517232"/>
            <a:ext cx="952500" cy="895350"/>
          </a:xfrm>
          <a:prstGeom prst="rect">
            <a:avLst/>
          </a:prstGeom>
        </p:spPr>
      </p:pic>
      <p:pic>
        <p:nvPicPr>
          <p:cNvPr id="10" name="Рисунок 9" descr="voda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052736"/>
            <a:ext cx="2857500" cy="4333875"/>
          </a:xfrm>
          <a:prstGeom prst="rect">
            <a:avLst/>
          </a:prstGeom>
        </p:spPr>
      </p:pic>
      <p:pic>
        <p:nvPicPr>
          <p:cNvPr id="13" name="Рисунок 12" descr="kargopolskaya_ptitsa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1" t="13122" r="52160" b="28927"/>
          <a:stretch>
            <a:fillRect/>
          </a:stretch>
        </p:blipFill>
        <p:spPr>
          <a:xfrm>
            <a:off x="2699792" y="1052736"/>
            <a:ext cx="1584176" cy="1584176"/>
          </a:xfrm>
          <a:prstGeom prst="rect">
            <a:avLst/>
          </a:prstGeom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1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9040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КАРГОПОЛЬСКАЯ ИГРУШКА - русский художественный промысел, распространенный в районе города Каргополя Архангельской области.Возникновение промысла Издавна в Торопове, Гриневе, Печникове -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деревнях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Панфиловской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волости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Каргопольского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уезда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сложился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сезонный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гончарный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промысел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на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местных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красных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глинах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. 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584" y="0"/>
            <a:ext cx="6480720" cy="3384376"/>
          </a:xfrm>
          <a:prstGeom prst="rect">
            <a:avLst/>
          </a:prstGeom>
        </p:spPr>
      </p:pic>
      <p:pic>
        <p:nvPicPr>
          <p:cNvPr id="6" name="Рисунок 5" descr="678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40352" y="5517232"/>
            <a:ext cx="952500" cy="895350"/>
          </a:xfrm>
          <a:prstGeom prst="rect">
            <a:avLst/>
          </a:prstGeom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6" presetClass="entr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Искусство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изготовления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керамики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зародилось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на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Каргопольской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земле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ещё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в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эпоху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каменного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века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.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На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стоянках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Каргопольской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неолитической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культуры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(4 - 3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тыс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.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до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н.э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.)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найдены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обломки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глиняной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посуды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украшенные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ямочно-гребенчатым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орнаментом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, а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также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примитивные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фигурки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изображающие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людей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птиц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и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животных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. </a:t>
            </a:r>
            <a:br>
              <a:rPr lang="en-US" b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en-US" b="1" dirty="0" err="1" smtClean="0">
                <a:solidFill>
                  <a:srgbClr val="C00000"/>
                </a:solidFill>
                <a:latin typeface="Comic Sans MS" pitchFamily="66" charset="0"/>
              </a:rPr>
              <a:t>Истоки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традиционного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гончарного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промысла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Каргополья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уходят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в 11 - 13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века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ко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временам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славянской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колонизации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края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из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Новгородских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и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Ростово-Суздальских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земель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. 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0004" y="2348880"/>
            <a:ext cx="3914667" cy="4212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678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6376" y="5517232"/>
            <a:ext cx="952500" cy="895350"/>
          </a:xfrm>
          <a:prstGeom prst="rect">
            <a:avLst/>
          </a:prstGeom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kargo_ptichnitsa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360" t="1051"/>
          <a:stretch>
            <a:fillRect/>
          </a:stretch>
        </p:blipFill>
        <p:spPr>
          <a:xfrm>
            <a:off x="5508104" y="3429000"/>
            <a:ext cx="1584176" cy="3114434"/>
          </a:xfrm>
          <a:prstGeom prst="rect">
            <a:avLst/>
          </a:prstGeom>
        </p:spPr>
      </p:pic>
      <p:pic>
        <p:nvPicPr>
          <p:cNvPr id="2" name="Рисунок 1" descr="678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40352" y="5589240"/>
            <a:ext cx="952500" cy="8953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260648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  <a:latin typeface="Comic Sans MS" pitchFamily="66" charset="0"/>
              </a:rPr>
              <a:t>Конкретные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  <a:latin typeface="Comic Sans MS" pitchFamily="66" charset="0"/>
              </a:rPr>
              <a:t>сведения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 о </a:t>
            </a:r>
            <a:r>
              <a:rPr lang="en-US" b="1" dirty="0" err="1" smtClean="0">
                <a:solidFill>
                  <a:srgbClr val="C00000"/>
                </a:solidFill>
                <a:latin typeface="Comic Sans MS" pitchFamily="66" charset="0"/>
              </a:rPr>
              <a:t>развитии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  <a:latin typeface="Comic Sans MS" pitchFamily="66" charset="0"/>
              </a:rPr>
              <a:t>гончарства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  <a:latin typeface="Comic Sans MS" pitchFamily="66" charset="0"/>
              </a:rPr>
              <a:t>на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  <a:latin typeface="Comic Sans MS" pitchFamily="66" charset="0"/>
              </a:rPr>
              <a:t>Каргополье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  <a:latin typeface="Comic Sans MS" pitchFamily="66" charset="0"/>
              </a:rPr>
              <a:t>относятся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  <a:latin typeface="Comic Sans MS" pitchFamily="66" charset="0"/>
              </a:rPr>
              <a:t>лишь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 к 19 - </a:t>
            </a:r>
            <a:r>
              <a:rPr lang="en-US" b="1" dirty="0" err="1" smtClean="0">
                <a:solidFill>
                  <a:srgbClr val="C00000"/>
                </a:solidFill>
                <a:latin typeface="Comic Sans MS" pitchFamily="66" charset="0"/>
              </a:rPr>
              <a:t>началу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 20 </a:t>
            </a:r>
            <a:r>
              <a:rPr lang="en-US" b="1" dirty="0" err="1" smtClean="0">
                <a:solidFill>
                  <a:srgbClr val="C00000"/>
                </a:solidFill>
                <a:latin typeface="Comic Sans MS" pitchFamily="66" charset="0"/>
              </a:rPr>
              <a:t>в.в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.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Наибольшее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развитие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он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получил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в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деревнях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Панфиловской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волости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, в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окрестностях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села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Печниково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. В 1902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году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здесь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работало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на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дому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43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гончара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из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них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30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человек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в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деревнях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Гринево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Олеховская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Огнево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и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Ананьино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. 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700808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Как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и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все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крестьяне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каргопольские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гончары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пахали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землю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растили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на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ней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хлеб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держали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скот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. И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лишь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в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свободное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от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сельскохозяйственных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работ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время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садились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за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гончарный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круг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.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Делали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посуду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разных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размеров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форм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.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Из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остатков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глины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"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стряпали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"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величавых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баб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домашнюю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живность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лесное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зверье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звонкоголосых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уточек-свистулек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особо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любимых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детворой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.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Свои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изделия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панфиловские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горшечники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продавали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на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местных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ярмарках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развозили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по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ближайшим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деревням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продавали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их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 и в </a:t>
            </a:r>
            <a:r>
              <a:rPr lang="en-US" b="1" dirty="0" err="1">
                <a:solidFill>
                  <a:srgbClr val="C00000"/>
                </a:solidFill>
                <a:latin typeface="Comic Sans MS" pitchFamily="66" charset="0"/>
              </a:rPr>
              <a:t>Каргополе</a:t>
            </a:r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5" name="Рисунок 4" descr="kargopolskaya_ptitsa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3789040"/>
            <a:ext cx="3333750" cy="2733675"/>
          </a:xfrm>
          <a:prstGeom prst="rect">
            <a:avLst/>
          </a:prstGeom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78_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2360" y="5373216"/>
            <a:ext cx="952500" cy="8953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404664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Каргопольская глиняная игрушка как художественное явление сегодня по праву занимает одно из первых мест среди российских народных промыслов игрушки. Большая заслуга в этом принадлежит известным мастерам из д. </a:t>
            </a:r>
            <a:r>
              <a:rPr lang="ru-RU" b="1" dirty="0" err="1">
                <a:solidFill>
                  <a:srgbClr val="C00000"/>
                </a:solidFill>
                <a:latin typeface="Comic Sans MS" pitchFamily="66" charset="0"/>
              </a:rPr>
              <a:t>Гринево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: Ивану Васильевичу Дружинину (1887 - 1949г.г.) - талантливому мастеру - классику </a:t>
            </a:r>
            <a:r>
              <a:rPr lang="ru-RU" b="1" dirty="0" err="1">
                <a:solidFill>
                  <a:srgbClr val="C00000"/>
                </a:solidFill>
                <a:latin typeface="Comic Sans MS" pitchFamily="66" charset="0"/>
              </a:rPr>
              <a:t>каргопольской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 игрушки и </a:t>
            </a:r>
            <a:r>
              <a:rPr lang="ru-RU" b="1" dirty="0" err="1">
                <a:solidFill>
                  <a:srgbClr val="C00000"/>
                </a:solidFill>
                <a:latin typeface="Comic Sans MS" pitchFamily="66" charset="0"/>
              </a:rPr>
              <a:t>Ульяне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 Ивановне Бабкиной ( 1889 - 1977г.г.) - самой знаменитой мастерице.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420888"/>
            <a:ext cx="3960440" cy="419340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2420888"/>
            <a:ext cx="3402098" cy="269899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78_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4368" y="5589240"/>
            <a:ext cx="952500" cy="8953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332656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Огромный интерес к её творчеству в 60-е годы способствовал возрождению промысла. 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В 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Каргополе создали гончарный цех, который в 1968 г. стал филиалом предприятия народных художественных промыслов "Беломорские узоры" (г.Архангельск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). Возглавил 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предприятие потомственный гончар из д. </a:t>
            </a:r>
            <a:r>
              <a:rPr lang="ru-RU" b="1" dirty="0" err="1">
                <a:solidFill>
                  <a:srgbClr val="C00000"/>
                </a:solidFill>
                <a:latin typeface="Comic Sans MS" pitchFamily="66" charset="0"/>
              </a:rPr>
              <a:t>Токарёво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 Шевелёв Александр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Петрович. 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Сохранив традиционные сюжеты, Шевелёв начал разрабатывать новые. В новой игрушке появились усложненность, </a:t>
            </a:r>
            <a:r>
              <a:rPr lang="ru-RU" b="1" dirty="0" err="1">
                <a:solidFill>
                  <a:srgbClr val="C00000"/>
                </a:solidFill>
                <a:latin typeface="Comic Sans MS" pitchFamily="66" charset="0"/>
              </a:rPr>
              <a:t>многофигурность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, движение, натурализм, разнообразие цвета, тщательная лепка, заглаженная поверхность.</a:t>
            </a:r>
            <a:br>
              <a:rPr lang="ru-RU" b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Деревенская 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тема в игрушке осталась главной. </a:t>
            </a:r>
          </a:p>
        </p:txBody>
      </p:sp>
      <p:pic>
        <p:nvPicPr>
          <p:cNvPr id="5" name="Рисунок 4" descr="kargo_pech_mal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92080" y="2492896"/>
            <a:ext cx="2774830" cy="3960440"/>
          </a:xfrm>
          <a:prstGeom prst="rect">
            <a:avLst/>
          </a:prstGeom>
        </p:spPr>
      </p:pic>
      <p:pic>
        <p:nvPicPr>
          <p:cNvPr id="7" name="Рисунок 6" descr="kargo_muzhik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3140968"/>
            <a:ext cx="3769940" cy="3450315"/>
          </a:xfrm>
          <a:prstGeom prst="rect">
            <a:avLst/>
          </a:prstGeom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78_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2360" y="5661248"/>
            <a:ext cx="952500" cy="8953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27784" y="332656"/>
            <a:ext cx="4464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t-Victorian" pitchFamily="2" charset="0"/>
              </a:rPr>
              <a:t>С И М В О Л Ы</a:t>
            </a:r>
            <a:endParaRPr lang="ru-RU" sz="2400" b="1" dirty="0">
              <a:solidFill>
                <a:srgbClr val="C00000"/>
              </a:solidFill>
              <a:latin typeface="Art-Victorian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32040" y="836713"/>
            <a:ext cx="34918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rgbClr val="C00000"/>
                </a:solidFill>
                <a:latin typeface="Comic Sans MS" pitchFamily="66" charset="0"/>
              </a:rPr>
              <a:t>Берегиня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 - это одна из старославянских рун, впоследствии выродившаяся в букву "Буки" алфавита. Руна </a:t>
            </a:r>
            <a:r>
              <a:rPr lang="ru-RU" b="1" dirty="0" err="1">
                <a:solidFill>
                  <a:srgbClr val="C00000"/>
                </a:solidFill>
                <a:latin typeface="Comic Sans MS" pitchFamily="66" charset="0"/>
              </a:rPr>
              <a:t>Берегини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 - это руна Богини-Матери, ведающей и земным плодородием, и судьбами всего живого. Богиня-Мать дает жизнь душам, приходящим, чтобы воплотиться на Земле, и она отнимает жизнь, когда приходит время. Поэтому руну </a:t>
            </a:r>
            <a:r>
              <a:rPr lang="ru-RU" b="1" dirty="0" err="1">
                <a:solidFill>
                  <a:srgbClr val="C00000"/>
                </a:solidFill>
                <a:latin typeface="Comic Sans MS" pitchFamily="66" charset="0"/>
              </a:rPr>
              <a:t>Берегини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 можно назвать и руной Жизни, и руной Смерти. Эта же руна является руной Судьбы.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35022"/>
            <a:ext cx="4454913" cy="6022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78_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4368" y="5589240"/>
            <a:ext cx="952500" cy="8953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76056" y="332656"/>
            <a:ext cx="4067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"Медведь" - знак Плодородия</a:t>
            </a:r>
            <a:br>
              <a:rPr lang="ru-RU" b="1" dirty="0">
                <a:solidFill>
                  <a:srgbClr val="C00000"/>
                </a:solidFill>
                <a:latin typeface="Comic Sans MS" pitchFamily="66" charset="0"/>
              </a:rPr>
            </a:b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80112" y="692696"/>
            <a:ext cx="35638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У славянских народов "</a:t>
            </a:r>
            <a:r>
              <a:rPr lang="ru-RU" b="1" dirty="0" err="1">
                <a:solidFill>
                  <a:srgbClr val="C00000"/>
                </a:solidFill>
                <a:latin typeface="Comic Sans MS" pitchFamily="66" charset="0"/>
              </a:rPr>
              <a:t>медведко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" считается подателем плодородия земли, существовало поверье о связи медвежьего культа с плодородием женщины. После венца молодых встречали в медвежьей шкуре и желали им счастья, богатства и деторождения.</a:t>
            </a:r>
            <a:br>
              <a:rPr lang="ru-RU" b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Медведь у большинства гончаров - добрый "</a:t>
            </a:r>
            <a:r>
              <a:rPr lang="ru-RU" b="1" dirty="0" err="1">
                <a:solidFill>
                  <a:srgbClr val="C00000"/>
                </a:solidFill>
                <a:latin typeface="Comic Sans MS" pitchFamily="66" charset="0"/>
              </a:rPr>
              <a:t>хозяюшко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 леса". Он выходит на встречу к людям полным пирогов. Балагур, весело играет на гармошке</a:t>
            </a:r>
          </a:p>
        </p:txBody>
      </p:sp>
      <p:pic>
        <p:nvPicPr>
          <p:cNvPr id="7" name="Рисунок 6" descr="293fe35356c71a86f096a325666a63d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332656"/>
            <a:ext cx="4104456" cy="6156684"/>
          </a:xfrm>
          <a:prstGeom prst="rect">
            <a:avLst/>
          </a:prstGeom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78_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2360" y="5445224"/>
            <a:ext cx="952500" cy="8953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72000" y="260649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"Олень. Лось. Баран" - знаки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Неба</a:t>
            </a:r>
          </a:p>
          <a:p>
            <a:endParaRPr lang="ru-RU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Comic Sans MS" pitchFamily="66" charset="0"/>
              </a:rPr>
            </a:b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548680"/>
            <a:ext cx="4104456" cy="4201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err="1" smtClean="0">
                <a:solidFill>
                  <a:srgbClr val="C00000"/>
                </a:solidFill>
                <a:latin typeface="Comic Sans MS" pitchFamily="66" charset="0"/>
              </a:rPr>
              <a:t>Каргопольским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глиняным оленям, лосям и баранам ставили на боках большие буро-красные круги, (либо золотили), которые символизировали бесконечный бег солнца. С ними было связано представление о довольстве и благе, а само слово "рогато" значило на Севере жить в изобилии и богатстве. </a:t>
            </a:r>
          </a:p>
        </p:txBody>
      </p:sp>
      <p:pic>
        <p:nvPicPr>
          <p:cNvPr id="6148" name="Picture 4" descr="http://www.krasfolk.ru/thumb.php?file=2_27635.jpg&amp;w=176&amp;h=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20688"/>
            <a:ext cx="3261539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50" name="Picture 6" descr="http://www.ceramicportal.ru/uploads/images/Book3/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3140968"/>
            <a:ext cx="2986325" cy="29969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Каргополь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Каргополь 1</Template>
  <TotalTime>2</TotalTime>
  <Words>589</Words>
  <Application>Microsoft Office PowerPoint</Application>
  <PresentationFormat>Экран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Каргополь 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Your User Name</dc:creator>
  <cp:lastModifiedBy>Кыс-Кыска</cp:lastModifiedBy>
  <cp:revision>2</cp:revision>
  <dcterms:created xsi:type="dcterms:W3CDTF">2012-09-23T11:13:58Z</dcterms:created>
  <dcterms:modified xsi:type="dcterms:W3CDTF">2017-06-04T12:35:03Z</dcterms:modified>
</cp:coreProperties>
</file>