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24" r:id="rId2"/>
    <p:sldId id="325" r:id="rId3"/>
    <p:sldId id="314" r:id="rId4"/>
    <p:sldId id="334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6" r:id="rId14"/>
    <p:sldId id="327" r:id="rId15"/>
    <p:sldId id="328" r:id="rId16"/>
    <p:sldId id="329" r:id="rId17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2" autoAdjust="0"/>
    <p:restoredTop sz="94783" autoAdjust="0"/>
  </p:normalViewPr>
  <p:slideViewPr>
    <p:cSldViewPr>
      <p:cViewPr>
        <p:scale>
          <a:sx n="120" d="100"/>
          <a:sy n="120" d="100"/>
        </p:scale>
        <p:origin x="-756" y="15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B228FB7-06FB-480B-B1DB-70D8E19E07B5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42EC1A-4F57-486A-9BE4-A0BA80F67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47693E-F7C2-4765-AD07-78B415F4498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31C55-30E2-4EB1-BD3E-ABCCA369E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DECA2-667F-489B-8D12-A8CD92A1C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40262-C669-4384-A0C5-CF9B43A3A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08411-67C0-406F-AED2-B4BC01077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F48D-D354-4EBD-96E2-D0C083314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61F51-18A0-4398-9A0A-F3810F14C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2E267-E15B-4740-B6E4-22A663268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0D6E7-2734-40A7-B431-FF1F6BBA3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E3090-0EA2-4EB5-8E6A-71D746F3B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46BAA-CB52-411D-9D91-4290AD7F2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FBD8D-20E0-4042-88AD-54A311E43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3586FD5-6B34-44D5-A336-6C7C843FC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psearch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0&amp;img_url=http://shkola7gnomov.ru/pictures/big/8506.jpg?26.03.13.05.35.00&amp;pos=14&amp;rpt=simage&amp;lr=240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ns.sitecity.ru/users/i/indiapicture/storage/lalbum_0506081245.p_0506081325_8455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images.yandex.ru/yandsearch?source=wiz&amp;fp=0&amp;img_url=http://www.dekatop.com/wp-content/uploads/2011/04/prom_05.jpg&amp;text=%D0%BD%D0%B0%D1%80%D0%BE%D0%B4%D0%BD%D1%8B%D0%B5%20%D0%BF%D1%80%D0%BE%D0%BC%D1%8B%D1%81%D0%BB%D1%8B&amp;noreask=1&amp;pos=4&amp;lr=240&amp;rpt=simage&amp;nojs=1" TargetMode="External"/><Relationship Id="rId7" Type="http://schemas.openxmlformats.org/officeDocument/2006/relationships/hyperlink" Target="http://images.yandex.ru/yandsearch?fp=0&amp;img_url=http://primamedia.ru/files/138636.jpg&amp;iorient=&amp;ih=&amp;icolor=&amp;site=&amp;text=%D0%B4%D0%B5%D1%82%D1%81%D0%B0%D0%B4&amp;iw=&amp;wp=&amp;pos=2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images.yandex.ru/yandsearch?fp=0&amp;img_url=http://cs4149.vk.me/u45658957/105512956/s_bbe31610.jpg&amp;iorient=&amp;ih=&amp;icolor=&amp;site=&amp;text=%D1%80%D0%B5%D0%B1%D0%B5%D0%BD%D0%BE%D0%BA&amp;iw=&amp;wp=&amp;pos=19&amp;recent=&amp;type=&amp;isize=&amp;rpt=simage&amp;itype=&amp;nojs=1" TargetMode="Externa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prv2.lori-images.net/traditsionnyi-ornament-travka-ili-hmel-narodnogo-0000178722-preview.jpg&amp;iorient=&amp;ih=&amp;icolor=&amp;site=&amp;text=%20%D1%83%D0%B7%D0%BE%D1%80%20%D0%BD%D0%B0%D1%80%D0%BE%D0%B4%D0%BD%D1%8B%D0%B5%20%D0%BF%D1%80%D0%BE%D0%BC%D1%8B%D1%81%D0%BB%D1%8B&amp;iw=&amp;wp=&amp;pos=12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i046.radikal.ru/0912/71/3599c0f472f4.jpg&amp;pos=51&amp;rpt=simage&amp;lr=240&amp;nojs=1" TargetMode="External"/><Relationship Id="rId13" Type="http://schemas.openxmlformats.org/officeDocument/2006/relationships/image" Target="../media/image32.jpe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12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avatars.yandex.net/get-tv-shows/1336232807631M36082/large&amp;pos=33&amp;rpt=simage&amp;lr=240&amp;nojs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olgatehprom.ru/images/idoblog/upload/62/transport_1.gif" TargetMode="External"/><Relationship Id="rId11" Type="http://schemas.openxmlformats.org/officeDocument/2006/relationships/image" Target="../media/image31.jpeg"/><Relationship Id="rId5" Type="http://schemas.openxmlformats.org/officeDocument/2006/relationships/image" Target="../media/image28.jpeg"/><Relationship Id="rId10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i.crackedcdn.com/phpimages/article/3/3/2/125332_v1.jpg&amp;pos=53&amp;rpt=simage&amp;lr=240&amp;nojs=1" TargetMode="External"/><Relationship Id="rId4" Type="http://schemas.openxmlformats.org/officeDocument/2006/relationships/hyperlink" Target="http://images.yandex.ru/yandsearch?source=wiz&amp;fp=0&amp;img_url=http://i018.radikal.ru/1201/42/7147c2adb2c5.jpg&amp;text=%D0%BD%D0%B0%D1%80%D0%BE%D0%B4%D0%BD%D1%8B%D0%B5%20%D0%BF%D1%80%D0%BE%D0%BC%D1%8B%D1%81%D0%BB%D1%8B&amp;noreask=1&amp;pos=0&amp;lr=240&amp;rpt=simage&amp;nojs=1" TargetMode="External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ksakal.info/uploads/posts/2012-11/1353851710_1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hyperlink" Target="http://stranamasterov.ru/img4/i2012/08/28/tatary.jpg" TargetMode="Externa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3&amp;img_url=http://lifeglobe.net/media/entry/1196/unusualfruitandvegetables28_3.jpg&amp;p=3&amp;text=%D1%87%D0%B5%D0%BB%D0%BE%D0%B2%D0%B5%D0%BA%20%D0%B8%20%D0%BF%D1%80%D0%B8%D1%80%D0%BE%D0%B4%D0%B0&amp;noreask=1&amp;pos=99&amp;lr=240&amp;rpt=simage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hyperlink" Target="http://images.yandex.ru/yandsearch?source=psearch&amp;p=4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4&amp;img_url=http://files.books.ru/pic/335001-336000/335034/335034.jpg&amp;pos=139&amp;rpt=simage&amp;lr=240&amp;nojs=1" TargetMode="External"/><Relationship Id="rId18" Type="http://schemas.openxmlformats.org/officeDocument/2006/relationships/image" Target="../media/image44.jpeg"/><Relationship Id="rId3" Type="http://schemas.openxmlformats.org/officeDocument/2006/relationships/hyperlink" Target="http://images.yandex.ru/yandsearch?fp=0&amp;img_url=http://www.opoccuu.com/zkrem04.jpg&amp;iorient=&amp;ih=&amp;icolor=&amp;site=&amp;text=%D1%81%D0%BF%D0%B0%D1%81%D1%81%D0%BA%D0%B0%D1%8F%20%D0%B1%D0%B0%D1%88%D0%BD%D1%8F%20%D0%BA%D1%80%D0%B5%D0%BC%D0%BB%D1%8F&amp;iw=&amp;wp=&amp;pos=0&amp;recent=&amp;type=&amp;isize=&amp;rpt=simage&amp;itype=&amp;nojs=1" TargetMode="External"/><Relationship Id="rId21" Type="http://schemas.openxmlformats.org/officeDocument/2006/relationships/hyperlink" Target="http://images.yandex.ru/yandsearch?source=psearch&amp;p=4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4&amp;img_url=http://900igr.net/datai/pedagogika/Posobija-po-patrioticheskomu-vospitaniju/0025-026-Moj-rodnoj-dom-N.-Arapova-Piskareva-Programma.png&amp;pos=145&amp;rpt=simage&amp;lr=240&amp;nojs=1" TargetMode="External"/><Relationship Id="rId7" Type="http://schemas.openxmlformats.org/officeDocument/2006/relationships/hyperlink" Target="http://images.yandex.ru/yandsearch?source=psearch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0&amp;img_url=http://ndce.edu.ru/katalog_img/book/1007339jpg.jpg&amp;pos=17&amp;rpt=simage&amp;lr=240&amp;nojs=1" TargetMode="External"/><Relationship Id="rId12" Type="http://schemas.openxmlformats.org/officeDocument/2006/relationships/image" Target="../media/image42.jpeg"/><Relationship Id="rId17" Type="http://schemas.openxmlformats.org/officeDocument/2006/relationships/hyperlink" Target="http://images.yandex.ru/yandsearch?source=psearch&amp;p=4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4&amp;img_url=http://poppenhouse.alloy.ru/media/images/2012/08/18/front_170x170/ec0f1918-f1ed-4f72-a375-33d7791329df.jpeg&amp;pos=131&amp;rpt=simage&amp;lr=240&amp;nojs=1" TargetMode="External"/><Relationship Id="rId2" Type="http://schemas.openxmlformats.org/officeDocument/2006/relationships/image" Target="../media/image1.jpeg"/><Relationship Id="rId16" Type="http://schemas.openxmlformats.org/officeDocument/2006/relationships/image" Target="../media/image2.jpe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hyperlink" Target="http://images.yandex.ru/yandsearch?source=psearch&amp;p=1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1&amp;img_url=http://pedkniga.ru/upload/myshop_loaded/929/1407046_thumb_160.jpg&amp;pos=43&amp;rpt=simage&amp;lr=240&amp;nojs=1" TargetMode="External"/><Relationship Id="rId5" Type="http://schemas.openxmlformats.org/officeDocument/2006/relationships/hyperlink" Target="http://images.yandex.ru/yandsearch?source=wiz&amp;fp=0&amp;img_url=http://supercook.ru/decoration/images-decoration-bow/bant-u-005.jpg&amp;text=%D0%BF%D0%BE%D0%B4%D0%B0%D1%80%D0%BE%D0%BA&amp;noreask=1&amp;pos=8&amp;lr=240&amp;rpt=simage&amp;nojs=1" TargetMode="External"/><Relationship Id="rId15" Type="http://schemas.openxmlformats.org/officeDocument/2006/relationships/hyperlink" Target="http://images.yandex.ru/yandsearch?source=psearch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0&amp;img_url=http://shkola7gnomov.ru/pictures/big/8506.jpg?26.03.13.05.35.00&amp;pos=14&amp;rpt=simage&amp;lr=240&amp;nojs=1" TargetMode="External"/><Relationship Id="rId10" Type="http://schemas.openxmlformats.org/officeDocument/2006/relationships/image" Target="../media/image41.jpeg"/><Relationship Id="rId19" Type="http://schemas.openxmlformats.org/officeDocument/2006/relationships/hyperlink" Target="http://images.yandex.ru/yandsearch?source=psearch&amp;p=3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3&amp;img_url=http://pedkniga.ru/upload/myshop_loaded/b34/1486631_thumb_160.jpg&amp;pos=90&amp;rpt=simage&amp;lr=240&amp;nojs=1" TargetMode="External"/><Relationship Id="rId4" Type="http://schemas.openxmlformats.org/officeDocument/2006/relationships/image" Target="../media/image38.jpeg"/><Relationship Id="rId9" Type="http://schemas.openxmlformats.org/officeDocument/2006/relationships/hyperlink" Target="http://images.yandex.ru/yandsearch?source=psearch&amp;text=%D0%BD%D1%80%D0%B0%D0%B2%D1%81%D1%82%D0%B2%D0%B5%D0%BD%D0%BD%D0%BE-%D0%BF%D0%B0%D1%82%D1%80%D0%B8%D0%BE%D1%82%D0%B8%D1%87%D0%B5%D1%81%D0%BA%D0%BE%D0%B5%20%D0%B2%D0%BE%D1%81%D0%BF%D0%B8%D1%82%D0%B0%D0%BD%D0%B8%D0%B5%20%D0%B4%D0%B5%D1%82%D0%B5%D0%B9%204-5%20%D0%BB%D0%B5%D1%82&amp;fp=0&amp;img_url=http://my-shop.ru/_files/product/2/49/489320.jpg&amp;pos=15&amp;rpt=simage&amp;lr=240&amp;nojs=1" TargetMode="External"/><Relationship Id="rId14" Type="http://schemas.openxmlformats.org/officeDocument/2006/relationships/image" Target="../media/image43.jpeg"/><Relationship Id="rId22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images.tiu.ru/175078_w0_h80_7000v77.jpg&amp;iorient=&amp;ih=&amp;icolor=&amp;site=&amp;text=%D0%BA%D0%B0%D1%80%D1%82%D0%B0%20%D1%80%D0%BE%D1%81%D1%81%D0%B8%D0%B8&amp;iw=&amp;wp=&amp;pos=5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yandex.ru/yandsearch?fp=0&amp;img_url=http://cs4128.userapi.com/g29815280/a_a9be6229.jpg&amp;iorient=&amp;ih=&amp;icolor=&amp;site=&amp;text=%D1%84%D0%BB%D0%B0%D0%B3%20%D1%80%D0%BE%D1%81%D1%81%D0%B8%D0%B8&amp;iw=&amp;wp=&amp;pos=0&amp;recent=&amp;type=&amp;isize=&amp;rpt=simage&amp;itype=&amp;nojs=1" TargetMode="External"/><Relationship Id="rId7" Type="http://schemas.openxmlformats.org/officeDocument/2006/relationships/hyperlink" Target="http://images.yandex.ru/yandsearch?fp=0&amp;img_url=http://adwizer.ru/media/02-files/flag-and-gerb/russia.jpg&amp;iorient=&amp;ih=&amp;icolor=&amp;site=&amp;text=%D0%B3%D0%B5%D1%80%D0%B1%20%D1%80%D0%BE%D1%81%D1%81%D0%B8%D0%B8&amp;iw=&amp;wp=&amp;pos=2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source=wiz&amp;fp=0&amp;img_url=http://feminastyle.ru/id59977/file/4249&amp;text=%D1%81%D0%B5%D0%BC%D1%8C%D1%8F&amp;noreask=1&amp;pos=1&amp;lr=240&amp;rpt=simage&amp;nojs=1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wap.mplaza.ru/parser/images/6b1ab7338f95fbc0b191d026f3c1ae85.jpg&amp;iorient=&amp;ih=&amp;icolor=&amp;site=&amp;text=%D0%BF%D1%83%D1%82%D0%B8%D0%BD&amp;iw=&amp;wp=&amp;pos=10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snowbd.ru/fs/a_news_photo/14441_pic.png" TargetMode="External"/><Relationship Id="rId7" Type="http://schemas.openxmlformats.org/officeDocument/2006/relationships/hyperlink" Target="http://www.pozitiff.info/uploads/posts/2011-07/1310513100_1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fp=0&amp;img_url=http://savok.name/uploads/23/85.jpg&amp;iorient=&amp;ih=&amp;icolor=&amp;site=&amp;text=%D0%BE%D1%82%D0%BA%D1%80%D1%8B%D1%82%D0%BA%D0%B8%20%D0%BD%D0%B0%2023%20%D1%84%D0%B5%D0%B2%D1%80%D0%B0%D0%BB%D1%8F&amp;iw=&amp;wp=&amp;pos=26&amp;recent=&amp;type=&amp;isize=&amp;rpt=simage&amp;itype=&amp;nojs=1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0&amp;img_url=http://img1.liveinternet.ru/images/attach/c/2/84/124/84124111_3329a0bcaa88.jpg&amp;text=%D0%B6%D0%B8%D0%B2%D0%BE%D1%82%D0%BD%D1%8B%D0%B5%20%D0%BA%D1%80%D0%B0%D1%81%D0%BD%D0%BE%D0%B9%20%D0%BA%D0%BD%D0%B8%D0%B3%D0%B8&amp;noreask=1&amp;pos=7&amp;lr=240&amp;rpt=simage&amp;nojs=1" TargetMode="External"/><Relationship Id="rId7" Type="http://schemas.openxmlformats.org/officeDocument/2006/relationships/hyperlink" Target="http://images.yandex.ru/yandsearch?source=wiz&amp;fp=0&amp;img_url=http://4.bp.blogspot.com/-2vxz-utXWj0/Tr7deSNIZoI/AAAAAAAACCc/_HUoJVYwDz4/s1600/1315259646_247438326_7---.jpg&amp;text=%D1%80%D0%B5%D0%B1%D0%B5%D0%BD%D0%BE%D0%BA&amp;noreask=1&amp;pos=2&amp;lr=240&amp;rpt=simage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900igr.net/datai/biologija/Dikie/0011-009-ZHilische-belki.jpg" TargetMode="Externa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www.sunhome.ru/UsersGallery/wallpapers/33/11193328.jpg&amp;iorient=&amp;ih=&amp;icolor=&amp;site=&amp;text=%D0%B4%D0%B5%D1%80%D0%B5%D0%B2%D1%8C%D1%8F&amp;iw=&amp;wp=&amp;pos=5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images.yandex.ru/yandsearch?fp=0&amp;img_url=http://img1.labirint.ru/books/41629/big.jpg&amp;iorient=&amp;ih=&amp;icolor=&amp;site=&amp;text=%D0%B7%D0%B5%D0%BB%D0%B5%D0%BD%D0%B0%D1%8F%20%D0%B0%D0%BF%D1%82%D0%B5%D0%BA%D0%B0&amp;iw=&amp;wp=&amp;pos=16&amp;recent=&amp;type=&amp;isize=&amp;rpt=simage&amp;itype=&amp;nojs=1" TargetMode="Externa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images.yandex.ru/yandsearch?source=wiz&amp;fp=0&amp;img_url=http://4.bp.blogspot.com/-2vxz-utXWj0/Tr7deSNIZoI/AAAAAAAACCc/_HUoJVYwDz4/s1600/1315259646_247438326_7---.jpg&amp;text=%D1%80%D0%B5%D0%B1%D0%B5%D0%BD%D0%BE%D0%BA&amp;noreask=1&amp;pos=2&amp;lr=240&amp;rpt=simage&amp;nojs=1" TargetMode="External"/><Relationship Id="rId7" Type="http://schemas.openxmlformats.org/officeDocument/2006/relationships/hyperlink" Target="http://images.yandex.ru/yandsearch?fp=0&amp;img_url=http://www.perm.ru/pics/1245137794.jpg&amp;iorient=&amp;ih=&amp;icolor=&amp;site=&amp;text=%D0%B4%D0%BE%D0%BC&amp;iw=&amp;wp=&amp;pos=0&amp;recent=&amp;type=&amp;isize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images.yandex.ru/yandsearch?source=wiz&amp;fp=0&amp;img_url=http://img1.liveinternet.ru/images/foto/b/3/136/3170136/f_17551130.jpg&amp;text=%D1%80%D0%B5%D0%B1%D0%B5%D0%BD%D0%BE%D0%BA&amp;noreask=1&amp;pos=4&amp;lr=240&amp;rpt=simage&amp;nojs=1" TargetMode="External"/><Relationship Id="rId10" Type="http://schemas.openxmlformats.org/officeDocument/2006/relationships/image" Target="../media/image23.jpeg"/><Relationship Id="rId4" Type="http://schemas.openxmlformats.org/officeDocument/2006/relationships/image" Target="../media/image18.jpeg"/><Relationship Id="rId9" Type="http://schemas.openxmlformats.org/officeDocument/2006/relationships/hyperlink" Target="http://images.yandex.ru/yandsearch?fp=0&amp;img_url=http://assets.sport.ro/assets/protv/2013/07/03/image_galleries/33526/cladiri-dansatoare-acestea-sunt-cele-mai-ciudate-constructii-din-lume_1_size2.jpg&amp;iorient=&amp;ih=&amp;icolor=&amp;site=&amp;text=%D0%B4%D0%BE%D0%BC&amp;iw=&amp;wp=&amp;pos=27&amp;recent=&amp;type=&amp;isize=&amp;rpt=simage&amp;itype=&amp;noj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Прямоугольник 7"/>
          <p:cNvSpPr>
            <a:spLocks noChangeArrowheads="1"/>
          </p:cNvSpPr>
          <p:nvPr/>
        </p:nvSpPr>
        <p:spPr bwMode="auto">
          <a:xfrm>
            <a:off x="533400" y="533400"/>
            <a:ext cx="2209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дидактических игр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 нравственно-  патриотическому воспитанию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Прямоугольник 8"/>
          <p:cNvSpPr>
            <a:spLocks noChangeArrowheads="1"/>
          </p:cNvSpPr>
          <p:nvPr/>
        </p:nvSpPr>
        <p:spPr bwMode="auto">
          <a:xfrm>
            <a:off x="1600200" y="2971800"/>
            <a:ext cx="1676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Педагог дошкольного воспитания-</a:t>
            </a:r>
          </a:p>
          <a:p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Коломойцева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С.А.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г.Новоалександровск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Прямоугольник 20"/>
          <p:cNvSpPr>
            <a:spLocks noChangeArrowheads="1"/>
          </p:cNvSpPr>
          <p:nvPr/>
        </p:nvSpPr>
        <p:spPr bwMode="auto">
          <a:xfrm>
            <a:off x="3657600" y="228600"/>
            <a:ext cx="304800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Дидактическая игра позволяет шире приобщить детей к текущей жизни в доступных им формах нравственных переживаний. Дидактическая игра по нравственно-патриотическому воспитанию позволяет открыть комплекс разнообразной деятельности детей: мысли, чувства, переживания, сопереживания, поиски активных способов решения игровой задачи, подчинение их условиям и обстоятельствам игры, отношения детей в игре. Предлагаемые игры и упражнения могут проводить воспитатель, педагог-психолог на прогулке во время утреннего приема, в вечерние часы, в период свободной деятельности детей </a:t>
            </a:r>
          </a:p>
        </p:txBody>
      </p:sp>
      <p:pic>
        <p:nvPicPr>
          <p:cNvPr id="2057" name="Picture 10" descr="http://im2-tub-ru.yandex.net/i?id=272150235-58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590800"/>
            <a:ext cx="1143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Rectangle 1"/>
          <p:cNvSpPr>
            <a:spLocks noChangeArrowheads="1"/>
          </p:cNvSpPr>
          <p:nvPr/>
        </p:nvSpPr>
        <p:spPr bwMode="auto">
          <a:xfrm>
            <a:off x="304800" y="4724400"/>
            <a:ext cx="28194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000" dirty="0">
                <a:cs typeface="Times New Roman" pitchFamily="18" charset="0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 Мой адрес…»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формировать умение и знание детей называть свой  домашний адрес,  улицу города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Новоалександровска,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номер дома, квартиры,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телефона, этаж.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акрепить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знание права на жильё, неприкосновенность жилища.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мяч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все встают в круг, воспитатель передаёт мяч ребёнку и говорит: Я живу на … этаже», ребёнок продолжает, называя свой этаж, и передаёт мяч соседу и т. д.  </a:t>
            </a: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Rectangle 2"/>
          <p:cNvSpPr>
            <a:spLocks noChangeArrowheads="1"/>
          </p:cNvSpPr>
          <p:nvPr/>
        </p:nvSpPr>
        <p:spPr bwMode="auto">
          <a:xfrm>
            <a:off x="3657600" y="4724400"/>
            <a:ext cx="29718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«Наш детский сад ».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знаний детей о дет. саде, о работниках дет сада..  Какие обязанности они выполняют. Где находятся группа, столовая, и т.д.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умение ориентироваться по плану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пространстве.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фотографии и иллюстрации  детского сада, работников дет.сада. Планы дет сада, 1, 2 этажа,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фотографиям и иллюстрациям дети узнают и рассказывают о работниках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дет.сада. 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плану дети ориентируются в пространстве </a:t>
            </a:r>
          </a:p>
        </p:txBody>
      </p:sp>
      <p:sp>
        <p:nvSpPr>
          <p:cNvPr id="2060" name="Прямоугольник 20"/>
          <p:cNvSpPr>
            <a:spLocks noChangeArrowheads="1"/>
          </p:cNvSpPr>
          <p:nvPr/>
        </p:nvSpPr>
        <p:spPr bwMode="auto">
          <a:xfrm>
            <a:off x="1512182" y="152400"/>
            <a:ext cx="1847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1" name="Прямоугольник 8"/>
          <p:cNvSpPr>
            <a:spLocks noChangeArrowheads="1"/>
          </p:cNvSpPr>
          <p:nvPr/>
        </p:nvSpPr>
        <p:spPr bwMode="auto">
          <a:xfrm>
            <a:off x="914400" y="20574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«Ребенок учится тому,</a:t>
            </a:r>
          </a:p>
          <a:p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видит у себя в дому…» </a:t>
            </a:r>
          </a:p>
        </p:txBody>
      </p:sp>
      <p:pic>
        <p:nvPicPr>
          <p:cNvPr id="2062" name="Picture 20" descr="http://ns.sitecity.ru/users/i/indiapicture/storage/lalbum_0506081245.p_0506081325_845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5009" t="690" r="12946"/>
          <a:stretch>
            <a:fillRect/>
          </a:stretch>
        </p:blipFill>
        <p:spPr bwMode="auto">
          <a:xfrm>
            <a:off x="914400" y="7924800"/>
            <a:ext cx="121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3733800" y="260012"/>
            <a:ext cx="28194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685800" algn="l"/>
              </a:tabLst>
            </a:pPr>
            <a:r>
              <a:rPr lang="ru-RU" sz="1000" dirty="0">
                <a:cs typeface="Times New Roman" pitchFamily="18" charset="0"/>
              </a:rPr>
              <a:t>       </a:t>
            </a:r>
            <a:r>
              <a:rPr lang="ru-RU" sz="1000" b="1" dirty="0"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 Узнай о ком я говорю»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685800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понимание и осознание детьми своей индивидуальности и чувства собственного достоинства, уважения к мнению другого человека, помочь детям осмыслить различия и сходство между людьми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685800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ведущий описывает портрет ребенка, дети отгадывают не примут в ней участие.    </a:t>
            </a:r>
          </a:p>
          <a:p>
            <a:pPr algn="just" eaLnBrk="0" hangingPunct="0">
              <a:tabLst>
                <a:tab pos="6858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228600" y="4908431"/>
            <a:ext cx="28194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«Продолжи пословицу»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знакомить с устным народным словотворчеством, развивать речь, память , логическое мышление.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начинает пословицу, дети ее продолжают. </a:t>
            </a:r>
            <a:endParaRPr lang="ru-RU" dirty="0"/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3733800" y="4724400"/>
            <a:ext cx="2819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 b="1">
                <a:cs typeface="Times New Roman" pitchFamily="18" charset="0"/>
              </a:rPr>
              <a:t>«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Народные промыслы»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картинки и изображения с предметами  народного  творчества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 воспитатель показывает картинку с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изображением предметов  народных промысел  </a:t>
            </a: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Дети называют </a:t>
            </a:r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304800" y="152400"/>
            <a:ext cx="28194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Как найти дорожку в детский сад?»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Закрепить умение детей ориентироваться по плану местности, уметь объяснять расположение объектов по отношению друг к другу. Закреплять умение  определять направление движения. Развивать абстрактное мышление.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план местности (микрорайона) макет местности микрорайона.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 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дети ориентируются по плану и на макете.</a:t>
            </a:r>
          </a:p>
        </p:txBody>
      </p:sp>
      <p:pic>
        <p:nvPicPr>
          <p:cNvPr id="11274" name="Picture 11" descr="http://im6-tub-ru.yandex.net/i?id=368101347-3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7848600"/>
            <a:ext cx="1800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3" descr="http://im7-tub-ru.yandex.net/i?id=232964918-3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7961" t="16000" r="32338"/>
          <a:stretch>
            <a:fillRect/>
          </a:stretch>
        </p:blipFill>
        <p:spPr bwMode="auto">
          <a:xfrm>
            <a:off x="4191000" y="3124200"/>
            <a:ext cx="137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5" descr="http://im6-tub-ru.yandex.net/i?id=60262861-62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3429000"/>
            <a:ext cx="14573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304800" y="120918"/>
            <a:ext cx="2743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«Птицы нашего города(края)»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знакомить детей с птицами родного города(края).Прививать любовь к родине, родному краю, к животному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миру,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желание помочь и ухаживать 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карточки с изображениями птиц, альбом «Птицы нашего города, края», составленный совместно с родителями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 Воспитатель демонстрирует детям карточки с изображениями птиц, просит назвать и определить, живет птица в нашем городе или нет</a:t>
            </a:r>
            <a:r>
              <a:rPr lang="ru-RU" sz="1600" dirty="0"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3733800" y="120650"/>
            <a:ext cx="2819400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«Подбери узор»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карточки с нарисованным узором и полем, расчерченным для рисования.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-Дети рисуют подбирают у узор по образу, называют вид народного промысла. </a:t>
            </a:r>
            <a:endParaRPr lang="ru-RU"/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3733800" y="4800600"/>
            <a:ext cx="2743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«Подбери наряд  кукле»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знакомить с национальной одеждой, прививать интерес к национальной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культуре,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любовь к Родине, Родному краю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кукла, национальные костюмы для куклы, картинки и иллюстрации с изображением народных костюмов»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-Дети одевают куклу в национальную одежду.</a:t>
            </a: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304800" y="4692650"/>
            <a:ext cx="2819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Богатства недр земли»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расширять представление детей о богатстве недр земли полезными ископаемыми (уголь, минералы, железная руда, драгоценные камни). Расширять представления детей о внутреннем  строении земли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 камушек, ископаемых земли, картинки и иллюстрации природных ресурсов земли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Ход игры 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Воспитатель показывает детям картинку (природное ископаемое) предлагает назвать его.</a:t>
            </a:r>
          </a:p>
        </p:txBody>
      </p:sp>
      <p:pic>
        <p:nvPicPr>
          <p:cNvPr id="12298" name="Picture 11" descr="http://im4-tub-ru.yandex.net/i?id=521141768-6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3113" t="5333" r="3502" b="20000"/>
          <a:stretch>
            <a:fillRect/>
          </a:stretch>
        </p:blipFill>
        <p:spPr bwMode="auto">
          <a:xfrm>
            <a:off x="4114800" y="3048000"/>
            <a:ext cx="2286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3733800" y="228600"/>
            <a:ext cx="28956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 b="1">
                <a:cs typeface="Times New Roman" pitchFamily="18" charset="0"/>
              </a:rPr>
              <a:t>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«Собери узор».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разрезные картинки с изображениями народных промыслов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Ход игры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- Дети собирают картинки из разрезных  фрагментов. </a:t>
            </a:r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304800" y="228600"/>
            <a:ext cx="28194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«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предметов»</a:t>
            </a: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обобщить представление детей о том, что в окружающем мире многие предметы изготовлены человеком из материалов природного или искусственного происхождения (применяя различные материалы, человек изучает и использует их свойства). Воспитывать познавательную активность. Закрепить умения образовывать  слова прилагательные.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Картинки и изображения предметов обихода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игры:  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чугун - чугунный, дерево- деревянный……</a:t>
            </a:r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304800" y="4724400"/>
            <a:ext cx="28956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100" b="1" dirty="0"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«На суше, в небе, по воде, под водой (транспорт)»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Совершенствование грамматического строя речи, закрепление в речи предлогов  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таблица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которой изображены небо, море,   картинки: поезд, самолет, пароход, грузовая машина, легковая машина, автобус.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просит детей назвать маленькие картинки, а потом найти место для каждой из них на большой картине и составить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предложение </a:t>
            </a:r>
          </a:p>
        </p:txBody>
      </p:sp>
      <p:sp>
        <p:nvSpPr>
          <p:cNvPr id="13321" name="Rectangle 4"/>
          <p:cNvSpPr>
            <a:spLocks noChangeArrowheads="1"/>
          </p:cNvSpPr>
          <p:nvPr/>
        </p:nvSpPr>
        <p:spPr bwMode="auto">
          <a:xfrm>
            <a:off x="3733800" y="4724400"/>
            <a:ext cx="2819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100" b="1" dirty="0"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«На суше, в небе, по воде, под водой (животный мир )»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Совершенствование грамматического строя речи, закрепление в речи предлогов  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которой изображены небо, море,   картинки: животного мира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просит детей назвать маленькие картинки, а потом найти место для каждой из них на большой картине и составить предложение </a:t>
            </a:r>
          </a:p>
        </p:txBody>
      </p:sp>
      <p:pic>
        <p:nvPicPr>
          <p:cNvPr id="13322" name="Picture 11" descr="http://im0-tub-ru.yandex.net/i?id=210631594-4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819400"/>
            <a:ext cx="1400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3" descr="http://volgatehprom.ru/images/idoblog/upload/62/transport_1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7543800"/>
            <a:ext cx="14859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5" descr="http://im5-tub-ru.yandex.net/i?id=361869719-5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86400" y="76962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17" descr="http://im6-tub-ru.yandex.net/i?id=442576313-54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0" y="76962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9" descr="http://im0-tub-ru.yandex.net/i?id=491106756-37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8153400"/>
            <a:ext cx="10572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3733800" y="228600"/>
            <a:ext cx="2819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«Отгадывание и толкование загадок  об  (Армии, солдатах, Родине, растительном  и животном мире)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знакомить с устным народным творчеством, способствовать самовыражению детей, умению загадывать и отгадывать загадки на нравстаенно-патриотическую тему </a:t>
            </a:r>
          </a:p>
          <a:p>
            <a:pPr algn="just"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загадки и картинки с отгадками </a:t>
            </a: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Ход игры: воспитатель загадывает, дети отгадывают загадку </a:t>
            </a:r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228600" y="4800719"/>
            <a:ext cx="28956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«Скажи какая»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логическое мышление, память , речь, формировать навыки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подбора  определений к слову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карточки с изображением,  Родины, флага, герба и т.д.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Воспитатель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показывает карточку и предлагает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назвать,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нарисована на ней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одним словом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подобрать определения к нему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Родина – огромная, могучая, красивая, бескрайняя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4" name="Прямоугольник 14"/>
          <p:cNvSpPr>
            <a:spLocks noChangeArrowheads="1"/>
          </p:cNvSpPr>
          <p:nvPr/>
        </p:nvSpPr>
        <p:spPr bwMode="auto">
          <a:xfrm>
            <a:off x="3733800" y="4724400"/>
            <a:ext cx="28194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«Составь семейку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логическое мышление,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память,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речь, формировать навыки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подбора  однокоренных родственных слов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карточки с изображением  Родины, флага, герба и т.д.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:Воспитатель показывает карточку и предлагает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назвать,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нарисована на ней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одним словом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подобрать родственные однокоренные слова  к нему 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родина, родной, родители, родственник, родинка </a:t>
            </a:r>
          </a:p>
          <a:p>
            <a:pPr eaLnBrk="0" hangingPunct="0"/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Герой - геройский, героический, </a:t>
            </a:r>
            <a:br>
              <a:rPr 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Защита - защитник, защищать,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5" name="Прямоугольник 9"/>
          <p:cNvSpPr>
            <a:spLocks noChangeArrowheads="1"/>
          </p:cNvSpPr>
          <p:nvPr/>
        </p:nvSpPr>
        <p:spPr bwMode="auto">
          <a:xfrm>
            <a:off x="304800" y="152400"/>
            <a:ext cx="28956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"Кому что нужно для работы?"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умение   употреблять винительный  и дательный  падеж  существительных .Развивать речь,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логическое мышление память .Закреплять знания о профессиях людей.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карточки с изображением людей разных профессий.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 </a:t>
            </a: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Повару - поварешка.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6" name="Picture 11" descr="http://aksakal.info/uploads/posts/2012-11/1353851710_1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971800"/>
            <a:ext cx="2409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>
            <a:off x="228600" y="152400"/>
            <a:ext cx="28194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«Скажи какой»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 Цель:  закрепление умения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образовывать  прилагательные от существительных , формировать знания о национальных языках своей Родины, развивать речь, логическое 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Картинки и иллюстрации людей разных национальностей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Мышление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; татарин-  татарский, мордвин -  мордовский….. </a:t>
            </a:r>
          </a:p>
        </p:txBody>
      </p:sp>
      <p:sp>
        <p:nvSpPr>
          <p:cNvPr id="15367" name="Прямоугольник 12"/>
          <p:cNvSpPr>
            <a:spLocks noChangeArrowheads="1"/>
          </p:cNvSpPr>
          <p:nvPr/>
        </p:nvSpPr>
        <p:spPr bwMode="auto">
          <a:xfrm>
            <a:off x="3733800" y="228600"/>
            <a:ext cx="2895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Отгадай профессию»    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Закреплять знания детей о профессиях. Формировать умения разделять профессии на мужские и женские. 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карточки с изображением людей разных профессий.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Взрослый перечисляет действия человека определенной профессии, а дети отгадывают, что это за профессия. </a:t>
            </a: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304800" y="4724400"/>
            <a:ext cx="2819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 dirty="0"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«Я имею право...»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Расширить область правовых знаний детей.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Набор сюжетных картинок к статьям «Конвенции ООН о правах ребенка». Картинки с изображением ситуаций, не рассматриваемых в «Конвенции» (ребенок катается на велосипеде, играет в прятки, поливает цветы и т.п.). 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 поочередно выбирают  картинку и  объясняют причину своего выбора, остальные обсуждают правильность принятого решения.</a:t>
            </a: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9" name="Прямоугольник 8"/>
          <p:cNvSpPr>
            <a:spLocks noChangeArrowheads="1"/>
          </p:cNvSpPr>
          <p:nvPr/>
        </p:nvSpPr>
        <p:spPr bwMode="auto">
          <a:xfrm>
            <a:off x="3733800" y="4724400"/>
            <a:ext cx="28194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"Кто что делает?«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навык  на подбор глаголов к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существительным. Развивать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речь, логическое мышление, память </a:t>
            </a:r>
          </a:p>
          <a:p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карточки с изображением людей разных профессий.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Повар - варит, жарит и т. д.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0" name="Picture 10" descr="http://im2-tub-ru.yandex.net/i?id=21393836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7239000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2" descr="http://im3-tub-ru.yandex.net/i?id=84496823-2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819400"/>
            <a:ext cx="1085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4" descr="http://stranamasterov.ru/img4/i2012/08/28/tatary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0480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304800" y="152400"/>
            <a:ext cx="2819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  «Кто мы? Какие мы?»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Закрепить знания детей о человеке , знакомить с внешним строением тела и его возможностями, развивать умение сравнивать и устанавливать простейшие причинно-следственные связи, вызывать интерес к познанию себя, воспитывать бережное отношение к себе и к окружающему миру .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картины и изображения человека(мужчины и женщины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воспитатель показывает картинки с изображениями и предлагает детям найти сходства и отличия.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3733800" y="228600"/>
            <a:ext cx="281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ru-RU"/>
              <a:t> </a:t>
            </a:r>
            <a:br>
              <a:rPr lang="ru-RU"/>
            </a:br>
            <a:endParaRPr lang="ru-RU"/>
          </a:p>
        </p:txBody>
      </p:sp>
      <p:sp>
        <p:nvSpPr>
          <p:cNvPr id="16392" name="Прямоугольник 6"/>
          <p:cNvSpPr>
            <a:spLocks noChangeArrowheads="1"/>
          </p:cNvSpPr>
          <p:nvPr/>
        </p:nvSpPr>
        <p:spPr bwMode="auto">
          <a:xfrm>
            <a:off x="3733800" y="228600"/>
            <a:ext cx="2819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  «Волшебные слова»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вызывать желание следовать тому,, что достойно подражания, объективно оценивать поведение , воспитывать доброжелательное и толерантное  отношение к людям,  умение сравнивать и устанавливать простейшие причинно-следственные связи,  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картины и изображения людей  </a:t>
            </a:r>
          </a:p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злые- добрые, больные – здоровые….</a:t>
            </a:r>
          </a:p>
        </p:txBody>
      </p:sp>
      <p:sp>
        <p:nvSpPr>
          <p:cNvPr id="16393" name="Прямоугольник 6"/>
          <p:cNvSpPr>
            <a:spLocks noChangeArrowheads="1"/>
          </p:cNvSpPr>
          <p:nvPr/>
        </p:nvSpPr>
        <p:spPr bwMode="auto">
          <a:xfrm>
            <a:off x="228600" y="4724400"/>
            <a:ext cx="2819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«Особенности жизни в современном городе»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познакомить с предметами обихода, их функциями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назначением,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воспитывать бережное отношение к предметам созданными человеком.,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картины и изображения различных предметов созданных людьми 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 поочередно выбирают картинку и объясняют для чего нужен этот предмет.</a:t>
            </a:r>
          </a:p>
        </p:txBody>
      </p:sp>
      <p:sp>
        <p:nvSpPr>
          <p:cNvPr id="16394" name="Прямоугольник 10"/>
          <p:cNvSpPr>
            <a:spLocks noChangeArrowheads="1"/>
          </p:cNvSpPr>
          <p:nvPr/>
        </p:nvSpPr>
        <p:spPr bwMode="auto">
          <a:xfrm>
            <a:off x="3733800" y="4724400"/>
            <a:ext cx="28194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Природа и человек»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знания детей 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создано человеком и что дает человеку природа. Формировать навыки бережного отношения  к природе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картинки и иллюстрации по теме.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проводит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беседу,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предлагает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рассказать,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сделано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человеком,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что природой и как человек использует природу для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чтобы людям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лучше жилось.  </a:t>
            </a:r>
          </a:p>
        </p:txBody>
      </p:sp>
      <p:pic>
        <p:nvPicPr>
          <p:cNvPr id="16396" name="Picture 13" descr="http://im5-tub-ru.yandex.net/i?id=684400756-0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76962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6"/>
          <p:cNvSpPr>
            <a:spLocks noChangeArrowheads="1"/>
          </p:cNvSpPr>
          <p:nvPr/>
        </p:nvSpPr>
        <p:spPr bwMode="auto">
          <a:xfrm>
            <a:off x="3657600" y="228600"/>
            <a:ext cx="2895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часов.»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познакомить детей с тем как можно узнать время без часов Рассказать о том , что в Москве на кремле есть самые главные часы нашей Родины.  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часы , картинки и иллюстрации с изображением кремлевских часов и других часов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Воспитатель  рассказывает   о том , что раньше люди узнавали время по крику петуха,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цветам, 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затем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изобрели часы.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Прямоугольник 8"/>
          <p:cNvSpPr>
            <a:spLocks noChangeArrowheads="1"/>
          </p:cNvSpPr>
          <p:nvPr/>
        </p:nvSpPr>
        <p:spPr bwMode="auto">
          <a:xfrm>
            <a:off x="3733800" y="4724400"/>
            <a:ext cx="28956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Какие праздники ты знаешь ?»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у детей сообразительность,, память, закрепить знания о праздниках, (народные, государственные, религиозные)  закреплять правила поведения в общественных местах. 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праздников, открытки к разным праздникам.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Воспитатель начинает рассказ о том что праздники бывают разные, показывает карточки и открытки. Предлагает подобрать карточку с праздником, а к ней тематическую открытку.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418" name="Picture 9" descr="http://im0-tub-ru.yandex.net/i?id=724142509-3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048000"/>
            <a:ext cx="13716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7200" y="533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" y="228600"/>
            <a:ext cx="27432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«Какой подарок (букет) ты хотел бы подарить маме, бабушке,….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внимание, доброжелательность, готовность доставлять близким удовольствие и радость. Закреплять умение общаться в вежливой форме, считаться с интересами другого.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 и иллюстрации праздников и праздничных подарков.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Воспитатель начинает рассказ о том, что все любят получать подарки, 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их следует 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преподносить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когда.</a:t>
            </a:r>
            <a:endParaRPr lang="ru-RU" sz="1400" dirty="0"/>
          </a:p>
        </p:txBody>
      </p:sp>
      <p:pic>
        <p:nvPicPr>
          <p:cNvPr id="15" name="Picture 11" descr="http://im7-tub-ru.yandex.net/i?id=252439200-5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3505200"/>
            <a:ext cx="95103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http://im5-tub-ru.yandex.net/i?id=578797118-45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559416">
            <a:off x="398463" y="5006975"/>
            <a:ext cx="762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http://im2-tub-ru.yandex.net/i?id=244471907-37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5400" y="4876800"/>
            <a:ext cx="762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" descr="http://im3-tub-ru.yandex.net/i?id=553250318-65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964790">
            <a:off x="2278063" y="5110163"/>
            <a:ext cx="7445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0" descr="http://im6-tub-ru.yandex.net/i?id=115661754-60-72&amp;n=21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" y="6324600"/>
            <a:ext cx="76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http://im2-tub-ru.yandex.net/i?id=272150235-58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52600" y="6324600"/>
            <a:ext cx="76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8" descr="http://im3-tub-ru.yandex.net/i?id=326999920-35-72&amp;n=21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 l="16730" t="5948" r="17844" b="-1115"/>
          <a:stretch>
            <a:fillRect/>
          </a:stretch>
        </p:blipFill>
        <p:spPr bwMode="auto">
          <a:xfrm rot="-1296411">
            <a:off x="484188" y="7659688"/>
            <a:ext cx="687387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6" descr="http://im0-tub-ru.yandex.net/i?id=552706522-13-72&amp;n=21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371600" y="7620000"/>
            <a:ext cx="66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2" descr="http://im7-tub-ru.yandex.net/i?id=368110159-33-72&amp;n=21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rot="1334661">
            <a:off x="2215317" y="7796589"/>
            <a:ext cx="7223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23"/>
          <p:cNvSpPr>
            <a:spLocks noChangeArrowheads="1"/>
          </p:cNvSpPr>
          <p:nvPr/>
        </p:nvSpPr>
        <p:spPr bwMode="auto">
          <a:xfrm>
            <a:off x="304800" y="4800600"/>
            <a:ext cx="2590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«Наша страна».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Выявить знания детей о нашей Родине, ее столице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Материал:.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иллюстраций, фотографий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вопросы. Дети отвечают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25" descr="http://im5-tub-ru.yandex.net/i?id=152460876-6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7086600"/>
            <a:ext cx="19907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Прямоугольник 20"/>
          <p:cNvSpPr>
            <a:spLocks noChangeArrowheads="1"/>
          </p:cNvSpPr>
          <p:nvPr/>
        </p:nvSpPr>
        <p:spPr bwMode="auto">
          <a:xfrm>
            <a:off x="3810000" y="4800600"/>
            <a:ext cx="2819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«Малая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Родина».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Выявить знания детей о своей Малой  Родине, об истории нашего города, памятниках и достопримечательностях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Новоалександровска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иллюстраций, фотографий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города Новоалександровска и Новоалександровского района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вопросы. Дети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отвечают.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2" name="Прямоугольник 11"/>
          <p:cNvSpPr>
            <a:spLocks noChangeArrowheads="1"/>
          </p:cNvSpPr>
          <p:nvPr/>
        </p:nvSpPr>
        <p:spPr bwMode="auto">
          <a:xfrm>
            <a:off x="304800" y="381000"/>
            <a:ext cx="28956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Поиски добрых слов» 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раскрыть на примерах значение слов «простите, извините», воспитывать дружеские отношения, объяснить необходимость извинения, признания вины или доказательства  правоты и справедливости., связь слова и поступка, слово и отношение 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начинает рассказ о том ,как следует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извиняться,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где и когда, как применяются эти вежливые слова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83" name="Прямоугольник 12"/>
          <p:cNvSpPr>
            <a:spLocks noChangeArrowheads="1"/>
          </p:cNvSpPr>
          <p:nvPr/>
        </p:nvSpPr>
        <p:spPr bwMode="auto">
          <a:xfrm>
            <a:off x="3733800" y="228600"/>
            <a:ext cx="2819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Путешествие по маршруту добрых чувств, поступков, дел и отношений».»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обратить внимание детей на то, что добрые чувства, поступки и дела вызывают чувство уважения, дружбу и любовь. Формировать дружеские отношения, закреплять правила этикета, правила поведения.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картинки с разными сюжетами добрых поступков, хорошего и плохого поведения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 рассказ 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том, как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следует себя вести в том или ином месте, какие поступки хорошие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Объект 3"/>
          <p:cNvPicPr>
            <a:picLocks noGrp="1" noChangeAspect="1"/>
          </p:cNvPicPr>
          <p:nvPr>
            <p:ph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5400" y="7924800"/>
            <a:ext cx="1397000" cy="914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1"/>
          <p:cNvSpPr>
            <a:spLocks noChangeArrowheads="1"/>
          </p:cNvSpPr>
          <p:nvPr/>
        </p:nvSpPr>
        <p:spPr bwMode="auto">
          <a:xfrm>
            <a:off x="304800" y="228154"/>
            <a:ext cx="2819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« Флаг России»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г.Новоалександровска, Ставропольского края)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способствовать закреплению знания флага своей страны,(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города, края).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акрепить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основные цвета флагов, что они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обозначают.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полосы красного, синего и белого цвета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детям флаг России, убирает и предлагает выложить разноцветные полоски в том порядке, в котором они находятся на флаге России </a:t>
            </a:r>
          </a:p>
        </p:txBody>
      </p:sp>
      <p:pic>
        <p:nvPicPr>
          <p:cNvPr id="4103" name="Picture 3" descr="http://im5-tub-ru.yandex.net/i?id=84770582-0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581400"/>
            <a:ext cx="110013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1"/>
          <p:cNvSpPr>
            <a:spLocks noChangeArrowheads="1"/>
          </p:cNvSpPr>
          <p:nvPr/>
        </p:nvSpPr>
        <p:spPr bwMode="auto">
          <a:xfrm>
            <a:off x="3733800" y="336441"/>
            <a:ext cx="2819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« Герб  России»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г.Новоалександровска, Ставропольского края)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способствовать закреплению знания герба своей страны,(города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края).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акрепить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знания 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нарисовано на гербе  и что это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обозначает.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картинка герба разрезанная на 6-8 частей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детям герб России,   и предлагает  детям составить герб одно целое из частей картинки.</a:t>
            </a: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381000" y="4800600"/>
            <a:ext cx="27432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«Расскажи о своей  семье»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Сформировать представление о себе как о члене семьи. Показать значение семьи в жизни человека. Формировать желание рассказывать о членах своей семьи, гордиться ими, любить их.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Фотоальбом,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составленный совместно с родителями с  семейными фотографиями  с генеалогическим древом семьи  </a:t>
            </a:r>
          </a:p>
        </p:txBody>
      </p:sp>
      <p:pic>
        <p:nvPicPr>
          <p:cNvPr id="4106" name="Picture 8" descr="http://im5-tub-ru.yandex.net/i?id=80005247-5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7772400"/>
            <a:ext cx="15827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0" descr="http://im7-tub-ru.yandex.net/i?id=13165137-7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r="67381" b="46468"/>
          <a:stretch>
            <a:fillRect/>
          </a:stretch>
        </p:blipFill>
        <p:spPr bwMode="auto">
          <a:xfrm>
            <a:off x="4800600" y="3581400"/>
            <a:ext cx="7032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Прямоугольник 13"/>
          <p:cNvSpPr>
            <a:spLocks noChangeArrowheads="1"/>
          </p:cNvSpPr>
          <p:nvPr/>
        </p:nvSpPr>
        <p:spPr bwMode="auto">
          <a:xfrm>
            <a:off x="3733800" y="4800600"/>
            <a:ext cx="2743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Найди флаг»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способствовать закреплению знания флага своей страны,(города,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основные цвета флагов, что они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обозначают.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изображением разных флагов 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: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среди 4-6  предложенных флагов  найти нужный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7"/>
          <p:cNvSpPr>
            <a:spLocks noChangeArrowheads="1"/>
          </p:cNvSpPr>
          <p:nvPr/>
        </p:nvSpPr>
        <p:spPr bwMode="auto">
          <a:xfrm>
            <a:off x="304800" y="152400"/>
            <a:ext cx="2743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«Найти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герб»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способствовать закреплению знания герба своей страны,(города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края),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они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обозначают.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изображением разных гербов 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 :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среди 4-6  предложенных гербов найти нужный </a:t>
            </a:r>
            <a:endParaRPr lang="ru-RU" dirty="0"/>
          </a:p>
        </p:txBody>
      </p:sp>
      <p:sp>
        <p:nvSpPr>
          <p:cNvPr id="5127" name="Rectangle 1"/>
          <p:cNvSpPr>
            <a:spLocks noChangeArrowheads="1"/>
          </p:cNvSpPr>
          <p:nvPr/>
        </p:nvSpPr>
        <p:spPr bwMode="auto">
          <a:xfrm>
            <a:off x="3733800" y="228600"/>
            <a:ext cx="2895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  «Как я дома помогаю?»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домашних обязанностях женщин и мужчин, девочек и мальчиков. Воспитывать  желание оказывать помощь людям.</a:t>
            </a:r>
          </a:p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:Картинки с изображением людей, которые исполняют разную работу по дому.</a:t>
            </a:r>
          </a:p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показывает карточку, предлагает составить рассказ по ней и рассказать кто и  какие обязанности  выполняет дома.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228600" y="4724400"/>
            <a:ext cx="297180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655763" algn="l"/>
              </a:tabLst>
            </a:pP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     «</a:t>
            </a:r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Благородные поступки»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655763" algn="l"/>
              </a:tabLst>
            </a:pPr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Воспитывать в детях желание совершать поступки ради других людей. Формировать понимание того, что поступком мы называем не только героизм, но и любое доброе дело ради другого человека.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655763" algn="l"/>
              </a:tabLst>
            </a:pPr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мячик, картинки и иллюстрации с изображением благородных поступков. 	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655763" algn="l"/>
              </a:tabLst>
            </a:pPr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: Детям предлагается перечислить благородные поступки по отношению к девочкам (женщинам) и  мальчикам (мужчинам). Воспитатель кидает в руки  мяч одному из игроков, тот  называет благородный поступок и перекидывает мяч следующему игроку по своему желанию.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9" name="Rectangle 3"/>
          <p:cNvSpPr>
            <a:spLocks noChangeArrowheads="1"/>
          </p:cNvSpPr>
          <p:nvPr/>
        </p:nvSpPr>
        <p:spPr bwMode="auto">
          <a:xfrm>
            <a:off x="3657600" y="4800600"/>
            <a:ext cx="27432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    «Вежливые слова»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Воспитывать в детях культуру поведения, вежливость, уважение друг к другу, желание помочь друг другу.</a:t>
            </a:r>
          </a:p>
          <a:p>
            <a:pPr eaLnBrk="0" hangingPunct="0"/>
            <a:r>
              <a:rPr lang="ru-RU" sz="14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сюжетные картинки, на которых изображены разные ситуации: ребенок толкнул другого,  ребенок поднял упавшую вещь, ребенок жалеет другого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ребенка, и т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 Воспитатель показывает карточку и предлагает составить рассказ по картине</a:t>
            </a:r>
            <a:r>
              <a:rPr lang="ru-RU" sz="1400" i="1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2743200"/>
            <a:ext cx="1035762" cy="12787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304800" y="228262"/>
            <a:ext cx="28956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«Путешествие по городу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знакомить с родным городом,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достопримечательностями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города, с памятниками культуры .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альбом фотографий родного города, иллюстрации и открытки с изображением достопримечательностей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детям фотографии достопримечательностей города, предлагает назвать их.</a:t>
            </a: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3733800" y="152400"/>
            <a:ext cx="2819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«Где находится памятник?»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знакомить детей с памятниками, учить ориентироваться в родном городе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изображения памятников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Воспитатель демонстрирует детям изображения памятников, просит рассказать, где установлен этот памятник. </a:t>
            </a:r>
          </a:p>
        </p:txBody>
      </p:sp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304800" y="4724400"/>
            <a:ext cx="28956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«Назови кто»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знакомить детей с  главными людьми   РФ (Путин, Шайгу, Медведев,)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портреты известных соотечественников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Воспитатель показывает портреты, предлагает детям назвать того, кто изображен на портрете и рассказать, чем он знаменит.</a:t>
            </a:r>
          </a:p>
          <a:p>
            <a:pPr eaLnBrk="0" hangingPunct="0"/>
            <a:endParaRPr lang="ru-RU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657600" y="4724400"/>
            <a:ext cx="2971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 b="1">
                <a:cs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«Наш микрорайон».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Закрепить знания детей о своем микрорайоне, об административных  зданиях,  построенных  в ближайшем окружении дет.сада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фотографии и иллюстрации, макет микрорайона 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работы 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По фотографиям и иллюстрациям дети узнают и рассказывают  о своем микрорайоне, об административных  зданиях,  построенных  в ближайшем окружении дет.сада</a:t>
            </a:r>
          </a:p>
        </p:txBody>
      </p:sp>
      <p:pic>
        <p:nvPicPr>
          <p:cNvPr id="6156" name="Picture 13" descr="http://im5-tub-ru.yandex.net/i?id=155490248-49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7391400"/>
            <a:ext cx="1409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2667000"/>
            <a:ext cx="1143000" cy="1524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3124200"/>
            <a:ext cx="1066800" cy="11620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04800" y="152400"/>
            <a:ext cx="28956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685800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 «Назови виды спорта».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6858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закрепить виды спорта: летние, зимние, спортивный инвентарь. Уяснить, что  занимаясь, спортом мы получаем здоровье, отдых.</a:t>
            </a:r>
          </a:p>
          <a:p>
            <a:pPr eaLnBrk="0" hangingPunct="0">
              <a:tabLst>
                <a:tab pos="6858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картинки с разными видами спорта, пиктограммы видов спорта, символическое изображение человечков</a:t>
            </a:r>
          </a:p>
          <a:p>
            <a:pPr eaLnBrk="0" hangingPunct="0">
              <a:tabLst>
                <a:tab pos="6858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 игры 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Все встают в круг, передают друг другу мяч и называют: зимние виды спорта, летние виды спорта, спортивный инвентарь.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810000" y="120650"/>
            <a:ext cx="2743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685800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 «Моих родителей зовут…»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6858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i="1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Закрепляем знания имени и отчества родителей, дедушек , бабушек… </a:t>
            </a:r>
          </a:p>
          <a:p>
            <a:pPr eaLnBrk="0" hangingPunct="0">
              <a:tabLst>
                <a:tab pos="6858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семейные фотоальбомы </a:t>
            </a:r>
          </a:p>
          <a:p>
            <a:pPr eaLnBrk="0" hangingPunct="0">
              <a:tabLst>
                <a:tab pos="685800" algn="l"/>
              </a:tabLst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дети, передавая друг другу мяч, быстро называют фамилию, имя, отчество мамы и папы.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04800" y="4800600"/>
            <a:ext cx="2819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3640138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 «Вчера- сегодня»</a:t>
            </a:r>
          </a:p>
          <a:p>
            <a:pPr eaLnBrk="0" hangingPunct="0">
              <a:tabLst>
                <a:tab pos="3640138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развивать чувство времени у детей. </a:t>
            </a:r>
          </a:p>
          <a:p>
            <a:pPr eaLnBrk="0" hangingPunct="0">
              <a:tabLst>
                <a:tab pos="3640138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Взрослый предлагает детям выслушав предложения, определить, какого времени оно касается (настоящего или прошлого). Если прошлого, то дети показывают руками сзади себя – было когда-то, если же предложения касается настоящего, то дети разводят руками.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733800" y="4724400"/>
            <a:ext cx="2819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000" b="1">
                <a:cs typeface="Times New Roman" pitchFamily="18" charset="0"/>
              </a:rPr>
              <a:t> 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           «Почта»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закрепить знания детей о городах России.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почтовые конверты, открытки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воспитатель предлагает посмотреть на предметы, определить для чего они нужны. Дает понятие о том, что почта- связь между людьми.</a:t>
            </a:r>
          </a:p>
        </p:txBody>
      </p:sp>
      <p:pic>
        <p:nvPicPr>
          <p:cNvPr id="7178" name="Picture 11" descr="http://www.snowbd.ru/fs/a_news_photo/14441_pic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276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5" descr="http://im4-tub-ru.yandex.net/i?id=33566883-2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7162800"/>
            <a:ext cx="1028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7" descr="http://www.pozitiff.info/uploads/posts/2011-07/1310513100_1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7200" y="2667000"/>
            <a:ext cx="21812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04800" y="228600"/>
            <a:ext cx="28194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175125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Кто и в какой стране живет?»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расширить знания детей о мире, людях которые населяют его.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картины и иллюстрации с разными странами мира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народом. Развитие речи,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логического мышления, формирование умения употреблять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суффиксы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1751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 показывает изображения и просит определить из какой страны этот человек и как его назовут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Китай-китаец,</a:t>
            </a:r>
          </a:p>
          <a:p>
            <a:pPr eaLnBrk="0" hangingPunct="0">
              <a:tabLst>
                <a:tab pos="4175125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африка-африканец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….. </a:t>
            </a:r>
            <a:endParaRPr lang="ru-RU" dirty="0"/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228600" y="4724400"/>
            <a:ext cx="2819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«Узнай по описанию кто это 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закрепить, зная детей о животном мире родного края. Прививать любовь к Родному краю, к Родине 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Картинки и иллюстрации  с изображением животного мира 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 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Воспитатель описывает животное , дети отгадывают, </a:t>
            </a:r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3733800" y="4800600"/>
            <a:ext cx="2819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«У кого какой домик 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закрепить, зная детей о животном мире родного края. Пояснить, что животные тоже имеют право на жильё и неприкосновенность жилища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жилища животных .</a:t>
            </a:r>
          </a:p>
          <a:p>
            <a:pPr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Медведю – берлога</a:t>
            </a:r>
          </a:p>
          <a:p>
            <a:pPr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Белке – дупло</a:t>
            </a:r>
          </a:p>
          <a:p>
            <a:pPr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733800" y="228600"/>
            <a:ext cx="2667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«Путешествие по планете Земля»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Закрепить знания детей о том, что  Земля - планета шарообразной формы (используя глобус). Показать какие движения Земля совершает (вращение вокруг себя, вокруг Солнца).  Помочь детям найти на глобусе  воду (океаны, моря, реки), сушу (горы, равнины, леса, пустыни). Воспитывать в детях интерес к изучению  Земли, на которой мы живем - как к планете.</a:t>
            </a: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глобус, карты мира, картинки и иллюстрации с изображением планеты,  </a:t>
            </a:r>
          </a:p>
        </p:txBody>
      </p:sp>
      <p:pic>
        <p:nvPicPr>
          <p:cNvPr id="8202" name="Picture 13" descr="http://im0-tub-ru.yandex.net/i?id=37304110-2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7543800"/>
            <a:ext cx="16192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5" descr="http://900igr.net/datai/biologija/Dikie/0011-009-ZHilische-belki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77724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1" descr="http://im5-tub-ru.yandex.net/i?id=207612266-25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9195" r="26437"/>
          <a:stretch>
            <a:fillRect/>
          </a:stretch>
        </p:blipFill>
        <p:spPr bwMode="auto">
          <a:xfrm>
            <a:off x="2057400" y="33528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04800" y="228491"/>
            <a:ext cx="2895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«С какого дерева листок»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закрепить знания детей о природе родного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умение   образовывать относительные  прилагательные (береза –березовый, дуб – дубовый и т. д.)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Картинки и иллюстрации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изображением деревьев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кустарников  и листьев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картинки с изображением листка, затем дерева.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733800" y="228600"/>
            <a:ext cx="2819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000" dirty="0">
                <a:cs typeface="Times New Roman" pitchFamily="18" charset="0"/>
              </a:rPr>
              <a:t>         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Зеленая аптека»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закрепить знания детей о лекарственных растениях родного края; о правильном использовании их в лечебных целях.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гербарий, картотека лечебных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трав.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лечебной травы , дети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отгадывают. Рассказывает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 ее целебных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свойствах.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228600" y="4832132"/>
            <a:ext cx="3048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000" dirty="0">
                <a:cs typeface="Times New Roman" pitchFamily="18" charset="0"/>
              </a:rPr>
              <a:t>     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Малая красная книга 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закрепить знания детей о редких  растениях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животных,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птиц нашего края  занесенных  в 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«Красную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книгу». Прививать любовь к родине, родному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краю,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ответственности.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«малая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красная книга», составленная совместно с родителями, картинки и иллюстрации с изображением редких животных и растений, птиц  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</a:t>
            </a: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картинку с изображением редких животных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растений, дети называют. Воспитатель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рассказывает о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3733800" y="4743450"/>
            <a:ext cx="2819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«Страны и народы"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Расширять представление детей о странах Земли и их народах. Прививать интерес к жизни людей с различным бытом, культурой и традициями. Прививать уважение к культуре и традициям разных народов мира. 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глобус, карта Мира, куклы в национальных костюмах, записи мелодии песен разных народов, картинки и иллюстрации с изображением разных стран и народов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мира.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с изображением разных стран и народов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мира. Рассказывает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 них</a:t>
            </a:r>
          </a:p>
          <a:p>
            <a:pPr eaLnBrk="0" hangingPunct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6" name="Picture 11" descr="http://im5-tub-ru.yandex.net/i?id=475814432-3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200400"/>
            <a:ext cx="14478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3" descr="http://im3-tub-ru.yandex.net/i?id=139525093-1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6667" r="1031" b="6667"/>
          <a:stretch>
            <a:fillRect/>
          </a:stretch>
        </p:blipFill>
        <p:spPr bwMode="auto">
          <a:xfrm>
            <a:off x="4572000" y="312420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" y="228600"/>
            <a:ext cx="2895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000" dirty="0">
                <a:cs typeface="Times New Roman" pitchFamily="18" charset="0"/>
              </a:rPr>
              <a:t>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«Из чего построен дом»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совершенствовать знания строительных материалах, о том из чего строях жилище человека , умение логически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мыслить,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закреплять умение образовывать имя прилагательное.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Изображение разных жилищ человека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стекло- стеклянный,</a:t>
            </a:r>
          </a:p>
          <a:p>
            <a:pPr eaLnBrk="0" hangingPunct="0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Камень-каменный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…..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733800" y="228600"/>
            <a:ext cx="28194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«Жилое – Нежилое»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закрепить знания детей, что здания бывают – жилыми и нежилыми. В жилых проживают люди; в нежилых расположены организации, подсобные помещения и т.п.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 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разных строений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 Ход игры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 Воспитатель предлагает определить жилое или не жилое помещение</a:t>
            </a: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Дом - жилой, магазин –нежилой…..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04800" y="4908550"/>
            <a:ext cx="2819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«Назови ласково»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совершенствовать речь детей как средства общения, воспитывать дружеские взаимоотношения. Закреплять умение образовывать уменьшительно-ласкательные слова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.Знакомить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разными именами .</a:t>
            </a:r>
          </a:p>
          <a:p>
            <a:pPr eaLnBrk="0" hangingPunct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Миша-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Мишенька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Даша- Дашенька,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Дашуля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….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733800" y="4876800"/>
            <a:ext cx="2819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     « Я люблю… 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воспитывать  уважительное, заботливое отношение к близким людям, друг к другу, развивает коммуникативные способности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:-.</a:t>
            </a:r>
          </a:p>
          <a:p>
            <a:pPr eaLnBrk="0" hangingPunct="0"/>
            <a:r>
              <a:rPr 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Ведущий говорит детям: «Каждый из нас что-то или кого-то любит, всем людям присуще это чувство. Я люблю свою семью, свою работу, люблю вас. Расскажите, а кого или что вы любите». Дети рассказывают о своих чувствах и привязанностях.  </a:t>
            </a: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50" name="Picture 11" descr="http://im5-tub-ru.yandex.net/i?id=207612266-2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438400" y="2971800"/>
            <a:ext cx="2114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3" descr="http://im6-tub-ru.yandex.net/i?id=126738081-51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20001" b="-1587"/>
          <a:stretch>
            <a:fillRect/>
          </a:stretch>
        </p:blipFill>
        <p:spPr bwMode="auto">
          <a:xfrm>
            <a:off x="914400" y="7696200"/>
            <a:ext cx="144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5" descr="http://im5-tub-ru.yandex.net/i?id=489586614-31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27432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7" descr="http://im2-tub-ru.yandex.net/i?id=115719324-57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76800" y="3352800"/>
            <a:ext cx="121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</TotalTime>
  <Words>3257</Words>
  <Application>Microsoft Office PowerPoint</Application>
  <PresentationFormat>Экран (4:3)</PresentationFormat>
  <Paragraphs>276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Orion</dc:creator>
  <cp:lastModifiedBy>комп</cp:lastModifiedBy>
  <cp:revision>206</cp:revision>
  <cp:lastPrinted>1601-01-01T00:00:00Z</cp:lastPrinted>
  <dcterms:created xsi:type="dcterms:W3CDTF">1601-01-01T00:00:00Z</dcterms:created>
  <dcterms:modified xsi:type="dcterms:W3CDTF">2017-02-09T11:07:50Z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