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sldIdLst>
    <p:sldId id="279" r:id="rId3"/>
    <p:sldId id="281" r:id="rId4"/>
    <p:sldId id="283" r:id="rId5"/>
    <p:sldId id="257" r:id="rId6"/>
    <p:sldId id="258" r:id="rId7"/>
    <p:sldId id="259" r:id="rId8"/>
    <p:sldId id="260" r:id="rId9"/>
    <p:sldId id="261" r:id="rId10"/>
    <p:sldId id="266" r:id="rId11"/>
    <p:sldId id="262" r:id="rId12"/>
    <p:sldId id="284" r:id="rId13"/>
    <p:sldId id="263" r:id="rId14"/>
    <p:sldId id="265" r:id="rId15"/>
    <p:sldId id="269" r:id="rId16"/>
    <p:sldId id="268" r:id="rId17"/>
    <p:sldId id="285" r:id="rId18"/>
    <p:sldId id="286" r:id="rId19"/>
    <p:sldId id="287" r:id="rId20"/>
    <p:sldId id="27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89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0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8650" y="1435100"/>
            <a:ext cx="7772400" cy="965199"/>
          </a:xfrm>
          <a:solidFill>
            <a:schemeClr val="accent4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anchor="b"/>
          <a:lstStyle>
            <a:lvl1pPr algn="ctr">
              <a:defRPr sz="6000"/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5200" y="2725738"/>
            <a:ext cx="6858000" cy="474662"/>
          </a:xfrm>
          <a:solidFill>
            <a:schemeClr val="lt1">
              <a:alpha val="74000"/>
            </a:schemeClr>
          </a:solidFill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C1B04E-A140-4998-B3C7-FCD755DB49F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62DCA-82BA-4B18-855C-B1CDD021FF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91298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FDB054-CC54-416E-A6CF-7B45927BBDE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6B40FC-2C5C-4173-9F9C-0B9F55B41E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78362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1B597F-EBA9-4382-96A5-CF27B3EF166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C79135-E90A-40E3-95D2-BCB4152E9B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224680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5CBC10-5565-441C-A8FA-31DAEA337F92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464447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1EAA1-9F4F-4119-8F1F-B26B0F4141E2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331342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52A65C-EB26-40D2-BB51-7A9751ADF148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975988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7EA9D-97A3-487F-83CF-522686546D1D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792567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43D728-325B-409E-89D5-C53DF4F2C6BE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077911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3AFC3B-8465-4C26-9BF8-9CDBF2262073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973513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71218D-6440-417F-8E78-11821679508B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808642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A114F8-C92A-43A9-BFBF-D9A47B836AAC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60208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lt1">
              <a:alpha val="81000"/>
            </a:schemeClr>
          </a:solidFill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451815-E4E0-4E08-B073-702B95C11E9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F29FA-3476-48DF-B5AF-DF04365C08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291230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4380E5-2855-475B-90B8-BCE0F15C64B8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417609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49F29D-C6C9-46EE-995C-71FC804D158E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934429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160AD-B950-4C2E-9996-342FAEBE1E1E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32247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963694-4D75-4786-9125-DD616D04569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E63772-AE72-43CB-96A0-E736279D1F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19330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4F24D8-31DD-4AE6-ACA0-515CBA7E3C8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4C31D-0AC2-47BE-8148-A0267F2347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99605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5EBE2-03BB-40D8-94FF-2CEAAF2DD41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D147BA-AB57-4618-9879-052CBC283D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651987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41408D-997C-47BF-897A-73E6B2C9356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8B4FE-9B45-414F-A53C-70985F10D6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97448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01040B-6D32-4803-A125-C932FBFA9C5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4B36E-3BD8-4CEF-A747-935A1E01CF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34549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32C453-6DC0-4237-84B8-3FB47D3909A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9C443-9AFC-4B78-8122-9DFE8B60AF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36159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EDD270-EE63-467A-B1E9-0E81F7E2485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0E461D-1314-474E-BCD4-DFA981FF43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26871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1DC65D3-04B3-4A67-9A6A-8433FE4FA4F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16F651-531B-4086-B01A-4594E47501A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77333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ru-RU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ru-RU" smtClean="0"/>
              <a:t>Haga clic para modificar el estilo de texto del patrón</a:t>
            </a:r>
          </a:p>
          <a:p>
            <a:pPr lvl="1"/>
            <a:r>
              <a:rPr lang="es-ES" altLang="ru-RU" smtClean="0"/>
              <a:t>Segundo nivel</a:t>
            </a:r>
          </a:p>
          <a:p>
            <a:pPr lvl="2"/>
            <a:r>
              <a:rPr lang="es-ES" altLang="ru-RU" smtClean="0"/>
              <a:t>Tercer nivel</a:t>
            </a:r>
          </a:p>
          <a:p>
            <a:pPr lvl="3"/>
            <a:r>
              <a:rPr lang="es-ES" altLang="ru-RU" smtClean="0"/>
              <a:t>Cuarto nivel</a:t>
            </a:r>
          </a:p>
          <a:p>
            <a:pPr lvl="4"/>
            <a:r>
              <a:rPr lang="es-ES" altLang="ru-RU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023A8CD-4F82-46FC-BD82-8AA5DBFF3E33}" type="slidenum">
              <a:rPr lang="es-E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24642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404664"/>
            <a:ext cx="7416824" cy="66688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/>
              <a:t>Районный конкурс методических служб</a:t>
            </a:r>
            <a:endParaRPr lang="ru-RU" sz="2400" dirty="0"/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1428736"/>
            <a:ext cx="5693192" cy="1409540"/>
          </a:xfrm>
          <a:solidFill>
            <a:schemeClr val="bg1">
              <a:alpha val="74117"/>
            </a:schemeClr>
          </a:solidFill>
        </p:spPr>
        <p:txBody>
          <a:bodyPr/>
          <a:lstStyle/>
          <a:p>
            <a:pPr marR="36576" lv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388C"/>
              </a:buClr>
              <a:buSzPct val="80000"/>
            </a:pPr>
            <a:r>
              <a:rPr lang="ru-RU" sz="3000" u="sng" dirty="0" smtClean="0">
                <a:ln>
                  <a:solidFill>
                    <a:srgbClr val="666666"/>
                  </a:solidFill>
                </a:ln>
                <a:latin typeface="Calibri" pitchFamily="34" charset="0"/>
                <a:cs typeface="Calibri" pitchFamily="34" charset="0"/>
              </a:rPr>
              <a:t>Методический семинар</a:t>
            </a:r>
          </a:p>
          <a:p>
            <a:pPr marR="36576" lv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388C"/>
              </a:buClr>
              <a:buSzPct val="80000"/>
            </a:pPr>
            <a:endParaRPr lang="ru-RU" sz="3000" dirty="0" smtClean="0">
              <a:ln>
                <a:solidFill>
                  <a:srgbClr val="666666"/>
                </a:solidFill>
              </a:ln>
              <a:latin typeface="Calibri" pitchFamily="34" charset="0"/>
              <a:cs typeface="Calibri" pitchFamily="34" charset="0"/>
            </a:endParaRPr>
          </a:p>
          <a:p>
            <a:pPr marR="36576" lvl="0" algn="l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388C"/>
              </a:buClr>
              <a:buSzPct val="80000"/>
            </a:pPr>
            <a:r>
              <a:rPr lang="ru-RU" sz="3200" dirty="0" smtClean="0">
                <a:ln>
                  <a:solidFill>
                    <a:srgbClr val="666666"/>
                  </a:solidFill>
                </a:ln>
                <a:latin typeface="Calibri" pitchFamily="34" charset="0"/>
                <a:cs typeface="Calibri" pitchFamily="34" charset="0"/>
              </a:rPr>
              <a:t>Профессиональный стандарт педагога. Формирование новой педагогической культуры.</a:t>
            </a:r>
          </a:p>
          <a:p>
            <a:pPr marR="36576" lvl="0" algn="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388C"/>
              </a:buClr>
              <a:buSzPct val="80000"/>
            </a:pPr>
            <a:r>
              <a:rPr lang="ru-RU" sz="1400" dirty="0" smtClean="0">
                <a:ln>
                  <a:solidFill>
                    <a:srgbClr val="666666"/>
                  </a:solidFill>
                </a:ln>
                <a:latin typeface="Calibri" pitchFamily="34" charset="0"/>
                <a:cs typeface="Calibri" pitchFamily="34" charset="0"/>
              </a:rPr>
              <a:t>Елистратова Н.А., заместитель</a:t>
            </a:r>
          </a:p>
          <a:p>
            <a:pPr marR="36576" lvl="0" algn="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388C"/>
              </a:buClr>
              <a:buSzPct val="80000"/>
            </a:pPr>
            <a:r>
              <a:rPr lang="ru-RU" sz="1400" dirty="0" smtClean="0">
                <a:ln>
                  <a:solidFill>
                    <a:srgbClr val="666666"/>
                  </a:solidFill>
                </a:ln>
                <a:latin typeface="Calibri" pitchFamily="34" charset="0"/>
                <a:cs typeface="Calibri" pitchFamily="34" charset="0"/>
              </a:rPr>
              <a:t> директора по УВР МБОУ</a:t>
            </a:r>
          </a:p>
          <a:p>
            <a:pPr marR="36576" lvl="0" algn="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388C"/>
              </a:buClr>
              <a:buSzPct val="80000"/>
            </a:pPr>
            <a:r>
              <a:rPr lang="ru-RU" sz="1400" dirty="0" smtClean="0">
                <a:ln>
                  <a:solidFill>
                    <a:srgbClr val="666666"/>
                  </a:solidFill>
                </a:ln>
                <a:latin typeface="Calibri" pitchFamily="34" charset="0"/>
                <a:cs typeface="Calibri" pitchFamily="34" charset="0"/>
              </a:rPr>
              <a:t> «СОШ с. Алексеевка</a:t>
            </a:r>
          </a:p>
          <a:p>
            <a:pPr marR="36576" lvl="0" algn="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388C"/>
              </a:buClr>
              <a:buSzPct val="80000"/>
            </a:pPr>
            <a:r>
              <a:rPr lang="ru-RU" sz="1400" dirty="0" smtClean="0">
                <a:ln>
                  <a:solidFill>
                    <a:srgbClr val="666666"/>
                  </a:solidFill>
                </a:ln>
                <a:latin typeface="Calibri" pitchFamily="34" charset="0"/>
                <a:cs typeface="Calibri" pitchFamily="34" charset="0"/>
              </a:rPr>
              <a:t> </a:t>
            </a:r>
            <a:r>
              <a:rPr lang="ru-RU" sz="1400" dirty="0" err="1" smtClean="0">
                <a:ln>
                  <a:solidFill>
                    <a:srgbClr val="666666"/>
                  </a:solidFill>
                </a:ln>
                <a:latin typeface="Calibri" pitchFamily="34" charset="0"/>
                <a:cs typeface="Calibri" pitchFamily="34" charset="0"/>
              </a:rPr>
              <a:t>Базарно-Карабулакского</a:t>
            </a:r>
            <a:r>
              <a:rPr lang="ru-RU" sz="1400" dirty="0" smtClean="0">
                <a:ln>
                  <a:solidFill>
                    <a:srgbClr val="666666"/>
                  </a:solidFill>
                </a:ln>
                <a:latin typeface="Calibri" pitchFamily="34" charset="0"/>
                <a:cs typeface="Calibri" pitchFamily="34" charset="0"/>
              </a:rPr>
              <a:t> </a:t>
            </a:r>
          </a:p>
          <a:p>
            <a:pPr marR="36576" lvl="0" algn="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388C"/>
              </a:buClr>
              <a:buSzPct val="80000"/>
            </a:pPr>
            <a:r>
              <a:rPr lang="ru-RU" sz="1400" dirty="0" smtClean="0">
                <a:ln>
                  <a:solidFill>
                    <a:srgbClr val="666666"/>
                  </a:solidFill>
                </a:ln>
                <a:latin typeface="Calibri" pitchFamily="34" charset="0"/>
                <a:cs typeface="Calibri" pitchFamily="34" charset="0"/>
              </a:rPr>
              <a:t>муниципального района </a:t>
            </a:r>
          </a:p>
          <a:p>
            <a:pPr marR="36576" lvl="0" algn="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388C"/>
              </a:buClr>
              <a:buSzPct val="80000"/>
            </a:pPr>
            <a:r>
              <a:rPr lang="ru-RU" sz="1400" dirty="0" smtClean="0">
                <a:ln>
                  <a:solidFill>
                    <a:srgbClr val="666666"/>
                  </a:solidFill>
                </a:ln>
                <a:latin typeface="Calibri" pitchFamily="34" charset="0"/>
                <a:cs typeface="Calibri" pitchFamily="34" charset="0"/>
              </a:rPr>
              <a:t>Саратовской области»</a:t>
            </a:r>
            <a:endParaRPr lang="ru-RU" sz="1400" dirty="0">
              <a:ln>
                <a:solidFill>
                  <a:srgbClr val="666666"/>
                </a:solidFill>
              </a:ln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1337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74638"/>
            <a:ext cx="7416824" cy="149817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СОДЕРЖАНИЕ СТАНДАРТА</a:t>
            </a:r>
            <a:endParaRPr lang="ru-RU" sz="3600" b="1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714488"/>
            <a:ext cx="8856984" cy="4378808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2400" dirty="0" smtClean="0"/>
              <a:t>Часть первая: обучение.</a:t>
            </a:r>
          </a:p>
          <a:p>
            <a:pPr lvl="0"/>
            <a:r>
              <a:rPr lang="ru-RU" sz="2400" dirty="0" smtClean="0"/>
              <a:t>Часть вторая: воспитательная работа.</a:t>
            </a:r>
          </a:p>
          <a:p>
            <a:pPr lvl="0"/>
            <a:r>
              <a:rPr lang="ru-RU" sz="2400" dirty="0" smtClean="0"/>
              <a:t>Часть третья: развитие (личностные качества и профессиональные компетенции, необходимые учителю для осуществления развивающей деятельности).</a:t>
            </a:r>
          </a:p>
          <a:p>
            <a:pPr lvl="0"/>
            <a:r>
              <a:rPr lang="ru-RU" sz="2400" dirty="0" smtClean="0"/>
              <a:t>Часть четвертая: профессиональные компетенции педагога, отражающие специфику работы в начальной школе.</a:t>
            </a:r>
          </a:p>
          <a:p>
            <a:r>
              <a:rPr lang="ru-RU" sz="2400" dirty="0" smtClean="0"/>
              <a:t>Часть пятая: профессиональные компетенции педагога дошкольного образования (воспитателя), </a:t>
            </a:r>
          </a:p>
          <a:p>
            <a:r>
              <a:rPr lang="ru-RU" sz="2400" dirty="0" smtClean="0"/>
              <a:t>Приложения</a:t>
            </a:r>
            <a:endParaRPr lang="ru-RU" sz="2600" dirty="0"/>
          </a:p>
        </p:txBody>
      </p:sp>
    </p:spTree>
    <p:extLst>
      <p:ext uri="{BB962C8B-B14F-4D97-AF65-F5344CB8AC3E}">
        <p14:creationId xmlns="" xmlns:p14="http://schemas.microsoft.com/office/powerpoint/2010/main" val="3163051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428759"/>
          </a:xfrm>
        </p:spPr>
        <p:txBody>
          <a:bodyPr/>
          <a:lstStyle/>
          <a:p>
            <a:r>
              <a:rPr lang="ru-RU" sz="3200" b="1" dirty="0" smtClean="0">
                <a:latin typeface="Calibri" pitchFamily="34" charset="0"/>
                <a:cs typeface="Calibri" pitchFamily="34" charset="0"/>
              </a:rPr>
              <a:t>Новые задачи педагога:</a:t>
            </a:r>
            <a:br>
              <a:rPr lang="ru-RU" sz="3200" b="1" dirty="0" smtClean="0">
                <a:latin typeface="Calibri" pitchFamily="34" charset="0"/>
                <a:cs typeface="Calibri" pitchFamily="34" charset="0"/>
              </a:rPr>
            </a:br>
            <a:r>
              <a:rPr lang="ru-RU" sz="3200" b="1" dirty="0" smtClean="0">
                <a:latin typeface="Calibri" pitchFamily="34" charset="0"/>
                <a:cs typeface="Calibri" pitchFamily="34" charset="0"/>
              </a:rPr>
              <a:t>новые профессиональные компетенции</a:t>
            </a:r>
            <a:endParaRPr lang="ru-RU" sz="32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1857364"/>
            <a:ext cx="7286676" cy="4071966"/>
          </a:xfrm>
        </p:spPr>
        <p:txBody>
          <a:bodyPr/>
          <a:lstStyle/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2400" b="1" dirty="0" smtClean="0">
                <a:latin typeface="Calibri" pitchFamily="34" charset="0"/>
                <a:cs typeface="Calibri" pitchFamily="34" charset="0"/>
              </a:rPr>
              <a:t>Работа с одаренными учащимися.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2400" b="1" dirty="0" smtClean="0">
                <a:latin typeface="Calibri" pitchFamily="34" charset="0"/>
                <a:cs typeface="Calibri" pitchFamily="34" charset="0"/>
              </a:rPr>
              <a:t>Работа в условиях реализации программ инклюзивного образования.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2400" b="1" dirty="0" smtClean="0">
                <a:latin typeface="Calibri" pitchFamily="34" charset="0"/>
                <a:cs typeface="Calibri" pitchFamily="34" charset="0"/>
              </a:rPr>
              <a:t>Преподавание русского языка учащимся, для которых он не является родным.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2400" b="1" dirty="0" smtClean="0">
                <a:latin typeface="Calibri" pitchFamily="34" charset="0"/>
                <a:cs typeface="Calibri" pitchFamily="34" charset="0"/>
              </a:rPr>
              <a:t>Работа с учащимися, имеющими проблемы в развитии.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2400" b="1" dirty="0" smtClean="0">
                <a:latin typeface="Calibri" pitchFamily="34" charset="0"/>
                <a:cs typeface="Calibri" pitchFamily="34" charset="0"/>
              </a:rPr>
              <a:t>Работа с </a:t>
            </a:r>
            <a:r>
              <a:rPr lang="ru-RU" sz="2400" b="1" dirty="0" err="1" smtClean="0">
                <a:latin typeface="Calibri" pitchFamily="34" charset="0"/>
                <a:cs typeface="Calibri" pitchFamily="34" charset="0"/>
              </a:rPr>
              <a:t>девиантными</a:t>
            </a:r>
            <a:r>
              <a:rPr lang="ru-RU" sz="2400" b="1" dirty="0" smtClean="0">
                <a:latin typeface="Calibri" pitchFamily="34" charset="0"/>
                <a:cs typeface="Calibri" pitchFamily="34" charset="0"/>
              </a:rPr>
              <a:t>, зависимыми, социально запущенными и социально уязвимыми учащимися, имеющими серьезные отклонения в поведении.</a:t>
            </a:r>
          </a:p>
          <a:p>
            <a:pPr algn="l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16632"/>
            <a:ext cx="7704856" cy="115212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СТАНДАРТ      ДОЛЖЕН</a:t>
            </a:r>
            <a:endParaRPr lang="ru-RU" sz="4000" b="1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340768"/>
            <a:ext cx="8435280" cy="5328592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400" b="1" dirty="0" smtClean="0">
                <a:latin typeface="Calibri" pitchFamily="34" charset="0"/>
                <a:cs typeface="Calibri" pitchFamily="34" charset="0"/>
              </a:rPr>
              <a:t>Соответствовать структуре профессиональной деятельности педагога.</a:t>
            </a:r>
          </a:p>
          <a:p>
            <a:pPr>
              <a:defRPr/>
            </a:pPr>
            <a:r>
              <a:rPr lang="ru-RU" sz="2400" b="1" dirty="0" smtClean="0">
                <a:latin typeface="Calibri" pitchFamily="34" charset="0"/>
                <a:cs typeface="Calibri" pitchFamily="34" charset="0"/>
              </a:rPr>
              <a:t>Не превращаться в инструмент жесткой регламентации деятельности педагога.</a:t>
            </a:r>
          </a:p>
          <a:p>
            <a:pPr>
              <a:defRPr/>
            </a:pPr>
            <a:r>
              <a:rPr lang="ru-RU" sz="2400" b="1" dirty="0" smtClean="0">
                <a:latin typeface="Calibri" pitchFamily="34" charset="0"/>
                <a:cs typeface="Calibri" pitchFamily="34" charset="0"/>
              </a:rPr>
              <a:t>Избавить педагога от выполнения несвойственных функций, отвлекающих его от выполнения своих прямых обязанностей.</a:t>
            </a:r>
          </a:p>
          <a:p>
            <a:pPr>
              <a:defRPr/>
            </a:pPr>
            <a:r>
              <a:rPr lang="ru-RU" sz="2400" b="1" dirty="0" smtClean="0">
                <a:latin typeface="Calibri" pitchFamily="34" charset="0"/>
                <a:cs typeface="Calibri" pitchFamily="34" charset="0"/>
              </a:rPr>
              <a:t>Побуждать педагога к поиску нестандартных решений.</a:t>
            </a:r>
          </a:p>
          <a:p>
            <a:pPr>
              <a:defRPr/>
            </a:pPr>
            <a:r>
              <a:rPr lang="ru-RU" sz="2400" b="1" dirty="0" smtClean="0">
                <a:latin typeface="Calibri" pitchFamily="34" charset="0"/>
                <a:cs typeface="Calibri" pitchFamily="34" charset="0"/>
              </a:rPr>
              <a:t>Соответствовать международным нормам и регламентам.</a:t>
            </a:r>
          </a:p>
          <a:p>
            <a:pPr>
              <a:defRPr/>
            </a:pPr>
            <a:r>
              <a:rPr lang="ru-RU" sz="2400" b="1" dirty="0" smtClean="0">
                <a:latin typeface="Calibri" pitchFamily="34" charset="0"/>
                <a:cs typeface="Calibri" pitchFamily="34" charset="0"/>
              </a:rPr>
              <a:t>Соотноситься с требованиями профильных министерств и ведомств, от которых зависят исчисление трудового стажа, начисление пенсий и т.п.</a:t>
            </a:r>
          </a:p>
          <a:p>
            <a:pPr marL="64008" lvl="0" indent="0">
              <a:buClr>
                <a:srgbClr val="FF388C"/>
              </a:buClr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105846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88640"/>
            <a:ext cx="7488832" cy="1152128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atin typeface="Calibri" pitchFamily="34" charset="0"/>
                <a:cs typeface="Calibri" pitchFamily="34" charset="0"/>
              </a:rPr>
              <a:t>МЕТОДЫ ОЦЕНКИ</a:t>
            </a:r>
            <a:br>
              <a:rPr lang="ru-RU" sz="4000" b="1" dirty="0" smtClean="0">
                <a:latin typeface="Calibri" pitchFamily="34" charset="0"/>
                <a:cs typeface="Calibri" pitchFamily="34" charset="0"/>
              </a:rPr>
            </a:br>
            <a:r>
              <a:rPr lang="ru-RU" sz="4000" b="1" dirty="0" smtClean="0">
                <a:latin typeface="Calibri" pitchFamily="34" charset="0"/>
                <a:cs typeface="Calibri" pitchFamily="34" charset="0"/>
              </a:rPr>
              <a:t> требований стандарта</a:t>
            </a:r>
            <a:endParaRPr lang="ru-RU" sz="4000" b="1" dirty="0">
              <a:solidFill>
                <a:srgbClr val="0070C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85926"/>
            <a:ext cx="8352928" cy="414340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b="1" dirty="0" smtClean="0">
                <a:latin typeface="Calibri" pitchFamily="34" charset="0"/>
                <a:cs typeface="Calibri" pitchFamily="34" charset="0"/>
              </a:rPr>
              <a:t>Высокие учебные достижения и победы в олимпиадах различного уровня</a:t>
            </a:r>
          </a:p>
          <a:p>
            <a:pPr>
              <a:defRPr/>
            </a:pPr>
            <a:r>
              <a:rPr lang="ru-RU" b="1" dirty="0" smtClean="0">
                <a:latin typeface="Calibri" pitchFamily="34" charset="0"/>
                <a:cs typeface="Calibri" pitchFamily="34" charset="0"/>
              </a:rPr>
              <a:t>Положительная динамика развития ребенка (</a:t>
            </a:r>
            <a:r>
              <a:rPr lang="ru-RU" b="1" dirty="0" err="1" smtClean="0">
                <a:latin typeface="Calibri" pitchFamily="34" charset="0"/>
                <a:cs typeface="Calibri" pitchFamily="34" charset="0"/>
              </a:rPr>
              <a:t>был-стал</a:t>
            </a:r>
            <a:r>
              <a:rPr lang="ru-RU" b="1" dirty="0" smtClean="0">
                <a:latin typeface="Calibri" pitchFamily="34" charset="0"/>
                <a:cs typeface="Calibri" pitchFamily="34" charset="0"/>
              </a:rPr>
              <a:t>)</a:t>
            </a:r>
          </a:p>
          <a:p>
            <a:pPr>
              <a:defRPr/>
            </a:pPr>
            <a:r>
              <a:rPr lang="ru-RU" b="1" dirty="0" smtClean="0">
                <a:latin typeface="Calibri" pitchFamily="34" charset="0"/>
                <a:cs typeface="Calibri" pitchFamily="34" charset="0"/>
              </a:rPr>
              <a:t>Внешний и внутренний аудит</a:t>
            </a:r>
          </a:p>
          <a:p>
            <a:pPr>
              <a:defRPr/>
            </a:pPr>
            <a:r>
              <a:rPr lang="ru-RU" b="1" dirty="0" smtClean="0">
                <a:latin typeface="Calibri" pitchFamily="34" charset="0"/>
                <a:cs typeface="Calibri" pitchFamily="34" charset="0"/>
              </a:rPr>
              <a:t>Мнения выпускников (4 года)</a:t>
            </a:r>
          </a:p>
          <a:p>
            <a:pPr marL="64008" indent="0">
              <a:lnSpc>
                <a:spcPct val="120000"/>
              </a:lnSpc>
              <a:buNone/>
            </a:pPr>
            <a:endParaRPr lang="ru-RU" sz="2400" dirty="0">
              <a:solidFill>
                <a:srgbClr val="000000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29691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349" y="260648"/>
            <a:ext cx="7889558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СТАНДАРТ</a:t>
            </a:r>
            <a:endParaRPr lang="ru-RU" b="1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506916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buNone/>
            </a:pPr>
            <a:endParaRPr lang="ru-RU" dirty="0" smtClean="0">
              <a:latin typeface="Calibri" pitchFamily="34" charset="0"/>
              <a:cs typeface="Calibri" pitchFamily="34" charset="0"/>
            </a:endParaRPr>
          </a:p>
          <a:p>
            <a:pPr marL="0" indent="0" algn="ctr">
              <a:lnSpc>
                <a:spcPct val="120000"/>
              </a:lnSpc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ПОВЫСИТ ИНТЕРЕС И УВЕЛИЧИТ ОТВЕТСТВЕННОСТЬ ПЕДАГОГОВ ЗА РЕЗУЛЬТАТ СВОЕЙ ДЕЯТЕЛЬНОСТИ</a:t>
            </a:r>
            <a:r>
              <a:rPr lang="ru-RU" dirty="0">
                <a:latin typeface="Calibri" pitchFamily="34" charset="0"/>
                <a:cs typeface="Calibri" pitchFamily="34" charset="0"/>
              </a:rPr>
              <a:t/>
            </a:r>
            <a:br>
              <a:rPr lang="ru-RU" dirty="0">
                <a:latin typeface="Calibri" pitchFamily="34" charset="0"/>
                <a:cs typeface="Calibri" pitchFamily="34" charset="0"/>
              </a:rPr>
            </a:br>
            <a:endParaRPr lang="ru-RU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03321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332656"/>
            <a:ext cx="7848872" cy="1296144"/>
          </a:xfrm>
        </p:spPr>
        <p:txBody>
          <a:bodyPr>
            <a:noAutofit/>
          </a:bodyPr>
          <a:lstStyle/>
          <a:p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500042"/>
            <a:ext cx="7848872" cy="6025302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b="1" dirty="0" smtClean="0">
                <a:latin typeface="Calibri" pitchFamily="34" charset="0"/>
                <a:cs typeface="Calibri" pitchFamily="34" charset="0"/>
              </a:rPr>
              <a:t>Выступления. </a:t>
            </a:r>
            <a:r>
              <a:rPr lang="ru-RU" b="1" dirty="0" smtClean="0">
                <a:latin typeface="Calibri" pitchFamily="34" charset="0"/>
                <a:cs typeface="Calibri" pitchFamily="34" charset="0"/>
              </a:rPr>
              <a:t>Плюсы и минусы стандарта (мнения)</a:t>
            </a:r>
          </a:p>
          <a:p>
            <a:r>
              <a:rPr lang="ru-RU" b="1" dirty="0" smtClean="0">
                <a:latin typeface="Calibri" pitchFamily="34" charset="0"/>
                <a:cs typeface="Calibri" pitchFamily="34" charset="0"/>
              </a:rPr>
              <a:t>Просмотр лекции Е.А.Ямбурга «Внедрение профессионального стандарта педагога. Проблемы и перспективы»</a:t>
            </a:r>
            <a:endParaRPr lang="ru-RU" b="1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7795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381000"/>
            <a:ext cx="7313613" cy="5105400"/>
          </a:xfrm>
        </p:spPr>
        <p:txBody>
          <a:bodyPr/>
          <a:lstStyle/>
          <a:p>
            <a:pPr algn="ctr" eaLnBrk="1" hangingPunct="1"/>
            <a:endParaRPr lang="ru-RU" altLang="ru-RU" sz="320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0013" y="762000"/>
            <a:ext cx="7313612" cy="5180013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endParaRPr lang="ru-RU" altLang="ru-RU" sz="4000" smtClean="0">
              <a:latin typeface="Times New Roman" pitchFamily="18" charset="0"/>
            </a:endParaRPr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5240000" cy="1016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057400"/>
            <a:ext cx="7313613" cy="2057400"/>
          </a:xfrm>
        </p:spPr>
        <p:txBody>
          <a:bodyPr/>
          <a:lstStyle/>
          <a:p>
            <a:pPr eaLnBrk="1" hangingPunct="1"/>
            <a:endParaRPr lang="ru-RU" altLang="ru-RU" b="1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 flipV="1">
            <a:off x="1370013" y="5942013"/>
            <a:ext cx="7313612" cy="777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800" smtClean="0"/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400"/>
            <a:ext cx="8763000" cy="657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sz="4000" dirty="0" smtClean="0">
              <a:latin typeface="Calibri" pitchFamily="34" charset="0"/>
              <a:cs typeface="Calibri" pitchFamily="34" charset="0"/>
            </a:endParaRPr>
          </a:p>
          <a:p>
            <a:pPr algn="ctr">
              <a:buNone/>
            </a:pPr>
            <a:endParaRPr lang="ru-RU" sz="4000" dirty="0" smtClean="0">
              <a:latin typeface="Calibri" pitchFamily="34" charset="0"/>
              <a:cs typeface="Calibri" pitchFamily="34" charset="0"/>
            </a:endParaRPr>
          </a:p>
          <a:p>
            <a:pPr algn="ctr">
              <a:buNone/>
            </a:pPr>
            <a:r>
              <a:rPr lang="ru-RU" sz="5400" b="1" dirty="0" smtClean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СПАСИБО ЗА ВНИМАНИЕ!</a:t>
            </a:r>
            <a:endParaRPr lang="ru-RU" sz="5400" b="1" dirty="0">
              <a:solidFill>
                <a:srgbClr val="00B05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60648"/>
            <a:ext cx="7488832" cy="1025212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b="1" dirty="0" smtClean="0">
                <a:latin typeface="Calibri" pitchFamily="34" charset="0"/>
                <a:cs typeface="Calibri" pitchFamily="34" charset="0"/>
              </a:rPr>
              <a:t>ЛИТЕРАТУРА:</a:t>
            </a:r>
            <a:r>
              <a:rPr lang="ru-RU" dirty="0" smtClean="0">
                <a:latin typeface="Calibri" pitchFamily="34" charset="0"/>
                <a:cs typeface="Calibri" pitchFamily="34" charset="0"/>
              </a:rPr>
              <a:t/>
            </a:r>
            <a:br>
              <a:rPr lang="ru-RU" dirty="0" smtClean="0">
                <a:latin typeface="Calibri" pitchFamily="34" charset="0"/>
                <a:cs typeface="Calibri" pitchFamily="34" charset="0"/>
              </a:rPr>
            </a:br>
            <a:endParaRPr lang="ru-RU" dirty="0">
              <a:solidFill>
                <a:srgbClr val="0070C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525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ru-RU" dirty="0" smtClean="0"/>
          </a:p>
          <a:p>
            <a:pPr lvl="0"/>
            <a:r>
              <a:rPr lang="ru-RU" sz="2800" dirty="0" smtClean="0">
                <a:latin typeface="Calibri" pitchFamily="34" charset="0"/>
                <a:cs typeface="Calibri" pitchFamily="34" charset="0"/>
              </a:rPr>
              <a:t>Приказ Министерства труда и социальной защиты Российской Федерации от 18 октября 2013 г. N 544н г. Москва "</a:t>
            </a:r>
            <a:r>
              <a:rPr lang="ru-RU" sz="2800" b="1" dirty="0" smtClean="0">
                <a:latin typeface="Calibri" pitchFamily="34" charset="0"/>
                <a:cs typeface="Calibri" pitchFamily="34" charset="0"/>
              </a:rPr>
              <a:t>Об утверждении профессионального стандарта </a:t>
            </a:r>
            <a:r>
              <a:rPr lang="ru-RU" sz="2800" dirty="0" smtClean="0">
                <a:latin typeface="Calibri" pitchFamily="34" charset="0"/>
                <a:cs typeface="Calibri" pitchFamily="34" charset="0"/>
              </a:rPr>
              <a:t>"Педагог (педагогическая деятельность в сфере дошкольного, начального общего, основного общего, среднего общего образования) (воспитатель, учитель)"</a:t>
            </a:r>
          </a:p>
          <a:p>
            <a:pPr lvl="0"/>
            <a:r>
              <a:rPr lang="ru-RU" sz="2800" dirty="0" smtClean="0">
                <a:latin typeface="Calibri" pitchFamily="34" charset="0"/>
                <a:cs typeface="Calibri" pitchFamily="34" charset="0"/>
              </a:rPr>
              <a:t>Ямбург Е.А. </a:t>
            </a:r>
            <a:r>
              <a:rPr lang="ru-RU" sz="2800" b="1" dirty="0" smtClean="0">
                <a:latin typeface="Calibri" pitchFamily="34" charset="0"/>
                <a:cs typeface="Calibri" pitchFamily="34" charset="0"/>
              </a:rPr>
              <a:t>«Внедрение профессионального стандарта педагогов. Проблемы и перспективы».</a:t>
            </a:r>
          </a:p>
          <a:p>
            <a:pPr lvl="0"/>
            <a:r>
              <a:rPr lang="ru-RU" sz="2800" dirty="0" smtClean="0">
                <a:latin typeface="Calibri" pitchFamily="34" charset="0"/>
                <a:cs typeface="Calibri" pitchFamily="34" charset="0"/>
              </a:rPr>
              <a:t>Ямбург Е.А. </a:t>
            </a:r>
            <a:r>
              <a:rPr lang="ru-RU" sz="2800" b="1" dirty="0" smtClean="0">
                <a:latin typeface="Calibri" pitchFamily="34" charset="0"/>
                <a:cs typeface="Calibri" pitchFamily="34" charset="0"/>
              </a:rPr>
              <a:t>Что принесет учителю новый профессиональный стандарт педагога</a:t>
            </a:r>
            <a:r>
              <a:rPr lang="ru-RU" sz="2800" dirty="0" smtClean="0">
                <a:latin typeface="Calibri" pitchFamily="34" charset="0"/>
                <a:cs typeface="Calibri" pitchFamily="34" charset="0"/>
              </a:rPr>
              <a:t>. – М.: Просвещение, 2014. </a:t>
            </a:r>
          </a:p>
          <a:p>
            <a:pPr marL="64008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96906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785794"/>
            <a:ext cx="7772400" cy="1857388"/>
          </a:xfrm>
        </p:spPr>
        <p:txBody>
          <a:bodyPr/>
          <a:lstStyle/>
          <a:p>
            <a:r>
              <a:rPr lang="ru-RU" sz="2800" b="1" dirty="0" smtClean="0">
                <a:latin typeface="Calibri" pitchFamily="34" charset="0"/>
                <a:cs typeface="Calibri" pitchFamily="34" charset="0"/>
              </a:rPr>
              <a:t>Цель: повышение компетентности учителей </a:t>
            </a:r>
            <a:br>
              <a:rPr lang="ru-RU" sz="2800" b="1" dirty="0" smtClean="0">
                <a:latin typeface="Calibri" pitchFamily="34" charset="0"/>
                <a:cs typeface="Calibri" pitchFamily="34" charset="0"/>
              </a:rPr>
            </a:br>
            <a:r>
              <a:rPr lang="ru-RU" sz="2800" b="1" dirty="0" smtClean="0">
                <a:latin typeface="Calibri" pitchFamily="34" charset="0"/>
                <a:cs typeface="Calibri" pitchFamily="34" charset="0"/>
              </a:rPr>
              <a:t>в вопросах реформирования системы</a:t>
            </a:r>
            <a:br>
              <a:rPr lang="ru-RU" sz="2800" b="1" dirty="0" smtClean="0">
                <a:latin typeface="Calibri" pitchFamily="34" charset="0"/>
                <a:cs typeface="Calibri" pitchFamily="34" charset="0"/>
              </a:rPr>
            </a:br>
            <a:r>
              <a:rPr lang="ru-RU" sz="2800" b="1" dirty="0" smtClean="0">
                <a:latin typeface="Calibri" pitchFamily="34" charset="0"/>
                <a:cs typeface="Calibri" pitchFamily="34" charset="0"/>
              </a:rPr>
              <a:t> образован</a:t>
            </a:r>
            <a:r>
              <a:rPr lang="ru-RU" sz="2400" dirty="0" smtClean="0"/>
              <a:t>ия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500306"/>
            <a:ext cx="7129490" cy="3138494"/>
          </a:xfrm>
        </p:spPr>
        <p:txBody>
          <a:bodyPr/>
          <a:lstStyle/>
          <a:p>
            <a:r>
              <a:rPr lang="ru-RU" u="sng" dirty="0" smtClean="0"/>
              <a:t>Задачи:</a:t>
            </a:r>
          </a:p>
          <a:p>
            <a:pPr lvl="0" algn="l">
              <a:buFont typeface="Arial" pitchFamily="34" charset="0"/>
              <a:buChar char="•"/>
            </a:pPr>
            <a:r>
              <a:rPr lang="ru-RU" sz="2400" dirty="0" smtClean="0"/>
              <a:t>Рассмотреть историю возникновения вопроса о введении стандартов в образовании. </a:t>
            </a:r>
          </a:p>
          <a:p>
            <a:pPr lvl="0" algn="l">
              <a:buFont typeface="Arial" pitchFamily="34" charset="0"/>
              <a:buChar char="•"/>
            </a:pPr>
            <a:r>
              <a:rPr lang="ru-RU" sz="2400" dirty="0" smtClean="0"/>
              <a:t>Проанализировать отдельные положения  Стандарта;</a:t>
            </a:r>
          </a:p>
          <a:p>
            <a:pPr lvl="0" algn="l">
              <a:buFont typeface="Arial" pitchFamily="34" charset="0"/>
              <a:buChar char="•"/>
            </a:pPr>
            <a:r>
              <a:rPr lang="ru-RU" sz="2400" dirty="0" smtClean="0"/>
              <a:t>Сделать выводы о необходимости повышения квалификации в связи с введением Стандарта.</a:t>
            </a:r>
          </a:p>
          <a:p>
            <a:endParaRPr lang="ru-RU" dirty="0" smtClean="0"/>
          </a:p>
          <a:p>
            <a:pPr algn="l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406196" y="260648"/>
            <a:ext cx="7342268" cy="1470025"/>
          </a:xfrm>
        </p:spPr>
        <p:txBody>
          <a:bodyPr/>
          <a:lstStyle/>
          <a:p>
            <a:pPr eaLnBrk="1" hangingPunct="1"/>
            <a:r>
              <a:rPr kumimoji="0" lang="ru-RU" sz="6600" b="1" i="0" u="none" strike="noStrike" kern="1200" cap="none" spc="0" normalizeH="0" baseline="0" noProof="0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cs typeface="Calibri" pitchFamily="34" charset="0"/>
              </a:rPr>
              <a:t>СТАНДАРТ</a:t>
            </a:r>
            <a:endParaRPr lang="es-ES" altLang="ru-RU" sz="66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51" name="Rectangle 34"/>
          <p:cNvSpPr>
            <a:spLocks noGrp="1" noChangeArrowheads="1"/>
          </p:cNvSpPr>
          <p:nvPr>
            <p:ph type="subTitle" idx="1"/>
          </p:nvPr>
        </p:nvSpPr>
        <p:spPr>
          <a:xfrm>
            <a:off x="971600" y="2708920"/>
            <a:ext cx="7560840" cy="2592288"/>
          </a:xfrm>
        </p:spPr>
        <p:txBody>
          <a:bodyPr/>
          <a:lstStyle/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/>
            <a:endParaRPr lang="ru-RU" altLang="ru-RU" dirty="0" smtClean="0">
              <a:solidFill>
                <a:srgbClr val="0070C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357290" y="1857364"/>
          <a:ext cx="6572296" cy="356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72296"/>
              </a:tblGrid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108510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7211144" cy="1143000"/>
          </a:xfrm>
        </p:spPr>
        <p:txBody>
          <a:bodyPr/>
          <a:lstStyle/>
          <a:p>
            <a:r>
              <a:rPr lang="ru-RU" sz="6000" b="1" kern="1200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СТАНДАРТ - это</a:t>
            </a:r>
            <a:endParaRPr lang="ru-RU" sz="60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772816"/>
            <a:ext cx="7848872" cy="4525963"/>
          </a:xfrm>
        </p:spPr>
        <p:txBody>
          <a:bodyPr>
            <a:normAutofit/>
          </a:bodyPr>
          <a:lstStyle/>
          <a:p>
            <a:pPr>
              <a:defRPr/>
            </a:pPr>
            <a:endParaRPr lang="ru-RU" b="1" dirty="0" smtClean="0"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r>
              <a:rPr lang="ru-RU" b="1" dirty="0" smtClean="0">
                <a:latin typeface="Calibri" pitchFamily="34" charset="0"/>
                <a:cs typeface="Calibri" pitchFamily="34" charset="0"/>
              </a:rPr>
              <a:t>«шаблон» (нем)</a:t>
            </a:r>
          </a:p>
          <a:p>
            <a:pPr>
              <a:defRPr/>
            </a:pPr>
            <a:r>
              <a:rPr lang="ru-RU" b="1" dirty="0" smtClean="0">
                <a:latin typeface="Calibri" pitchFamily="34" charset="0"/>
                <a:cs typeface="Calibri" pitchFamily="34" charset="0"/>
              </a:rPr>
              <a:t>«ниже нельзя» (</a:t>
            </a:r>
            <a:r>
              <a:rPr lang="ru-RU" b="1" dirty="0" err="1" smtClean="0">
                <a:latin typeface="Calibri" pitchFamily="34" charset="0"/>
                <a:cs typeface="Calibri" pitchFamily="34" charset="0"/>
              </a:rPr>
              <a:t>англ</a:t>
            </a:r>
            <a:r>
              <a:rPr lang="ru-RU" b="1" dirty="0" smtClean="0">
                <a:latin typeface="Calibri" pitchFamily="34" charset="0"/>
                <a:cs typeface="Calibri" pitchFamily="34" charset="0"/>
              </a:rPr>
              <a:t>)</a:t>
            </a:r>
          </a:p>
          <a:p>
            <a:pPr>
              <a:defRPr/>
            </a:pPr>
            <a:r>
              <a:rPr lang="ru-RU" b="1" dirty="0" smtClean="0">
                <a:latin typeface="Calibri" pitchFamily="34" charset="0"/>
                <a:cs typeface="Calibri" pitchFamily="34" charset="0"/>
              </a:rPr>
              <a:t> нечто шаблонное, трафаретное, не заключающее в себе ничего оригинального,  творческого (русские толковые словари)</a:t>
            </a:r>
            <a:endParaRPr lang="ru-RU" b="1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24117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920880" cy="1399032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ВОПРОСЫ</a:t>
            </a:r>
            <a:endParaRPr lang="ru-RU" sz="48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2596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2800" dirty="0" smtClean="0"/>
              <a:t>История возникновения вопроса</a:t>
            </a:r>
          </a:p>
          <a:p>
            <a:pPr>
              <a:defRPr/>
            </a:pPr>
            <a:r>
              <a:rPr lang="ru-RU" sz="2800" dirty="0" smtClean="0"/>
              <a:t>Что такое профессиональный стандарт педагога?</a:t>
            </a:r>
          </a:p>
          <a:p>
            <a:pPr>
              <a:defRPr/>
            </a:pPr>
            <a:r>
              <a:rPr lang="ru-RU" sz="2800" dirty="0" smtClean="0"/>
              <a:t>Содержание профессионального стандарта педагога</a:t>
            </a:r>
          </a:p>
          <a:p>
            <a:pPr>
              <a:defRPr/>
            </a:pPr>
            <a:r>
              <a:rPr lang="ru-RU" sz="2800" dirty="0" smtClean="0"/>
              <a:t>Новые задачи современного педагога</a:t>
            </a:r>
          </a:p>
          <a:p>
            <a:pPr>
              <a:defRPr/>
            </a:pPr>
            <a:r>
              <a:rPr lang="ru-RU" sz="2800" dirty="0" smtClean="0"/>
              <a:t>Проблемы внедрения, мнения</a:t>
            </a:r>
          </a:p>
          <a:p>
            <a:pPr>
              <a:defRPr/>
            </a:pPr>
            <a:r>
              <a:rPr lang="ru-RU" sz="2800" dirty="0" smtClean="0"/>
              <a:t>Знакомство с документом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41637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57760"/>
            <a:ext cx="8229600" cy="1399032"/>
          </a:xfrm>
        </p:spPr>
        <p:txBody>
          <a:bodyPr/>
          <a:lstStyle/>
          <a:p>
            <a:r>
              <a:rPr lang="ru-RU" sz="3200" b="1" dirty="0" smtClean="0"/>
              <a:t>РЕФОРМЫ    ОБРАЗОВАНИЯ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57290" y="1357298"/>
            <a:ext cx="7215238" cy="4786346"/>
          </a:xfrm>
        </p:spPr>
        <p:txBody>
          <a:bodyPr>
            <a:normAutofit/>
          </a:bodyPr>
          <a:lstStyle/>
          <a:p>
            <a:pPr>
              <a:defRPr/>
            </a:pPr>
            <a:endParaRPr lang="ru-RU" sz="2800" dirty="0" smtClean="0"/>
          </a:p>
          <a:p>
            <a:pPr>
              <a:defRPr/>
            </a:pPr>
            <a:r>
              <a:rPr lang="ru-RU" sz="2800" dirty="0" smtClean="0"/>
              <a:t>Школьная реформа 1984 года</a:t>
            </a:r>
          </a:p>
          <a:p>
            <a:pPr>
              <a:defRPr/>
            </a:pPr>
            <a:r>
              <a:rPr lang="ru-RU" sz="2800" dirty="0" smtClean="0"/>
              <a:t>Второй этап: с 1992 по 1998 год</a:t>
            </a:r>
          </a:p>
          <a:p>
            <a:pPr>
              <a:defRPr/>
            </a:pPr>
            <a:r>
              <a:rPr lang="ru-RU" sz="2800" dirty="0" smtClean="0"/>
              <a:t>Третий этап: с 1999 г по настоящее время, модернизация российского образования.</a:t>
            </a:r>
          </a:p>
          <a:p>
            <a:pPr>
              <a:defRPr/>
            </a:pPr>
            <a:r>
              <a:rPr lang="ru-RU" sz="2800" dirty="0" smtClean="0"/>
              <a:t>Наша новая школа: 2010 г</a:t>
            </a:r>
          </a:p>
          <a:p>
            <a:pPr>
              <a:defRPr/>
            </a:pPr>
            <a:r>
              <a:rPr lang="ru-RU" sz="2800" dirty="0" smtClean="0"/>
              <a:t>Профессиональный стандарт педагога </a:t>
            </a:r>
            <a:r>
              <a:rPr lang="ru-RU" sz="1400" b="1" dirty="0" smtClean="0"/>
              <a:t>:   </a:t>
            </a:r>
            <a:r>
              <a:rPr lang="ru-RU" sz="2800" dirty="0" smtClean="0"/>
              <a:t>с1</a:t>
            </a:r>
            <a:r>
              <a:rPr lang="ru-RU" sz="2800" b="1" dirty="0" smtClean="0"/>
              <a:t> </a:t>
            </a:r>
            <a:r>
              <a:rPr lang="ru-RU" sz="2800" dirty="0" smtClean="0"/>
              <a:t>января 2017 г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3592213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260648"/>
            <a:ext cx="6851104" cy="1882468"/>
          </a:xfrm>
        </p:spPr>
        <p:txBody>
          <a:bodyPr/>
          <a:lstStyle/>
          <a:p>
            <a:r>
              <a:rPr lang="ru-RU" sz="2400" b="1" dirty="0" smtClean="0"/>
              <a:t>ЯМБУРГ Евгений Александрович –</a:t>
            </a:r>
            <a:r>
              <a:rPr lang="ru-RU" sz="2400" dirty="0" smtClean="0"/>
              <a:t> известный педагог и общественный деятель, директор Московского центра образования </a:t>
            </a:r>
            <a:br>
              <a:rPr lang="ru-RU" sz="2400" dirty="0" smtClean="0"/>
            </a:br>
            <a:r>
              <a:rPr lang="ru-RU" sz="2400" dirty="0" smtClean="0"/>
              <a:t>№ 109, доктор педагогических наук.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35696" y="1714488"/>
            <a:ext cx="6558396" cy="3929090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7" name="Содержимое 3" descr="http://www.akvobr.ru/data/ckfinder/images/yamburg_66.jp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2590800"/>
            <a:ext cx="4038600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602187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7859216" cy="1143000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УГРОЗЫ И ВЫЗОВЫ СОВРЕМЕННОСТИ</a:t>
            </a:r>
            <a:endParaRPr lang="ru-RU" sz="3600" b="1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44824"/>
            <a:ext cx="8784976" cy="3816424"/>
          </a:xfrm>
        </p:spPr>
        <p:txBody>
          <a:bodyPr/>
          <a:lstStyle/>
          <a:p>
            <a:pPr marL="0" indent="0" algn="ctr">
              <a:buNone/>
            </a:pPr>
            <a:endParaRPr lang="ru-RU" sz="2600" b="1" dirty="0"/>
          </a:p>
          <a:p>
            <a:r>
              <a:rPr lang="ru-RU" sz="2800" b="1" dirty="0" smtClean="0">
                <a:latin typeface="Calibri" pitchFamily="34" charset="0"/>
                <a:cs typeface="Calibri" pitchFamily="34" charset="0"/>
              </a:rPr>
              <a:t>Проблемы генетической усталости</a:t>
            </a:r>
            <a:endParaRPr lang="ru-RU" sz="2800" b="1" dirty="0">
              <a:latin typeface="Calibri" pitchFamily="34" charset="0"/>
              <a:cs typeface="Calibri" pitchFamily="34" charset="0"/>
            </a:endParaRPr>
          </a:p>
          <a:p>
            <a:r>
              <a:rPr lang="ru-RU" sz="2800" b="1" dirty="0" smtClean="0">
                <a:latin typeface="Calibri" pitchFamily="34" charset="0"/>
                <a:cs typeface="Calibri" pitchFamily="34" charset="0"/>
              </a:rPr>
              <a:t>Глобальные демографические сдвиги</a:t>
            </a:r>
            <a:endParaRPr lang="ru-RU" sz="2800" b="1" dirty="0">
              <a:latin typeface="Calibri" pitchFamily="34" charset="0"/>
              <a:cs typeface="Calibri" pitchFamily="34" charset="0"/>
            </a:endParaRPr>
          </a:p>
          <a:p>
            <a:r>
              <a:rPr lang="ru-RU" sz="2800" b="1" dirty="0" smtClean="0">
                <a:latin typeface="Calibri" pitchFamily="34" charset="0"/>
                <a:cs typeface="Calibri" pitchFamily="34" charset="0"/>
              </a:rPr>
              <a:t>Нарастание межэтнической и межконфессиональной напряженности</a:t>
            </a:r>
          </a:p>
          <a:p>
            <a:r>
              <a:rPr lang="ru-RU" sz="2800" b="1" dirty="0" smtClean="0">
                <a:latin typeface="Calibri" pitchFamily="34" charset="0"/>
                <a:cs typeface="Calibri" pitchFamily="34" charset="0"/>
              </a:rPr>
              <a:t>Тройной кризис, переживаемый обществом</a:t>
            </a:r>
          </a:p>
          <a:p>
            <a:pPr>
              <a:buNone/>
            </a:pPr>
            <a:r>
              <a:rPr lang="ru-RU" sz="2800" b="1" dirty="0" smtClean="0">
                <a:latin typeface="Calibri" pitchFamily="34" charset="0"/>
                <a:cs typeface="Calibri" pitchFamily="34" charset="0"/>
              </a:rPr>
              <a:t>(мировоззренческий, нравственный, психологический)</a:t>
            </a:r>
            <a:endParaRPr lang="ru-RU" sz="2800" b="1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1671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latin typeface="Calibri" pitchFamily="34" charset="0"/>
                <a:cs typeface="Calibri" pitchFamily="34" charset="0"/>
              </a:rPr>
              <a:t>ПРОФЕССИОНАЛЬНЫЙ СТАНДАРТ -</a:t>
            </a:r>
            <a:endParaRPr lang="ru-RU" sz="36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 smtClean="0">
                <a:latin typeface="Calibri" pitchFamily="34" charset="0"/>
                <a:cs typeface="Calibri" pitchFamily="34" charset="0"/>
              </a:rPr>
              <a:t>инструмент реализации стратегии образования в меняющемся мире</a:t>
            </a:r>
          </a:p>
          <a:p>
            <a:r>
              <a:rPr lang="ru-RU" sz="2400" b="1" dirty="0" smtClean="0">
                <a:latin typeface="Calibri" pitchFamily="34" charset="0"/>
                <a:cs typeface="Calibri" pitchFamily="34" charset="0"/>
              </a:rPr>
              <a:t>инструмент повышения качества образования и выхода отечественного образования на международный уровень</a:t>
            </a:r>
          </a:p>
          <a:p>
            <a:r>
              <a:rPr lang="ru-RU" sz="2400" b="1" dirty="0" smtClean="0">
                <a:latin typeface="Calibri" pitchFamily="34" charset="0"/>
                <a:cs typeface="Calibri" pitchFamily="34" charset="0"/>
              </a:rPr>
              <a:t>объективный измеритель квалификации педагога</a:t>
            </a:r>
          </a:p>
          <a:p>
            <a:r>
              <a:rPr lang="ru-RU" sz="2400" b="1" dirty="0" smtClean="0">
                <a:latin typeface="Calibri" pitchFamily="34" charset="0"/>
                <a:cs typeface="Calibri" pitchFamily="34" charset="0"/>
              </a:rPr>
              <a:t>средство отбора педагогических кадров в учреждения образования</a:t>
            </a:r>
          </a:p>
          <a:p>
            <a:r>
              <a:rPr lang="ru-RU" sz="2400" b="1" dirty="0" smtClean="0">
                <a:latin typeface="Calibri" pitchFamily="34" charset="0"/>
                <a:cs typeface="Calibri" pitchFamily="34" charset="0"/>
              </a:rPr>
              <a:t>основа для формирования трудового договора, фиксирующего отношения между работником и работодателем</a:t>
            </a:r>
            <a:endParaRPr lang="ru-RU" sz="2400" b="1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53139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593</TotalTime>
  <Words>533</Words>
  <Application>Microsoft Office PowerPoint</Application>
  <PresentationFormat>Экран (4:3)</PresentationFormat>
  <Paragraphs>98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Тема Office</vt:lpstr>
      <vt:lpstr>Diseño predeterminado</vt:lpstr>
      <vt:lpstr>Районный конкурс методических служб</vt:lpstr>
      <vt:lpstr>Цель: повышение компетентности учителей  в вопросах реформирования системы  образования</vt:lpstr>
      <vt:lpstr>СТАНДАРТ</vt:lpstr>
      <vt:lpstr>СТАНДАРТ - это</vt:lpstr>
      <vt:lpstr>ВОПРОСЫ</vt:lpstr>
      <vt:lpstr>РЕФОРМЫ    ОБРАЗОВАНИЯ</vt:lpstr>
      <vt:lpstr>ЯМБУРГ Евгений Александрович – известный педагог и общественный деятель, директор Московского центра образования  № 109, доктор педагогических наук.</vt:lpstr>
      <vt:lpstr>УГРОЗЫ И ВЫЗОВЫ СОВРЕМЕННОСТИ</vt:lpstr>
      <vt:lpstr>ПРОФЕССИОНАЛЬНЫЙ СТАНДАРТ -</vt:lpstr>
      <vt:lpstr>СОДЕРЖАНИЕ СТАНДАРТА</vt:lpstr>
      <vt:lpstr>Новые задачи педагога: новые профессиональные компетенции</vt:lpstr>
      <vt:lpstr>СТАНДАРТ      ДОЛЖЕН</vt:lpstr>
      <vt:lpstr>МЕТОДЫ ОЦЕНКИ  требований стандарта</vt:lpstr>
      <vt:lpstr>СТАНДАРТ</vt:lpstr>
      <vt:lpstr>Слайд 15</vt:lpstr>
      <vt:lpstr>Слайд 16</vt:lpstr>
      <vt:lpstr>Слайд 17</vt:lpstr>
      <vt:lpstr>Слайд 18</vt:lpstr>
      <vt:lpstr> ЛИТЕРАТУРА: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Калашникова Алина Равилевна</dc:title>
  <dc:creator>djenya</dc:creator>
  <cp:lastModifiedBy>User</cp:lastModifiedBy>
  <cp:revision>34</cp:revision>
  <dcterms:created xsi:type="dcterms:W3CDTF">2016-02-02T11:19:05Z</dcterms:created>
  <dcterms:modified xsi:type="dcterms:W3CDTF">2016-11-20T13:49:14Z</dcterms:modified>
</cp:coreProperties>
</file>