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9900"/>
    <a:srgbClr val="33CC33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60BE6-3AF4-4C35-8CEA-2044B73112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6559B-676C-4F0F-AA3C-8519B3C094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9E763-E615-4EF0-9B8F-68D6398904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44CA4-4F77-4308-8E01-1331AD580B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AE539-8D6F-4249-BEA7-89813023BD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DB218-9604-4CD1-8631-28F31FFD6C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A4F0D-B8AF-42C0-A674-C6AB79392F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3AD78-2540-47A3-9047-D693CA2518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2EF4F7-EB6B-4402-ABCF-0871B6A569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2A5A5-5D2F-458E-AC11-B59D046933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388DB-B346-4103-85D2-103086A720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CD711C-5DA4-47CB-9BDC-FDB92894A85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133600" y="228600"/>
            <a:ext cx="4897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МАДОУ детский сад №3 «Светлячок»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447800" y="2498725"/>
            <a:ext cx="76612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Индивидуальная работа по физическому </a:t>
            </a:r>
          </a:p>
          <a:p>
            <a:r>
              <a:rPr lang="ru-RU" sz="2800" b="1">
                <a:solidFill>
                  <a:srgbClr val="0000FF"/>
                </a:solidFill>
              </a:rPr>
              <a:t>                           воспитанию</a:t>
            </a:r>
          </a:p>
          <a:p>
            <a:pPr eaLnBrk="0" hangingPunct="0"/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438400" y="3962400"/>
            <a:ext cx="4205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>
                <a:solidFill>
                  <a:srgbClr val="0000FF"/>
                </a:solidFill>
              </a:rPr>
              <a:t>Татьяна Николаевна Белякова</a:t>
            </a:r>
          </a:p>
          <a:p>
            <a:pPr algn="ctr"/>
            <a:r>
              <a:rPr lang="ru-RU" sz="2000">
                <a:solidFill>
                  <a:srgbClr val="0000FF"/>
                </a:solidFill>
              </a:rPr>
              <a:t>Ольга Александровна Самойлова</a:t>
            </a:r>
          </a:p>
        </p:txBody>
      </p:sp>
    </p:spTree>
  </p:cSld>
  <p:clrMapOvr>
    <a:masterClrMapping/>
  </p:clrMapOvr>
  <p:transition advTm="368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IMG-20170417-WA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143000"/>
            <a:ext cx="20193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IMG-20170417-WA0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971800"/>
            <a:ext cx="24765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35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57200" y="762000"/>
            <a:ext cx="7080250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Каждый ребенок неповторим,  он имеет свои особенности нервной системы, телосложения, психофизического развития. </a:t>
            </a:r>
          </a:p>
          <a:p>
            <a:r>
              <a:rPr lang="ru-RU" sz="2000" b="1">
                <a:solidFill>
                  <a:srgbClr val="0000FF"/>
                </a:solidFill>
              </a:rPr>
              <a:t>Индивидуальная работа с детьми дошкольного возраста направлена на обучение отстающих в усвоении физических упражнений, активизацию малоподвижных, улучшение физического развития ослабленных детей.</a:t>
            </a:r>
          </a:p>
          <a:p>
            <a:r>
              <a:rPr lang="ru-RU" sz="2000" b="1">
                <a:solidFill>
                  <a:srgbClr val="0000FF"/>
                </a:solidFill>
              </a:rPr>
              <a:t>Индивидуальную работу проводят, начиная с младшей группы, в форме игры и игровых упражнений</a:t>
            </a:r>
            <a:r>
              <a:rPr lang="ru-RU"/>
              <a:t>.</a:t>
            </a:r>
          </a:p>
          <a:p>
            <a:pPr eaLnBrk="0" hangingPunct="0"/>
            <a:endParaRPr lang="ru-RU"/>
          </a:p>
        </p:txBody>
      </p:sp>
      <p:pic>
        <p:nvPicPr>
          <p:cNvPr id="5125" name="Picture 5" descr="IMG-20170417-WA0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86200"/>
            <a:ext cx="297180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8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85800" y="914400"/>
            <a:ext cx="7213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Индивидуальную работу по физическому воспитанию </a:t>
            </a:r>
          </a:p>
          <a:p>
            <a:r>
              <a:rPr lang="ru-RU" sz="2000" b="1">
                <a:solidFill>
                  <a:srgbClr val="0000FF"/>
                </a:solidFill>
              </a:rPr>
              <a:t>можно разделить на две </a:t>
            </a:r>
            <a:r>
              <a:rPr lang="ru-RU" sz="2000" b="1" u="sng">
                <a:solidFill>
                  <a:srgbClr val="0000FF"/>
                </a:solidFill>
              </a:rPr>
              <a:t>группы</a:t>
            </a:r>
            <a:r>
              <a:rPr lang="ru-RU" sz="2000" b="1">
                <a:solidFill>
                  <a:srgbClr val="0000FF"/>
                </a:solidFill>
              </a:rPr>
              <a:t>: </a:t>
            </a:r>
          </a:p>
          <a:p>
            <a:r>
              <a:rPr lang="ru-RU" sz="2000" b="1">
                <a:solidFill>
                  <a:srgbClr val="0000FF"/>
                </a:solidFill>
              </a:rPr>
              <a:t>первая группа – </a:t>
            </a:r>
          </a:p>
          <a:p>
            <a:r>
              <a:rPr lang="ru-RU" sz="2000" b="1">
                <a:solidFill>
                  <a:srgbClr val="0000FF"/>
                </a:solidFill>
              </a:rPr>
              <a:t>«Индивидуальная работа по результатам диагностики </a:t>
            </a:r>
          </a:p>
          <a:p>
            <a:r>
              <a:rPr lang="ru-RU" sz="2000" b="1">
                <a:solidFill>
                  <a:srgbClr val="0000FF"/>
                </a:solidFill>
              </a:rPr>
              <a:t>на развитие физических качеств», </a:t>
            </a:r>
          </a:p>
          <a:p>
            <a:r>
              <a:rPr lang="ru-RU" sz="2000" b="1">
                <a:solidFill>
                  <a:srgbClr val="0000FF"/>
                </a:solidFill>
              </a:rPr>
              <a:t>вторая группа -</a:t>
            </a:r>
          </a:p>
          <a:p>
            <a:r>
              <a:rPr lang="ru-RU" sz="2000" b="1">
                <a:solidFill>
                  <a:srgbClr val="0000FF"/>
                </a:solidFill>
              </a:rPr>
              <a:t> «Индивидуальная работа по итогам </a:t>
            </a:r>
          </a:p>
          <a:p>
            <a:r>
              <a:rPr lang="ru-RU" sz="2000" b="1">
                <a:solidFill>
                  <a:srgbClr val="0000FF"/>
                </a:solidFill>
              </a:rPr>
              <a:t> непосредственно-образовательной деятельности».</a:t>
            </a:r>
          </a:p>
        </p:txBody>
      </p:sp>
      <p:pic>
        <p:nvPicPr>
          <p:cNvPr id="6149" name="Picture 5" descr="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810000"/>
            <a:ext cx="3890963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47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85800" y="838200"/>
            <a:ext cx="76692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Индивидуальная работа проводится в утренние, вечерние часы и на прогулке</a:t>
            </a:r>
          </a:p>
          <a:p>
            <a:r>
              <a:rPr lang="ru-RU" sz="2000" b="1">
                <a:solidFill>
                  <a:srgbClr val="0000FF"/>
                </a:solidFill>
              </a:rPr>
              <a:t>( здесь учитывается сезонность и погодные условия).</a:t>
            </a:r>
          </a:p>
          <a:p>
            <a:r>
              <a:rPr lang="ru-RU" sz="2000" b="1">
                <a:solidFill>
                  <a:srgbClr val="0000FF"/>
                </a:solidFill>
              </a:rPr>
              <a:t>Форма организации работы:</a:t>
            </a:r>
          </a:p>
          <a:p>
            <a:r>
              <a:rPr lang="ru-RU" sz="2000" b="1">
                <a:solidFill>
                  <a:srgbClr val="0000FF"/>
                </a:solidFill>
              </a:rPr>
              <a:t>- индивидуальная;</a:t>
            </a:r>
          </a:p>
          <a:p>
            <a:r>
              <a:rPr lang="ru-RU" sz="2000" b="1">
                <a:solidFill>
                  <a:srgbClr val="0000FF"/>
                </a:solidFill>
              </a:rPr>
              <a:t>- в некоторых случаях, организуя детей в малые группы.</a:t>
            </a:r>
          </a:p>
        </p:txBody>
      </p:sp>
      <p:pic>
        <p:nvPicPr>
          <p:cNvPr id="7173" name="Picture 5" descr="IMG-20170417-WA0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8000"/>
            <a:ext cx="21050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62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838200" y="519113"/>
            <a:ext cx="740886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В реализации индивидуально-дифференцированного подхода в физическом воспитании учитываются особенности</a:t>
            </a:r>
          </a:p>
          <a:p>
            <a:r>
              <a:rPr lang="ru-RU" sz="2000" b="1">
                <a:solidFill>
                  <a:srgbClr val="0000FF"/>
                </a:solidFill>
              </a:rPr>
              <a:t>- физического развития ребенка каждой возрастной группы;</a:t>
            </a:r>
          </a:p>
          <a:p>
            <a:r>
              <a:rPr lang="ru-RU" sz="2000" b="1">
                <a:solidFill>
                  <a:srgbClr val="0000FF"/>
                </a:solidFill>
              </a:rPr>
              <a:t>- типы нервной деятельности;</a:t>
            </a:r>
          </a:p>
          <a:p>
            <a:r>
              <a:rPr lang="ru-RU" sz="2000" b="1">
                <a:solidFill>
                  <a:srgbClr val="0000FF"/>
                </a:solidFill>
              </a:rPr>
              <a:t>- группу здоровья, состояние здоровья;</a:t>
            </a:r>
          </a:p>
          <a:p>
            <a:r>
              <a:rPr lang="ru-RU" sz="2000" b="1">
                <a:solidFill>
                  <a:srgbClr val="0000FF"/>
                </a:solidFill>
              </a:rPr>
              <a:t>-  уровень физической подготовленности детей.</a:t>
            </a:r>
          </a:p>
        </p:txBody>
      </p:sp>
      <p:pic>
        <p:nvPicPr>
          <p:cNvPr id="8197" name="Picture 5" descr="IMG-20170417-WA0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352800"/>
            <a:ext cx="21113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59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85800" y="647700"/>
            <a:ext cx="76962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00FF"/>
                </a:solidFill>
              </a:rPr>
              <a:t>Приемы индивидуальной работы по физическому воспитанию:</a:t>
            </a:r>
          </a:p>
          <a:p>
            <a:r>
              <a:rPr lang="ru-RU" sz="2000" b="1">
                <a:solidFill>
                  <a:srgbClr val="0000FF"/>
                </a:solidFill>
              </a:rPr>
              <a:t>- на примере, по образцу воспитателя (показ и объяснение </a:t>
            </a:r>
          </a:p>
          <a:p>
            <a:r>
              <a:rPr lang="ru-RU" sz="2000" b="1">
                <a:solidFill>
                  <a:srgbClr val="0000FF"/>
                </a:solidFill>
              </a:rPr>
              <a:t>упражнения дает предварительную ориентировку в действиях, </a:t>
            </a:r>
          </a:p>
          <a:p>
            <a:r>
              <a:rPr lang="ru-RU" sz="2000" b="1">
                <a:solidFill>
                  <a:srgbClr val="0000FF"/>
                </a:solidFill>
              </a:rPr>
              <a:t>активизирует сознательное и творческое отношение к движению);</a:t>
            </a:r>
          </a:p>
          <a:p>
            <a:r>
              <a:rPr lang="ru-RU" sz="2000" b="1">
                <a:solidFill>
                  <a:srgbClr val="0000FF"/>
                </a:solidFill>
              </a:rPr>
              <a:t>- во взаимодействии с педагогом;</a:t>
            </a:r>
          </a:p>
          <a:p>
            <a:r>
              <a:rPr lang="ru-RU" sz="2000" b="1">
                <a:solidFill>
                  <a:srgbClr val="0000FF"/>
                </a:solidFill>
              </a:rPr>
              <a:t>- по образцу сверстников;</a:t>
            </a:r>
          </a:p>
          <a:p>
            <a:r>
              <a:rPr lang="ru-RU" sz="2000" b="1">
                <a:solidFill>
                  <a:srgbClr val="0000FF"/>
                </a:solidFill>
              </a:rPr>
              <a:t>- используя помощь сверстников</a:t>
            </a:r>
          </a:p>
          <a:p>
            <a:pPr eaLnBrk="0" hangingPunct="0"/>
            <a:endParaRPr lang="ru-RU" sz="2000" b="1">
              <a:solidFill>
                <a:srgbClr val="0000FF"/>
              </a:solidFill>
            </a:endParaRPr>
          </a:p>
        </p:txBody>
      </p:sp>
      <p:pic>
        <p:nvPicPr>
          <p:cNvPr id="9221" name="Picture 5" descr="IMG-20170417-WA00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124200"/>
            <a:ext cx="2617788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69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838200" y="914400"/>
            <a:ext cx="79248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Качество индивидуальной работы  зависит от умения педагога «видеть» детей. Очень важно эмоциональное состояние ребенка во время занятий. Здесь велика  роль взрослого, только от него зависит психический и эмоциональный настрой занятий. Улыбка, тембр и интонация голоса, одобрение, искренний интерес к тому, чему  взрослый учит ребенка. Стихи, загадки, использование элементов драматизации.  Немаловажная роль отводится развитию мелкой моторики рук.</a:t>
            </a:r>
          </a:p>
          <a:p>
            <a:r>
              <a:rPr lang="ru-RU" sz="2000" b="1">
                <a:solidFill>
                  <a:srgbClr val="0000FF"/>
                </a:solidFill>
              </a:rPr>
              <a:t>Тактика одобрения, поощрения, похвалы вызывает активизацию деятельности. Порицание допускается в тех случаях, когда это действие оправдано (более эффективное воздействие оказывает на самоуверенных детей).</a:t>
            </a:r>
          </a:p>
        </p:txBody>
      </p:sp>
    </p:spTree>
  </p:cSld>
  <p:clrMapOvr>
    <a:masterClrMapping/>
  </p:clrMapOvr>
  <p:transition advTm="829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762000" y="685800"/>
            <a:ext cx="7543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Таким образом, систематическое проведение</a:t>
            </a:r>
          </a:p>
          <a:p>
            <a:r>
              <a:rPr lang="ru-RU" sz="2000" b="1">
                <a:solidFill>
                  <a:srgbClr val="0000FF"/>
                </a:solidFill>
              </a:rPr>
              <a:t>индивидуальной работы с ребенком или с небольшими группами детей обеспечивает улучшение их движений,   развитие физических и личностных качеств. Опыт работы показывает, что метод индивидуального подхода является одним из важнейших, а порой и  решающим методом в работе по достижению поставленных задач. С детьми группы компенсирующей</a:t>
            </a:r>
          </a:p>
          <a:p>
            <a:r>
              <a:rPr lang="ru-RU" sz="2000" b="1">
                <a:solidFill>
                  <a:srgbClr val="0000FF"/>
                </a:solidFill>
              </a:rPr>
              <a:t> направленности этот метод наиболее актуален и эффективен.</a:t>
            </a:r>
          </a:p>
          <a:p>
            <a:pPr eaLnBrk="0" hangingPunct="0"/>
            <a:r>
              <a:rPr lang="ru-RU" sz="2000" b="1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1271" name="Picture 7" descr="IMG-20170417-WA0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810000"/>
            <a:ext cx="186213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 descr="IMG-20170417-WA0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10000"/>
            <a:ext cx="18700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4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 flipV="1">
            <a:off x="3048000" y="3214688"/>
            <a:ext cx="274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762000" y="990600"/>
            <a:ext cx="7516813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Методика индивидуального обучения плаванию детей с нарушениями ОДА позволяет научить ребенка плавать, предупреждает развитие опасных, критических ситуаций для жизни и здоровья, открывает возможности достижения ребенком качественного уровня двигательной и общественной активности. </a:t>
            </a:r>
          </a:p>
          <a:p>
            <a:r>
              <a:rPr lang="ru-RU" sz="2000" b="1">
                <a:solidFill>
                  <a:srgbClr val="0000FF"/>
                </a:solidFill>
              </a:rPr>
              <a:t>В воде физические недостатки и неловкость движений скрыты от посторонних глаз, что позволяет занимающимся детям чувствовать себя более комфортно.</a:t>
            </a:r>
          </a:p>
          <a:p>
            <a:r>
              <a:rPr lang="ru-RU" sz="2000" b="1">
                <a:solidFill>
                  <a:srgbClr val="0000FF"/>
                </a:solidFill>
              </a:rPr>
              <a:t>Индивидуальные занятия в бассейне помогают детям с нарушениями ОДА выполнять движения с большей амплитудой, быстрее осваивать то или иное упражнение.</a:t>
            </a:r>
          </a:p>
        </p:txBody>
      </p:sp>
    </p:spTree>
  </p:cSld>
  <p:clrMapOvr>
    <a:masterClrMapping/>
  </p:clrMapOvr>
  <p:transition advTm="1048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402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Arial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</dc:creator>
  <cp:lastModifiedBy>уке</cp:lastModifiedBy>
  <cp:revision>21</cp:revision>
  <cp:lastPrinted>1601-01-01T00:00:00Z</cp:lastPrinted>
  <dcterms:created xsi:type="dcterms:W3CDTF">2017-04-17T18:02:52Z</dcterms:created>
  <dcterms:modified xsi:type="dcterms:W3CDTF">2017-05-29T18:31:28Z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