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121D4-5D93-4020-BB0C-504E524C05CB}" type="datetimeFigureOut">
              <a:rPr lang="ru-RU" smtClean="0"/>
              <a:t>04.06.2017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97C3E-25D0-498E-9984-7643FBBD35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6947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121D4-5D93-4020-BB0C-504E524C05CB}" type="datetimeFigureOut">
              <a:rPr lang="ru-RU" smtClean="0"/>
              <a:t>04.06.2017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97C3E-25D0-498E-9984-7643FBBD35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9012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121D4-5D93-4020-BB0C-504E524C05CB}" type="datetimeFigureOut">
              <a:rPr lang="ru-RU" smtClean="0"/>
              <a:t>04.06.2017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97C3E-25D0-498E-9984-7643FBBD35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3657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121D4-5D93-4020-BB0C-504E524C05CB}" type="datetimeFigureOut">
              <a:rPr lang="ru-RU" smtClean="0"/>
              <a:t>04.06.2017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97C3E-25D0-498E-9984-7643FBBD35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84631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121D4-5D93-4020-BB0C-504E524C05CB}" type="datetimeFigureOut">
              <a:rPr lang="ru-RU" smtClean="0"/>
              <a:t>04.06.2017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97C3E-25D0-498E-9984-7643FBBD35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3790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121D4-5D93-4020-BB0C-504E524C05CB}" type="datetimeFigureOut">
              <a:rPr lang="ru-RU" smtClean="0"/>
              <a:t>04.06.2017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97C3E-25D0-498E-9984-7643FBBD35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4361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121D4-5D93-4020-BB0C-504E524C05CB}" type="datetimeFigureOut">
              <a:rPr lang="ru-RU" smtClean="0"/>
              <a:t>04.06.2017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97C3E-25D0-498E-9984-7643FBBD35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460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121D4-5D93-4020-BB0C-504E524C05CB}" type="datetimeFigureOut">
              <a:rPr lang="ru-RU" smtClean="0"/>
              <a:t>04.06.2017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97C3E-25D0-498E-9984-7643FBBD35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7210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121D4-5D93-4020-BB0C-504E524C05CB}" type="datetimeFigureOut">
              <a:rPr lang="ru-RU" smtClean="0"/>
              <a:t>04.06.2017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97C3E-25D0-498E-9984-7643FBBD35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5054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121D4-5D93-4020-BB0C-504E524C05CB}" type="datetimeFigureOut">
              <a:rPr lang="ru-RU" smtClean="0"/>
              <a:t>04.06.2017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97C3E-25D0-498E-9984-7643FBBD35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1168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121D4-5D93-4020-BB0C-504E524C05CB}" type="datetimeFigureOut">
              <a:rPr lang="ru-RU" smtClean="0"/>
              <a:t>04.06.2017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97C3E-25D0-498E-9984-7643FBBD35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5463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5121D4-5D93-4020-BB0C-504E524C05CB}" type="datetimeFigureOut">
              <a:rPr lang="ru-RU" smtClean="0"/>
              <a:t>04.06.2017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C97C3E-25D0-498E-9984-7643FBBD35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0272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sfw.so/uploads/posts/2009-03/1237400220_kurupita-gvianskaja.jpg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sfw.so/uploads/posts/2009-03/1237397567_cornus_capitata_abundance_b1.jpg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jpeg"/><Relationship Id="rId4" Type="http://schemas.openxmlformats.org/officeDocument/2006/relationships/hyperlink" Target="http://sfw.so/uploads/posts/2009-03/1237397557_800px-cornus_capitata_2klubnichnoe.j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sfw.so/uploads/posts/2009-03/1237397647_cornus-capitata-fruits.jpg" TargetMode="Externa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sfw.so/uploads/posts/2009-03/1237399269_0_1a47e_df361776_xl.jpeg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jpeg"/><Relationship Id="rId4" Type="http://schemas.openxmlformats.org/officeDocument/2006/relationships/hyperlink" Target="http://sfw.so/uploads/posts/2009-03/1237399297_6ea79a69a2d3.jp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sfw.so/uploads/posts/2009-03/1237399507_colletia-criciata.jpg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sfw.so/uploads/posts/2009-03/1237399541_3296701593_bc100c22c7.jpg" TargetMode="Externa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sfw.so/uploads/posts/2009-03/1237397989_dendrosicyos-socotranus.jpg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88640"/>
            <a:ext cx="7772400" cy="1470025"/>
          </a:xfrm>
        </p:spPr>
        <p:txBody>
          <a:bodyPr/>
          <a:lstStyle/>
          <a:p>
            <a:r>
              <a:rPr lang="ru-RU" dirty="0" smtClean="0"/>
              <a:t>Корнейчук И.С.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1412776"/>
            <a:ext cx="8928992" cy="4680520"/>
          </a:xfrm>
          <a:solidFill>
            <a:schemeClr val="accent3"/>
          </a:solidFill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tx1"/>
                </a:solidFill>
              </a:rPr>
              <a:t>Деревья </a:t>
            </a:r>
          </a:p>
          <a:p>
            <a:r>
              <a:rPr lang="ru-RU" sz="4400" b="1" dirty="0" smtClean="0">
                <a:solidFill>
                  <a:schemeClr val="tx1"/>
                </a:solidFill>
              </a:rPr>
              <a:t>со </a:t>
            </a:r>
          </a:p>
          <a:p>
            <a:r>
              <a:rPr lang="ru-RU" sz="4400" b="1" dirty="0" smtClean="0">
                <a:solidFill>
                  <a:schemeClr val="tx1"/>
                </a:solidFill>
              </a:rPr>
              <a:t>«странными» </a:t>
            </a:r>
          </a:p>
          <a:p>
            <a:r>
              <a:rPr lang="ru-RU" sz="4400" b="1" dirty="0" smtClean="0">
                <a:solidFill>
                  <a:schemeClr val="tx1"/>
                </a:solidFill>
              </a:rPr>
              <a:t>названиями</a:t>
            </a:r>
            <a:endParaRPr lang="ru-RU" sz="4400" b="1" dirty="0">
              <a:solidFill>
                <a:schemeClr val="tx1"/>
              </a:solidFill>
            </a:endParaRPr>
          </a:p>
        </p:txBody>
      </p:sp>
      <p:pic>
        <p:nvPicPr>
          <p:cNvPr id="1026" name="Picture 2" descr="http://arch-grafika.ru/_nw/0/9563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274" y="1700808"/>
            <a:ext cx="2460526" cy="3476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arch-grafika.ru/_nw/0/9563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701056"/>
            <a:ext cx="2460526" cy="3476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3432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036496" cy="1143000"/>
          </a:xfrm>
        </p:spPr>
        <p:txBody>
          <a:bodyPr>
            <a:noAutofit/>
          </a:bodyPr>
          <a:lstStyle/>
          <a:p>
            <a:r>
              <a:rPr lang="ru-RU" sz="4000" b="1" dirty="0"/>
              <a:t>ДЕРЕВО ПУШЕЧНЫХ ЯДЕР </a:t>
            </a: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(</a:t>
            </a:r>
            <a:r>
              <a:rPr lang="ru-RU" sz="4000" b="1" dirty="0"/>
              <a:t>ПУШЕЧНОЕ ДЕРЕВО)</a:t>
            </a:r>
            <a:br>
              <a:rPr lang="ru-RU" sz="4000" b="1" dirty="0"/>
            </a:br>
            <a:endParaRPr lang="ru-RU" sz="4000" dirty="0"/>
          </a:p>
        </p:txBody>
      </p:sp>
      <p:pic>
        <p:nvPicPr>
          <p:cNvPr id="3" name="Рисунок 2" descr="Деревья со &quot;странными&quot; названиями. Часть 4 Final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268760"/>
            <a:ext cx="3190875" cy="2701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Деревья со &quot;странными&quot; названиями. Часть 4 Final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264950"/>
            <a:ext cx="2808312" cy="27051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683568" y="3861048"/>
            <a:ext cx="806489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Это типичное для дождевых лесов дерево достигает в естественных условиях высоты 25 </a:t>
            </a:r>
            <a:r>
              <a:rPr lang="ru-RU" dirty="0" smtClean="0"/>
              <a:t>м. </a:t>
            </a:r>
            <a:r>
              <a:rPr lang="ru-RU" dirty="0"/>
              <a:t>Длинные кисти длиной до 1-2 м появляются прямо из темно-коричневой коры, покрывающей ствол и основные ветви</a:t>
            </a:r>
            <a:r>
              <a:rPr lang="ru-RU" dirty="0" smtClean="0"/>
              <a:t>. </a:t>
            </a:r>
            <a:r>
              <a:rPr lang="ru-RU" dirty="0"/>
              <a:t>Удивительное зрелище — свисающие кисти восковых цветов, окрашенных в розовые и желтые оттенки, и сладковатый аромат, на который слетаются летучие мыши</a:t>
            </a:r>
            <a:r>
              <a:rPr lang="ru-RU" dirty="0" smtClean="0"/>
              <a:t>.</a:t>
            </a:r>
          </a:p>
          <a:p>
            <a:r>
              <a:rPr lang="ru-RU" dirty="0"/>
              <a:t>Далее образуются крупные плоды округлой формы, диаметром до 20 см, висящие на длинных </a:t>
            </a:r>
            <a:r>
              <a:rPr lang="ru-RU" dirty="0" smtClean="0"/>
              <a:t>цветоножках</a:t>
            </a:r>
            <a:r>
              <a:rPr lang="ru-RU" dirty="0"/>
              <a:t>. Английское название </a:t>
            </a:r>
            <a:r>
              <a:rPr lang="ru-RU" dirty="0" smtClean="0"/>
              <a:t>в </a:t>
            </a:r>
            <a:r>
              <a:rPr lang="ru-RU" dirty="0"/>
              <a:t>переводе означает «дерево пушечных ядер», указывает на внешний вид и размер плодов (а также на опасность прогулок под этим деревом). </a:t>
            </a:r>
            <a:r>
              <a:rPr lang="ru-RU" dirty="0" smtClean="0"/>
              <a:t>Созревая </a:t>
            </a:r>
            <a:r>
              <a:rPr lang="ru-RU" dirty="0"/>
              <a:t>через 8-9 месяцев, они опадают и часто раскалываются при ударе о </a:t>
            </a:r>
            <a:r>
              <a:rPr lang="ru-RU" dirty="0" smtClean="0"/>
              <a:t>землю.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7676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62474"/>
          </a:xfrm>
        </p:spPr>
        <p:txBody>
          <a:bodyPr>
            <a:normAutofit/>
          </a:bodyPr>
          <a:lstStyle/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материалы и фотографии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взяты </a:t>
            </a:r>
            <a:br>
              <a:rPr lang="ru-RU" i="1" dirty="0">
                <a:latin typeface="Times New Roman" pitchFamily="18" charset="0"/>
                <a:cs typeface="Times New Roman" pitchFamily="18" charset="0"/>
              </a:rPr>
            </a:br>
            <a:r>
              <a:rPr lang="ru-RU" i="1" dirty="0">
                <a:latin typeface="Times New Roman" pitchFamily="18" charset="0"/>
                <a:cs typeface="Times New Roman" pitchFamily="18" charset="0"/>
              </a:rPr>
              <a:t>из интернет -сайтов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0083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Autofit/>
          </a:bodyPr>
          <a:lstStyle/>
          <a:p>
            <a:r>
              <a:rPr lang="ru-RU" sz="2400" i="1" dirty="0" smtClean="0"/>
              <a:t>Актуальность исследования – многообразие деревьев на нашей планете</a:t>
            </a:r>
            <a:endParaRPr lang="ru-RU" sz="2400" i="1" dirty="0"/>
          </a:p>
        </p:txBody>
      </p:sp>
      <p:pic>
        <p:nvPicPr>
          <p:cNvPr id="2050" name="Picture 2" descr="http://img.crazys.info/files/i/2010.11.16/thumbs/1289899836_1352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885527"/>
            <a:ext cx="3240360" cy="2430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cultline.ru/images/stories/bansai/clip_image00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911671"/>
            <a:ext cx="1571625" cy="2209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indasad.ru/images/stories/cvetovodstvo_sad/ekzoticheskie_cvety/rastenia_s_bolsh_listiami/magnolia_krupnolistnai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108028"/>
            <a:ext cx="1714500" cy="2124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kolizej.at.ua/_fr/4/5734016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610371"/>
            <a:ext cx="3923680" cy="2621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572679" y="3162365"/>
            <a:ext cx="19436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Деревья-карлики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12012" y="3244334"/>
            <a:ext cx="21514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Деревья-великаны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6250637"/>
            <a:ext cx="35596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Деревья </a:t>
            </a:r>
            <a:r>
              <a:rPr lang="ru-RU" b="1" dirty="0"/>
              <a:t>с гигантскими </a:t>
            </a:r>
            <a:r>
              <a:rPr lang="ru-RU" b="1" dirty="0" smtClean="0"/>
              <a:t>листьями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032550" y="6260772"/>
            <a:ext cx="32428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Деревья с мелкими </a:t>
            </a:r>
            <a:r>
              <a:rPr lang="ru-RU" b="1" dirty="0"/>
              <a:t>листьями,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9653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КЛУБНИЧНОЕ ДЕРЕВО</a:t>
            </a:r>
            <a:br>
              <a:rPr lang="ru-RU" b="1" dirty="0"/>
            </a:br>
            <a:endParaRPr lang="ru-RU" dirty="0"/>
          </a:p>
        </p:txBody>
      </p:sp>
      <p:pic>
        <p:nvPicPr>
          <p:cNvPr id="3" name="Рисунок 2" descr="Деревья со &quot;странными&quot; названиями. Часть 3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033939"/>
            <a:ext cx="3580631" cy="2611084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Деревья со &quot;странными&quot; названиями. Часть 3">
            <a:hlinkClick r:id="rId4"/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040288"/>
            <a:ext cx="3024336" cy="260473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1167855" y="3861048"/>
            <a:ext cx="691276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Клубничное дерево — вид деревьев из рода Кизил семейства Кизиловые, произрастает в диком виде на склонах Гималаев в Индии и в Южной части Центрального Китая. Оно также завезено в Австралию, Новую Зеландию, на Черноморское побережье Кавказа и Крыма. Это вечнозелёное дерево высотой до 12 м. Листья бледные, серо-зелёные на нижней стороне и более яркие на верхней, нескольких сантиметров длиной. Цветки белые, собранные в </a:t>
            </a:r>
            <a:r>
              <a:rPr lang="ru-RU" dirty="0" smtClean="0"/>
              <a:t> </a:t>
            </a:r>
            <a:r>
              <a:rPr lang="ru-RU" dirty="0"/>
              <a:t>соцветия, цветут летом.</a:t>
            </a:r>
          </a:p>
        </p:txBody>
      </p:sp>
    </p:spTree>
    <p:extLst>
      <p:ext uri="{BB962C8B-B14F-4D97-AF65-F5344CB8AC3E}">
        <p14:creationId xmlns:p14="http://schemas.microsoft.com/office/powerpoint/2010/main" val="3423700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КЛУБНИЧНОЕ ДЕРЕВО</a:t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3" name="Рисунок 2" descr="Деревья со &quot;странными&quot; названиями. Часть 3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894298"/>
            <a:ext cx="5832648" cy="406717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1187624" y="4961473"/>
            <a:ext cx="712879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Клубничное дерево осенью покрывается красными шаровидными плодами величиной с небольшое яблоко, по форме напоминающими гигантские ягоды клубники. Они съедобны и состоят из сладкой слизистой мякоти, в которую погружены довольно крупные «зернышки». Но, конечно, плоды, а точнее – соплодия клубничного дерева, не имеют ничего общего с настоящей клубникой.</a:t>
            </a:r>
          </a:p>
        </p:txBody>
      </p:sp>
    </p:spTree>
    <p:extLst>
      <p:ext uri="{BB962C8B-B14F-4D97-AF65-F5344CB8AC3E}">
        <p14:creationId xmlns:p14="http://schemas.microsoft.com/office/powerpoint/2010/main" val="935725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КОЛБАСНОЕ ДЕРЕВО</a:t>
            </a:r>
            <a:br>
              <a:rPr lang="ru-RU" b="1" dirty="0"/>
            </a:br>
            <a:endParaRPr lang="ru-RU" dirty="0"/>
          </a:p>
        </p:txBody>
      </p:sp>
      <p:pic>
        <p:nvPicPr>
          <p:cNvPr id="3" name="Рисунок 2" descr="Деревья со &quot;странными&quot; названиями. Часть 4 Final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836712"/>
            <a:ext cx="2066925" cy="275971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683568" y="3731007"/>
            <a:ext cx="763284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Растет в </a:t>
            </a:r>
            <a:r>
              <a:rPr lang="ru-RU" dirty="0"/>
              <a:t>тропической Африке и на Мадагаскаре. Это красивое дерево высотой до 10-12 метров с широкой тенистой кроной до 6-9 метров, опадающей на сухое время года листвой. Цветёт до или во время распускания листьев крупными красными цветками, опыляемыми птицами </a:t>
            </a:r>
            <a:r>
              <a:rPr lang="ru-RU" dirty="0" err="1"/>
              <a:t>нектарницами</a:t>
            </a:r>
            <a:r>
              <a:rPr lang="ru-RU" dirty="0"/>
              <a:t>. </a:t>
            </a:r>
          </a:p>
          <a:p>
            <a:r>
              <a:rPr lang="ru-RU" dirty="0"/>
              <a:t>Растение известно как «колбасное дерево» благодаря обильному урожаю крупных длинных плодов (длиной до полуметра при толщине до 10 см), свисающих на длинных плодоножках. Плоды несъедобны. В Африке в народной медицине используется вытяжка из коры и </a:t>
            </a:r>
            <a:r>
              <a:rPr lang="ru-RU" dirty="0" smtClean="0"/>
              <a:t>плодов как </a:t>
            </a:r>
            <a:r>
              <a:rPr lang="ru-RU" dirty="0"/>
              <a:t>антибактериальное средство и для борьбы с раком кожи.</a:t>
            </a:r>
          </a:p>
        </p:txBody>
      </p:sp>
      <p:pic>
        <p:nvPicPr>
          <p:cNvPr id="6" name="Рисунок 5" descr="Деревья со &quot;странными&quot; названиями. Часть 4 Final">
            <a:hlinkClick r:id="rId4"/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980728"/>
            <a:ext cx="3456384" cy="261569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34607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КОЛБАСНОЕ ДЕРЕВО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68512" y="4509120"/>
            <a:ext cx="756084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Знаменито </a:t>
            </a:r>
            <a:r>
              <a:rPr lang="ru-RU" dirty="0"/>
              <a:t>не только своими деревянными «сосисками» и тенистой кроной, но и весьма красочными алыми цветами, распускающимися ночью. </a:t>
            </a:r>
            <a:r>
              <a:rPr lang="ru-RU" dirty="0" smtClean="0"/>
              <a:t>Цветы </a:t>
            </a:r>
            <a:r>
              <a:rPr lang="ru-RU" dirty="0"/>
              <a:t>свисают гроздьями по три цветка и имеют не самый приятный запах. «Сосиски» могут висеть на дереве месяцами, медленно увеличиваясь в размере и вызревая до нужной кондиции.</a:t>
            </a:r>
          </a:p>
        </p:txBody>
      </p:sp>
      <p:sp>
        <p:nvSpPr>
          <p:cNvPr id="6" name="AutoShape 2" descr="data:image/jpeg;base64,/9j/4AAQSkZJRgABAQAAAQABAAD/2wCEAAkGBhQSERUUExQVFRUWGRkYGBgYGR4YHxsdHxwdHB8aGhocHSYeHR0kHB0YHy8gIycpLSwsHB4xNTAqNSYrLCkBCQoKDgwOGg8PGjAkHyQsLCwvLCotLCosLC8sLCwsLCwsLCwsLCwsLCwsLCwsLCwsLCwsLCwsLCwsLCwsLCosLP/AABEIAMIBAwMBIgACEQEDEQH/xAAcAAACAgMBAQAAAAAAAAAAAAAEBQMGAAIHAQj/xABDEAACAQIEAwYDBgMHAwMFAAABAhEDIQAEEjEFQVEGEyJhcYEykaEUI0KxwfBSYtEHM3KCsuHxFUOSJKLCFhc0U2P/xAAaAQADAQEBAQAAAAAAAAAAAAABAgMEAAUG/8QAMBEAAgIBAwEGBQQCAwAAAAAAAAECEQMSITFBBBNRYXGBIjKRwfAUM6GxQtEjUuH/2gAMAwEAAhEDEQA/AOTU6DMbA773jB4WAACY/e+NmqkzfngavmQtpknbGVu9iySitySjnNNQeKPM3A9cNc9n6ddv/UDu2HhFWkBItYMs+Nee89DvNWUkz+eN6WWtaJ3jBcExbscVeztVdLAirRLAGrTOpQOermjQDZgPU4DOZLsWNmN95FzMb4i4dxWrQYvScqYgxF52BU2YbmCCMOFzdLM/3ijK1TcVFU90/wDjS7Jy8SEgT8OOdrkW0RZNC4BBAg6WJMWjVNz1Ee+D6OaTvNFQkIwIU6o3BiSNuX+2FPEMpUoEBxFpU7hl5OjbMp6iRy3xIMorhNJiRN+UCT59I5X8sRniU9wNUy39jxkqVNqefy9GqxGlKtOs+tiTYaSQqm8BhB29cIq+byhdjTRwgYkB3aFMC1oJ63MYAbLMmXXMFQ1IMUiR8Ufii4tF2tG25wDkFpupp1G06rz1b3NsU3auT+iFjsxt2gqVDRDLbSA5AH4Ta3p4T6TgbiHEq2WqqqOQQoBuZIAC/UhsHZHiArZxaGmUMU4PS+rf+Un5YsGT4VQNc1ay63cQikSFEm8dSZvyxKNRilk9dxq3orBzFOrTAqVKtIqBJ095TE2lhaJ+GZ5bYgPZmvBNLRWvYownT/heDfynnhr2l4m+UNbKUKkZeuFrFdK3aYgsV1RKSADExitcH1vVVO/SiDqOuqxVBabwDc7DzOKqLSqD+oG6ZYOBcFr0RXqVZpJA0gm7HVYBRyg8+cC/IjP9ptIC/ExBgHYchq9zthNnBWXSazzTgOml1adwfhtIIIuLwCJUgldm82HqVaiqEBPhUEkLOwk3MWvz+mIvsyyS15BietxR+8V2l05rJUMAYK6tx6jBQrN9kFW7HXpdSTESYI5gzp+uFND4dB23HlO/tsfY4dZPKk5Guh5aGGxhta29PPljQ4xqqDrl0Ysp8WOvU4LpAmnrZFaAdM6SDZjPz64hy4MA3mD7+eJsvklHxXP0xvmawUX35DDX0Ryj1Ywy9TUEDEASsljpEahMnp1PLHZsz2UHEMqcutVV01EqU6o8QgAgkbSGQke4OOHcMrg6talwY8OrTboDBjbkMdq7OdpteVrtl00vSEqhkmEg9LygMR0xGUlFqxZ26YDn/wCx5KTf/mEIAWJakSQAQN1YCSdhF77wcVLjnZR6WVFdZ7pqrIGMhjYlSREAQDsd8dg7J9p8tmU7toFQksVqeLUxM2LbxsByAAGPf7ReHV8xl0y9CmCHcGo7EKtNFvJJ2vGwNgcGUIZVqh+Mjop2fNrKRzPnjEQMec+Rwzz+VC1GQMG0kgOs6XAO4J5Y1o0NJLGBCsZO0gWn1NvfEJSa26jONGJQCLqBuIIBkjeL/Plg/KZiJcIELk2VmIVeiliSL23NgLk4SVuIM0AlWWbDTHL8pvedsOeEUmFNQYkatrfibpic5TwxtseKSkT8Qo062WSsFZTSfRUE3ZWazgnmD4b9QcKK70lrM9NHWmD4VLayARYE2B8/1w+z50Zdh/GwE+S+I/XT88VtacDcG87/AKb4aGbvFbJzXxWQcRz/AHmkRDczJJPKLmLcjAONspn6iAhWiRHp1jltbE3DVVa6OyqwVlJWoSq731MLqBvq5RN4jB3aDhlDLZhqVHMLmaVm7xDIkzKFpIJEbzzHnGik4nWunQkyFPICmneZjMB4GoJSsDvAJMmNp5xOMxvkeBI9NWK1ATOzL1t+HpjMN3sSixze5Vqrkk3OBSRzPsMTtufLA5v7Yomc5WzGafIYmy9aDGInWB6m3oP9/wAse5azYLWwVyEV6OojSJJsAOftjQyLXkWvyPPDnJcMZpamVJFi03EiSAJFuRPrytgj7MgkZimrtABaXSbWloCao2JbpvOI94rplO71AvCeIwho1F76ixk05ghv46Z/7b332a4IIOLFwnsme+IZ/unSEYiHA3hl5OIAsSDywrTICm9OrT1FabaiIDtAvpgxPobxcTh7k+OnMFSAqX5cucbmfXEO05JY43HgZKtpcibtFlqmQVqME06pbTUDEhxo0aSlhqALG4nxWsML+G8cfIiolNMu9Rwy1GdRUKaTBpqSdBBgklZ1SL+GMdEegubpdy7BDurwG0tEawD1uCOhMEbjm9XhRoV69KqyhaSsxD7VPEoTSBqGpgwYXFgbiMN2TtCyrbkyuKToM7Hq710Z58KOVJEyNPd2O/xMPli10irVJDC1hOEnYjJae9YEkaEi22pmYjf+RcScarLS+Ekk6mtewkzAGwEmegnEO1weWSgiitvcA7UcHqVKbZqaIpJV7hfGBUZgoZoXmqknnImYviu5ejqOpj4U3PM9BgvTTgkJVqTqeTJH8z2AEeG5HS+2MoVFdSoXSOQEH8+eN6SjFJdDlG2NMnwMZlM29MlxlqaVVaRTpxfWGDw+u0IBzUzYiVdQpWY6KK0EOkBULNEEnUzOSSxn5RjwZWwASpG/iZUB9ZMTN8eZvLuxpkLCmGnkCLG/P9cPe1INb2yReGaCpJmbgjzi56QORw74eo7jNTsEDekS36YApt4II8BaZ8/L2wdwbNApnAoELRYyTM+F9x7Yi22NJKKENfNECVUx1P6D9cL2ljJw2RT3ymqwZJGvQ4YFTcqrLImPUAjyxFkOHmq+hBdjA1ECL21E2HmcMmkQlO2EcOADKdhsT5He2Og9kqRyeaOisleiaho60JBZhTWrqNO+lIYjVJxz/JZeGKNaCV9GHI+W98X7sln3o1kWpppllAJqA6SjKwRmAguviaDI+I3F8HQp8jy+JWi39reEU6jlpy1DvWpMtVvCYAbXEC7TpsSJ9sL+OZurVV+GVMwjVE0tSq3VanhkUql7EggzeDG+LLV40+UyVdmQPUoLMTKxb7zzUA6usdMcn4WauezaoreOqxbW9pMFiTAsLHlhJK/ij8wIRe76HvD+FUhUqJm2eiUBWFQMwf8AmE/D5jqL88Jc+9FKhWnU71Q0ByChYhTsrSQJ6zMY6rxHNGtkKtGvR1ZmipK9biNYI+IBTqjmBijUuCZpKWdpUxSovTpa6y1ANbJAbRT3USNJJ/wwROJr4pJfnoxJzudsptbL2jTJIUgdZFoPmbYdnhz0q70e9VyhIYgzBkhgfRgb8743yvCiEVq004E6B8cG41TZPeT5DHq5xBKCmaaA67gyw6ybkWA6WMAYm3Gb7t/UdJqQDxGqylO9DJvpB+FgbEqwsZA6zhbXUzAuf05fS/vi/wCS7QCr4dAJXdWurjowNp2uL+eK5xWr3PfUqIGglQq1SWMFdSwbQy6nVSeQgzOLpY3tALVrzEdCgzPABgkAkTAk2k7DY77wYx0Ds3wfJPRq98GaqsLTCErHmxFjM852OOfo/hgmDIDpcGeRI2IEkDnc2xeuzIFKjIHxeL52X6YlP4WmyajdJhz09J0qwUCwGiYx7gV3Mm492/3xmJd5HxNNnMW/XESrJsC25gcwASfYC/1xOsa48+sfXENIlWmY0Ak/kBbqSo9Jx6ESCNc2RqtfT4QfTf5mTiMVPFJxt3donHhQXnDDeYXkswTIBIO4je28e2OjcE4ipprTaYIhpJIaecHrjltNiLgxe2H3AeOQSKjWF1Y/kf31xl7RGajeMfXtRZTlBQzGhpCzM7Arym2I+1OS0L9ooHSRBcDYjm0dQd/K++NeK5+q5ostJ6ognUis9jylQb259fPB2UyVcoNSGmpG1SEjyKsQfLbGPvZpJyWzGlNyQlo9o/CsypawsfS3W+C6/BXzVYU/hZkDaz+FF3Zj0EE+464DodkF1y9ViNVky6FyBNhraFSLXKkCMM+I9oVoUqiOAalQBQFa+kX0sRyB3gxM72wyjDHNPFvZJPxN+B5WzUUqygPifYt6DeJ69cIc9mmy+aFUM6MrFqTCDIkgFZBBtYg+hGHPY9nzGZFlDMuhR8Kgx4QT0tE4Q5KsKinLViDc6KohtLi0qeaN9R7YpjUotyl7hrlBPGss9VEzdaiKdF3WmrDSiSRrLLSTxRHjYqty3nGES59RcUhPmxOJM+9RQKNRmPc6giTITUQWK+TGDPOxwPksk1VwiIzswMBTEHkzEggKDc7W5jG/ZgugmlxZnIBVAOoGLBnqCU6YDU2qM6nSwY+E6Sfzjl192PDuwlGjTLue+cLsTpQtf4V5jlLEzcwNsAZriFQGNusGI9DBBxn72F7GjHBzW7EppEyF1Sqk6SLgWE/lhx2QysvWQiA1MqZ5yCD6i+Ju7qVYioR/DDiZ3AKlBaf54ww7NgiveJNhBmTPiIjYTHPcnpife7ks8GqZUMpltC+KD1I29Z6WOOpdmuB1dSMMmMqlSiaFOsbsWK6u9a0szKCLqBBN8c14Rk++JpMzLV0k05urDSSdUXuoPivabG+Lt2S7d5rLPSpvULUwKfgcioEUgXlZKQJ8IMjYg4skk7l1MckdVyPZqhXK1K2TypGldDWqMdIhdR0gGBt0xt2w7DUs7TGmKdamIpuBAAH4GA/D+XLmC9yVak2o0mVhN9LSAYHnAtGJqWYV50srQYMEGD0MY1otFJHJuxqVaNarlc0pkSCrXBRhpseakbYT9n+F08vnGpVAqvRrUz3j1Co7sOpkLEMWUg7izHpjqnaqtTAUR94DY6TtBkaojziccq4n2lpnMa6lKatIwrq2k2NgeRA85xiyZI4p7+o6d2hr2v7TIc6tehVUgDu9KyGUpcMwIFjqMf4cKftmbztZ2oIWeowXUW20h2Uam+AQakHzidsZxTtVQzNSo9ejLVFChhBKRzpkiQbnnHljbg+S0lmytVawKw1CoNJZea76T1FwRyvjJPKnO4vZ8rgRJpb8la4twtkopWWsGfVUp16feXVi5ChBYldIu07ssYS0MwpKoC+zWYyDNzBN5G0e/XFtz3Zim9J6dA6Ko0aaddzSanDSykkaailbAmGELvvgLjPZmll8ur96HzWoSqnUjTuFkSWAkyI54u5Y5JRVeA8E2t+SDhHhaeRwD2vdWqvp2NNGYj4vC197fDtgPLZlyywZQmxHLyP9cT/aGy+dFVW8VNwykieQtGxsYxHBiePNbfQpQvyk1ahSgC6s8U1qldURq8TCADAm0e+L/wB33aAdAPptip5HM6czWqt8etnOw8TzJAFgukmB0IwyfjLOb4btc09kLXiGFCbk/n+hxmI6eYEYzHm/EcUrL5MCqprFkpSx1J4yYBKhestpW+032xDn2AWBOqodR9Lge0lvkDh9nqaNUbuwE1wzoRpQMZ1d0Bsk7AmQLSbYr/EAe8J0kKhCbEAbwPUgE+xx9FF2InsRUqMTJvH1ONXpycb97EbGTecZUMm37nHb8hTIWFgP3v8A7Ylp9Me1UvHMAD6f1xisQR9R+mOs5oYcP41Xo+BHIUDb1sL+uJ14hUrqJrMrj4ejGdjFhaTcRaOeFibNp5c/p+uDMhSKbwJtFjymR+98Rljj81KwX0LFncxV+zqaj1VeYK6QFf4YFN1JmZNhcQMJMyRqGhBTJQEhmgNpUyVYkhi8bEzqtzxmVqvWhWcnu5KSedyLco3tviComkBWPimY+pPuZ+WJxSUqS9hKt6WW7sfTUUajm8KSfTS3h/fUY3qcEo0qNd6dOnUYUidNUn7sC/eUYuW2gHlFxz97L0mOSr92pZmJVVG5sg3Pqxwv4rTetlT4XSrSCa6ZBB0kiGjcgKZnaIO2JJzjktcWV6tDDsP2qHeN3iLp06ao0gpUpExocNMwWsPM8phZlcm+VFSo7U6Qep4FVwSQZOmF/CvKw52wnzVKmVSjpIIhtQuWY2hpMC07DpvFzOFdn6WYfSWqIw2mSN43b22j2xWUdUXG6X5wCMeozz/bJSIBLGOW3zwkXOd4SzfPynDXP9ke4pXAcqWc1b7eFVpd3JC31vrJM2W1pS0ELEIq6iTAA6nE4YscF8O99R45HFjDJZXW8k+BBqmeXM8o5e5GNeBcXZs6j3CfCoFgqxb3kDBHEQaVJ8vSAdyJqkSZ6qh6D5nfcwFfDci4IqMDTCsmkERqBN/MdIi+ryu+OKknL6AyS1Fp78NXbKtoVVqVRSkAKGIAGqbaWEMTB8UkXxZsl2YOXo1NeWOZR1KGqVZGosFPwWfUskAVBYxeBvSuMcIetmGemAxYIbMs2QKbTO4n3xcOzubr8SWllqlZssmUpMKr6mAZZUDWsqBAAEEwLmMUTi+N39THKPgXLhHEKVDh9JUp1VSupBqArZ/hIJtExY7AemBqdTOGr3SOMqyR3ND8LDn49mMDczMnbB/CMvw/J0zlmzferVA8DvqUA7FQohJmZnocXSjRCqqjZQAOdh540RjwUUbE3ahz3KA7lxPyOOJ/2k8HGVziw0msqVSgtoB8M/5irN6zjsfanNqXpICDDGYvBtE/XHC+0zV8zxLMazenUdJayrTRyqenhggcySepwrpzfsaIclg4P2MTOUAxK0dVQKtZ2MWWO6CC2r8QYm8RgXN8IqU30JAq03hyCLqYvY7gwd+ZxE/aZ6GXXKrUJpqS2n4QWJ1SxAJ3uFudrY24FxM96DUHhaxsEsbDwF2edzJ08rDGLtSjSfhz9yrxtXJ/QsJqioiUs8DTYj7uusah6MZVv8LT+WKb2o7K5rLMXqEVaLAhayE6QYtqEzTPkbdCcdD4lxeguTrKw1NSpvKkC4jdeV7EeoOKFwLtzVy1pLJOkq8NIgb8r3tGBjqO8d1/KJxT5RVOA5Uh2Yk2tE8/3+mJc5UFRmN1MxJ2IFp6/piwhqFes5gZWmQSO6SRrMX0ltuoB6RiJey6CSudpmetN0J+rY7vYa3KT8hlS2YgzDAANN40kxvG3vFvbDZuEsi3mYBIAJIkTEDfBuR4JTpH7yoK3iDAAEAEc2Y3I8gBgjtjlKqU6TVKbijVaS8BpIuF0lhBO4mNsByWaSjD3fkCVPgSUc+NIg2xmB8vkpUGT7XHtjMX/SxEuIbmo1C+3PpH/P0x5xbiWqklLMO+YphQ7vSu9AmVTW3wOxWfC0EAwGBxh4cytU75hRpUalSm9XSaiLUTemumCzSV6C8zhNmeKPTpnLo9bQ9TvKtOoophyAugsqsW6nSzEDwkXvi8YO25E42mSdp+yNfJVdNRVZCfA6HUjCNQEg2OmLE+k74D4Hw98zWWihpqz6oLnQo0qXMteLAx7DB+Q49UBZWCPRCLT7gu5TTIY92S50PMsGvpLGABbHmY4alOomjx0qoL03YXgG6GLCorQGAtsdmGGcldDpNgR0gkkTv0N5ttYiMRqgZoFgSLk7bAknpucS8RYF7DYAYFCR5HCj0F53LLS0gOjMCwcKdYMGzBx4SrCYjpfcYjoVSSLefoJ5/T3xmbpL3jaZABiCPY7TzmMFHOtSRqaGBUCipcwRJIBHlvefLHNpgXiFFqa0g6qveDUkTM8+8FwVYbHcG4sMCZ3IkAMWLPJ1iICxFhzPqLYK4bS1M7MF0JpkSAW1TFiPELEE8pGGFanRzXx1Wo1gAGJGpKmmwdgIKtESZjym5i56ZU/qNDG3wOMpmfs3C1qFdf3iMV1Mmqa0xqQhhYbjpz2wsftFXqMczoqxTcIkD7mmhLN3JOkS0sInlyggYstHI5epl0y9RiyJoOoSoYhSBcEQDqJ36YmrcCp1KTU0LCm2mUVyASvwkjaRAAMTaL46NNNPqMuzyuyrcX4dRRGzCpqFRhJLE9wx0nQFFjcNpYnZo3WSNls1TVlekX0i3iG/nYmB5HntizpwV0ZtXjRxpqI4ABAgAyoAWIBBKgSARthXxjsmKIVgtasttRMCJ2shm1pMQZt5TatNSBKEoc/wADfKOcxSIfSabqVgzLCLkEXt18vLFUp0RkqbOSGrNK0xvpWfjPmbH6Wk4tS8ZWlQdXQUyo02kQBbTGKXnfvS1ZzBYza4A5D9+eI4KknFXXUm3SJuBU9Wqo7aSDAvfUT8XkYv8A84svFuDrmaKV0jvKTDvB/EoI8Q8wL3vAI6Yq/C6QuogjUDHrzxcOFZfStToVc/TBy9qWN6KOSVFVFU0cyPEALSSNWnVB1Ab2Bm17Wxe6dJBmaGaVg5AanVWm3hrhkhSCLEFWPI/gH4cUbj9D/wBZVEgQV8/wLyxrwnPnLEd3+F9Yn+K1+m4GLOLUU4cixhfJ1PiPAcvlqOZoZqqKQDiplmPjaCLgKviI2DC179DiOr2mzDZenTqO1CmiAGDFWrFrkf3ax7nnhJwnJI3/AK1w+tpK03Osatu8BPjNwYDExc/wxrwPIPxHNFHqdzTWS5azbxChvxSee0e2D3rb0YtvXoCMVE0odoGbMIiCE6Dlfc+p5+eHHbbJh0hRHe6XMQCdMTy5lfrgTtDkaXD809BEJBVWDs0sQR123kWjbB/HjqylJwCxVtNr2qL/AFAv54ztuMmluysXTs5rxSiKbQsn6+vTEGVqkGBMyLbn2VSfyGHXFK7UEq0iabU6jqgrGnJGm4AILaGPiki5Cn1wDnKApotRHlSSrAKCm9oYuSwNyfCAJG9zirg6p8lP1MGnaG3DK7ZuqqM2imCq1ahEwkyWbkqgR4jI2HPFcq5VQSFcEAkamBUMATDrPIgTpJ1CcW3gHFM9lcrVzNCmVQzrqGmoBGw0swBYT/DN98Tf2QdmaWarVlrgmnTpBVXUV8THcEQZCqef4tsUwY0o0lTJrJqtrgQZbhdI5DMZnXFWnpFOmQwkNUpKagIaHChisEGNQmJXAHCO0qBxroq0C9yQ0bmLET0GOlZvsgGGc4bRq06jU2FWjSrACoJpoddKoukSDrRkKwVKyVkk0B+x/d98a7Nlq9NZp0HQ/fdQj7GLG0/QxbLhjLZr3JRdu0WLhVTLNL0GljcU6p22stSII8mhvM4d5/i7ZrL1MnmaWk1UPdEjSQ4+E3MWYC8jHHcpnmpNbrDD0P54fVeKVK1LRUJaB4EnddyAfb4f64wPDOE1KL/PQpLYThnSUMgqSCPMGDtI36E49w7o03CgB6a89LTIm8H548xr1y/6/n0EuRJ/9U1MvlmWnmfv2zC1qlIoxJazh9fwKJjUs3M2ESarn85UrV3rVX11HJZ23Enp5AWEbCw2w7ymdo08xmKrZZXSpTqLSpsQ4p1GAh/EPFpYNYjZvLCTL0QCu5gSR+/1xp1KqDW5Pl0C6Ygxe/Xf3vh3wt9eqg7ACuRpJn7utsj84DT3bW+Eg/gGEqoCS4tHWw/fpg7hvCO/1AvABIMWuAJ/P/jGeb07vgZqTdRE9enUp1CroVYHxAiDYwfaZEjGZkR88dT4/wAC+00Cad6yjXqN5JuyzPPmdpg8scxzcsLKJHlBPt++eDCepj1WxqtMal8UEwTY3M/u+2NMybn1j1i04lqm7eFWGnSpkgqbQQR0g2PXEKpqN5M2sJmeg5k+WKijD7QVRU5kAnqJ2n2P54jpUUHiqsNJ2KyY99JE++HP2UUs1pzalZuCpBjp6AC2G2cyVEvOWzNVVuYZ2ZTtYqwYSDsIGMMsij7/AJyXSbWxWMu9BvDrzVeNlQBQB5C594GG9CqimUGdoQPNhPWCb+gHyxNWJjStWuxttU0AxvELHtHywEHbmzg9O9Zz/wC2PzwqyX+L/S/o1QVIsGR7ZVUAFVqdddhI7mp0tqAU+npfDzsZ2oD5x6LKVV0lFbkROryuCOfLc4o+QctUhncjp3jEE+fiNvKZwxyFZabgmnQBU2ZaYBE7mRf64o8/RiTplt4x2By2b1PSd6TEnxAlkJ28VNjb/LGOacZ4NUydc0aq3F/JhyZfL646dwfjAR9IYEAtYdPPpv6bYO7S8Gp8QohdqiSabgSVJ3BHNTaR6HcDAjlVuLMM1ucboZ8U28MxabcvIdcWbKGoxpEGzPpaOkE/XCPjPZ+rlXFOupV9xzDL1Ux9N+sYf9mcyVUMwGhXC6rGG0ki2/w6vacT7RFbTqzqpAvanhbrXzFeIpq6gsxVblUgKCQzQCpJAMYh7P8ADBmcwlMzBkkryABMk8rwPfDftPm3DU6iGsKlOoxpo6K6GmRqLrUVRrlgJpvOkfMs+xHDe7pNXYaWrXVQIhAZsP5jcDoFxacqgmianK6D+N8fXKOitlVq0WQppaVAWdPgIBhhBwXwHM5au80qaZuVk0awC16YETDExVUTEgk7Y8ztHJtmWqEpWpFlRgrnTpaAGZdi66TEQ0yZggGp8Y4XW4bmz3LVFVWZadWw1DSpPKD4XE254ZY6Sv8Aj8/sk5b+Q97c16JLlKbrVRZcVCSUA2EGyqLAKPXHuUZsxwmoFvU7ossc2p+IDznSRHQ4zgfATWqUGzTsyZynWEBTpRaZGmSt7uZ0jSOpuQWGXqrlB8VBlDmDRTu6Z3EBBZTG4/i1YGXGoNZPMeLT2OMiqzgmQBIYgkLfrHW/LrgtA+kqzqwN1AcvBB6cg0npe8YddoOwFSTVygFeiSWFNT95T/l07so2BW/KOeK6uaKRRZdLKWIFRPGCwBAOqxUEAiVB8WLqpK0NVMcV+JK2X7vQ6uhVfiOgqA2qUJP3mojxCLCPVz2H4r3D6waiKA5rPSgsARCQpGxYAWvfFfXiPfUyWMGR4ZMGI53Oo7zgvLU6GgrUBJCP3bCQdVyA34WEAi1784xPexWmo6fM6AvZn7WKHFck2Y72m1N3puyPUqKrQ+mCdLFda6WkESI6o/7Q+PvUorRdIaiTDMsNLQIiBBUeGR/DON/7NuJmnRC0noqxqt3mtyvhKjTKW8PnJvG0YrNTI1c5UrBm7xqK95pCl2YSPAzTHhAZmdiYsBJOKuSl8CFSSl6CWq5LAVASw58/eeWJ8qdTpB+DnEE8/ljXix+9PjLkCC53JtaRvpss+WB8k7mqi011u7KoUbkn1xOVv4UWcr2ZYWrj+BD5nc4zHiJInGYyrtU6OKtSzkEhrgn2/wCfPBiCSYaRED+n76YCXJzuY9sY9YKfDjexw6tVVUgyYMtymOnQYP4PnS4OmmtMi5iYbzuYmDH7GEhzOoTp8XLnBxNTzDJEEh1uTP4jEqRztHyOI5ceuLRzlR07gmeCnTO+3759cUjtjw4Ucw4gKHJqKbwZ+IeoYk+jDEuS4qHAIYAnl0PTAna+u4emlTbSHUk76pFvSMYeyqcMmmQE9xJVLNzM+VxHr1xauzmQXK0Tn8wtgPuFP4iba4+i+7bQce9muyfg7/NA06X4aZ8LVPMg3Cf6vTcXtfx85lgyVVCU37hac+IiBNQiI0SNI9PPG5y1y7uPv/oDaEmdz5quapRw7NJZn1D/AAqukQPniWnB8UgMLGTy9f3GIKqDvGgCZjw3Ei35zjam5VgR136+WHmuiKQdB1OqXBg9AVgv13AOrpuIwRfppW3LQPl8TX6wMEcPoJUy1euyAGivh6lvM81kqI9cCZDi1SmZGkH+UAe0bRjHUt6RbvqTM1FbqdPnP7+WCaOcBflJiT+oGJf+lpnadR8uujM0wdVIA6XgX0L+FwLwLHoDiqERTkkyYI/58pP0xSOJZESllsvdPM934hbl9cMstxxxcMR6YpvC+IuaUtJIMeo/rvhmM6pAjfpjzsmCUHX9EtSLNxM/aVXv3aA0qRczGw9efpirZqmtHM6CLgj4gJgweVp8xi0cPqoaLUK5KydSVBfSf6ciMaVuD0XrB8xVWofwd3IdjMwS3hAKyNiRuIN8VwTho0t7gkiL7ZWp161KnBoIR4X8S+JQwXxTJhvlhlxHtCq0lNRXJkBBTAVCwhhTqEydBAIKqJImCN8RcXruyllTSq+HySBzm5NgJuZj2rPGMvW1UFJLB17wIRIG41H/ACx9MHFcp7ceAJXpCMjxHQ9KqqrOoso+Kmxm0JyAmwM8tsdGy7VOMAU81SNNKXiC01hmchlDeL4FAn4rHzxQMrweqlWlCvUFNw3dSQSAQ57sG1wJMAHaxx1/L9qvtACVcrK1BTlCVYxUYBHgxKxrbaRpnnj0cMdLpv28TNWnZiniPFnyuRGSytakc5TJpqqsmvQCSX0sYDlBMHntOK/nuBNmqLU1q06JSm1ZnqE6bESGYmRJa7GY3vhT/wBXoVc0tPL5PQe8LNmHJeQm5RWJAlgRN4sQA1wv7cZ9tULA0gSzRpGslQCTYEhWMdAx2BwMjU8kYvgeDfIl7PcUrVK1KjSP3lRtMqxgRcsSBsACxImwOGlPtqlRjSzlNKulipFUAlSCQdNQbEGRIOAONdnadDU1CtRr0aqka9SsyCJaQjAAyD1WNPnJ2Y/s+pNw7I1cuzVczmKvdPpYGkGOo6WkeFlELY3gmDjv08N9Gz8h+86hGa7F0q6u+QqAsfF9mcgEH/8AmxibTZvniuLxOvRStQLNTm1SmygG3I61JWxO0b+mLxQ7MVKdLvGV8uKEUTVZl0vWUhC4O/dFpVTpm4mAMe5nMUM+oo59DTrKPBWEB1tIBOzKQQYNumA3LG/+T6/7KKSkin8L4jSoUGGioanxo4K6GUwCrD4+Y2PKMKKecqIzU0Y6nUlmpsykzBIkXK22MA4dcU7J18k6ozBqLkKtZZ0EE7Hco08j5QThZQo1mfuVGkncxp5/ET0xVJXY2lN2B5jLnSBcKIHQnn+eBzRAgg3B3kjy/r8zix5zsFmkBclXpgSzISzAcyEMEx0Bwr4hwqmgTRmUrBxOlQQy9dawQvlcyLwMM3W50qXINl84yqBqNrYzDOh2bGkaqqqeYgmPcWxmId5h8jtxZnRosd/154BrWgdbn9MHVQC99luTjbO8GqIzNmENEKEaHIDaXB0kLMmwJiLWB3xeKs6ToEodTyk368h8/wAjiOtO5kHY+c8/31xs5jwzMdOZv/XHjteQf30OD1A0bUjAHLn/AL4tHD+3NYaadOkHJPgEyR6Spj1ttisJmbzAPKDttht2OqKlc1HE6F8PvYn1j8ziOWMdOqa4GYzOZzdaq7ZpasASEQSdMyzDcEhQbkwLkwJxXc1wspoaAUqIayQwa2ooQYmCGBET064tPaKs1VWcAQGQkEBgAGEagbEF4BEXnEPG+JVM1l6Ir1UZlepo00wraGiWOjwBS4gJAPgBuCMJ2eUdLlVE/wDKkVija/PGxXHpEEx1PvjfuywIWzQSPOOXrGKllxZYzR08Npp/++oCeXhAapPnZVHvhEub7pVhB3oUMWJ8KlrgMOZCx7nD/tS/dpll1HwU3Y9TICj6Bh7nFSOUqV2AQF2YgBEudRvAA8pJnaDO2Fwbxvx3JXsG8F4g1CtSrK11cljtMhCd/Iajh5/aNwVUqpm6FqWYXXA2SoLso5XnX/5dMVasjUzWpuIKkoy7w6+GJFrGdt4GLXwfiYq5A5espMGByZSNmEjeN+t8dll3clPpw/scVXLVWSm99tMDfnHtuMb0s3411M0C5ix62w5GXy1NnptQqFls5dmFww/hIvMGwwRwqll2edC09MeIlnP+UMTB8/TCSyxVy0/0cqLB2Yyor1e7aoFIg6WHiIM+w2PPltjO0tM5fNaEFgFdD7n+mEXDQ61Q4PjQyP5oaCD5ER9OmDe2faCalOQC0C/RTNzyxiilGVY/mH2GPFs4atJCGKhjDid4uD+mIH4k1XTUF4ARWHPTvHkDA9VxFmHFPJrVbSZqFHJCHSjow8OtSoZWAINjykTjfs52fzFQKFUJSS3eONOoG8m51EbSIkR0wrg3DvL3Yr8B9wThhzDNT8NQqhqLSNQ02dgrDSjAhp8R5xG+FFHOpLCmleowFekawV2TvCqpTRdQDKEQ1CwKhpiJABwwzNTLZZ5Zu/rMNAABg6raVQSWkmIMzOFXGO17GmHDAM1R0amIVkIm7oPEASLEgbHGjDlnKHy6n49CM4qUrZZuE8XrHLpSroqGmSEEksVv4iD8IMxBv6bYpXbttTND09KFPCobW7FT8Vo00/EN/wDudScF9ks21VnckmCo6TufXC+pxBftLAuadNzWR6g2O+mCoJKmoNLbjYxY4fHKcsjbXSgtJLYM4T3Iy1HMjMClXpnuii0A4RDq8TA1FL61ZgWAJvHKRrwbtatCjQy1CRVoZk11assU6k03U61UkgRo09NXlOK9mxZl0SAZYKoBPWGmYj1jfBOe4rVrVe9qsGqlVpgwAQqiFWwEnz3ONcJ0gRhboM4rxHv3djrd3fvAksQjH4kRCzCNRYiL7dYxicLrFkLHui1hTcFWBkAakaCFYGQecHbfGnCc/wDY2Z2WamyMLNRcX7xerT4SpBEe4LGhx77dm2fPaqg070V0ElFiwUM0RLGI5mbRgfDNblE0tom3Be2brqptDgEo6OJBgwRB3GDkq02dmpBgDyY6iNpAJvpnYHFFaojVi6qaSFiaaBtekdC7SWO1+d8WLgmcBJAM8sZpxeHeL28B1sXPh2YJXfFR7T5ZMu80qYUVJJO5ncgE7L5YsvCgZtiHtfwOpWoEUlmqGUoJA533IG04j3mtqMuDtVlOyfEVKKYW/UsPbbltjzAJ4Tm08JoZgEchTcj5hSMe43LFHwQNTFubfSp/m/Ww+kn5YHfNtVfVVd6hG7OxcwBtJkxAj3wRmsvqEC8X9zy+UD1xnBMvRNZftLtToMdLuokgQTIGluYUbGxO2+KxOk9wKk8mT6n88bg/1xvSpCXKzoBMat9PImLTEbc8RqN+nLHHIk7uRbfDjgVAaTqbRLUxqjVAOq5AuYgmBvhOj4dJX72holE0FYaIZv7xjrab/FpGwAgeeFe63OY6HZ9b1czXqLQamWUqNDFiSKQVXEMHIa8CBBJGE5XRUYLD6YUshLISogurH8BIJB2iItGHXBe0QoU3ZadLvwipl6ujxAs2l2gqQzCmSQGjd95jCI1dCVAbE8vXfCTitKURYJ22BKBPlgzhVTTXpsDDBgUMc/8AicABvbD2nVD5mlpoUqQVFH3ZYljH942om5NrYTI6i35DzdKjftVmWGcVFYLqoU6JLEAAPM6mNlWGu3IXwJ3SUqXfalZw7ondMQRCmH1BlJXUCNQG0QbwIe2DFs5VPQqvyRf98DqCVANjOpbyJ6gj2P1w2OowivISmTcRzNFhqoItEIi6yzljVYgE6FBcIdQNlPQnTeCuF1glNHMAFxu0C/VhJjn1wDn+JVKrlqkTM6QsAk8+pk3mcOMjmAtOoFsrE02gBpVlIMagYJB3FxgZ2nV8WcroLz1Clmu8CvTGZUGmWBmnViIYNA3AEPEERMGwF4VwBqaM+YbQANtSnYbypIAAwtrNp1srBu7BQkeRBU+pET6DAtfjb1KfdmCAQZIufeOW/L3xDu5NaYvb+TmtI+yHEUENqEH6zgLtFnO8zCDQYVI0yRq3I8hMgTz9sKcpQao+mmjPEEAEE+pNrThwvaII8PQAqjwM5UFlA6A+vywscHd5NUd9juR9wriYQMUDGlRUNUvtyMg3jY898CcQ7dZiowZQAoYwrCVKmVUFIEkbzO4FuRj7KFqn2lWMmvTqXiL6W25WIFuUYQcIXVAYkLKlogW3IVoI1EaoLCJ67YOLEtTvo/tYXI6H2A4J9ro0qSUnpxVLvnWhmNRJZUQzq8IAEbWJN7Yi/tJ7Emlm0SkzslRNZDuTpMvqljcg2gbkzeBY3g/9q3cDL0BRHd0m1A6oJUoyxtzJ1A9LHacVbjnGquer1K1cgqTZN1VRNlBj0FuU9MbJZIxjSFhG3Yz7J8L7ksAQwZgVYcxEbTYzIIPPyjFcy9ehUauMwXLs1QoaR8QYEwgQgIAxOpnYxCkABoOH/AOJJSCk3XVaT05T6/TGcU7Ntma9TMJmKVSpVbUdfgI5AWEGBAm0wJvJOTDOKcrfUdwvgRcQzytULKNBYaSA02NtMhVBtayicZ/0o02ptmKbFQwapSnTU0A3Vl+KnO0kA/MYlrdkc7SdagpsdDBlamVeCpkGL8xNxgTiXFKr5h61dn+0O2tj8GwAErFohR0gbY0NXwCUXWlcE/FsrQFMujMj66mmjolaawWUGoBLtOhBIFiSTzwvzlcK0LYHmJEgiPXniCtUJBO+/PbGDMAaXKh9JIhtjzBI5i5+WOUX1BCNchvDOzwqKxeoUI2UR039PIRiPgNfRVIb1nrGGb1kr0memi0qqifB8LDnK8j6YQ8QVqNSDuPqL4k7yJwZVou2W7QsriDGHOb4/wB7QqKxHwkg7RF8c74dmGqPpWRF+vyw0znEkRqlArqL0iFJ2VmG8Dcjljz/ANPLWo36+gEkS0O1b6RDVP8Ay/3x7ivnLOtijD/L79MZj0v0mMUBpVirHXIkmfnjbNg6oEspEz63v9MTZnLktGre98R1XIJlhHL0xoOIEqGmdP4TuOvv7/ljXMVBEgRy9T1Pnj3NViWjkP6f1nEuXoCp4dumBS5OQK1fUdgPIbYJyuY0m+x3wJUoxvI9sTVaUECQbAyDa/L1wzRyY3ydbSx1gsv4WDXB5bgzf6HAVWtqM9cR0ah1KPMYk1HwyInYgWHkf64nSsKSW4Zw2nSIbVV01LaFgEMJhtRPPTMAXmMNOz1Ga4a8Teb6Ta3lvt5YC4V2YOYY1y3dUt2Yi5fZhTFpvfVsJ5kRh5muN0+8SnSsCbnqRzJ9sZe0SVOMd3X5ZN7uxJ2hpoueratQDFwTY9BINoIIFr253wuqU0L/AHRLLtJsT5RA5zthl2zzjfa2kyhCuAYI8SiTtO88+WFtClUquFpi4BcgHSAFHxyTGxxojbiq8AW7N6+VBVbspMKBEkkiwgX8vphrU4KaOWKVGA1aKkodRWYMOsAq4nSVO2BMtUUsQ1QrCSjTEvPhJnYb/TBHCqwpVSC3eK8E28IYb77gkxJiYxOdqF+H2/8AB1LcH4Llmr1XWlTZ2qSoQAQRE7yBMSTNhe+B6vBtLtrkIpi1y3lYW8yfbF2q9oCtMgxcG0W22xVcvRYaUcaSpMg2IFiBHQSMShn1xbW1BSvkynnqqKVXQqC2lRdedzuTBF5J9MS9oXlKNRgocyNUeIqB+IzeLDa1+uNcyTq0KBA8XWwvE9Zn9k4C4kdVGkbeB3X2YAx/7fzw0HbT/OB5fKM+xWa0ZlVmwYEryEmD/TAK1DQq1KfwhHdFMT8Dadue18R8FP3xYQLbD1Uz+eDu12Xb7RUfTCMVYGLeNVYwdp1asPCVZWvRkdN7E2XzpKVyhUBQPiCyQx/7YCkqZHIrAIGIA+lIna5j0vyvv9Z8sLcjTJYgGPD+REfXB9PIllJF5Jm1wIgR6Wt0nCZErpl8cElsMgqjLqYtHPzBv64TDizLs0+UT9bfrhp2gzITLgXlj4Yjl/FziDy54rdKkSJtHriXZ4RlBykuWxdSS3HGU7Y1kNiR6McOU7cpVGmuqVB0qKD9cUeeuHnZ7hlPMM0stMLBljJPUR+uNDwRfy2vRiylSsc1eFZCvdTUoE80IqJ8muPY4h/+39Qg9xXoVxYxJptIPQyNp54V5Vu8Jp06a6tRmrJGlQT0sB5+mNUzrqw7ty3igHY788Jpyx4lfqBSsN/6NmMv4XplJkBmIIkjqpODs52Pq5iqxLLSRVs7gnWbWAFxPU4WZvjVWt92SWIbwxuZsPL388WnsUEzdenSzPfKGbui4KgGrpLaAPEYKg+KwkHAjHLquKQ8pKtwXIcKoZRG8etyPE5sAOijphBxXLpU+8fVTapHdsxGjSJAuqmTa8GR0xa+2HZ1MlXSmMyaxLAuqpBSkxO7atJbSsRG9za2KdxPLimBS0qygtEiGaTYtHP02vyw0Mbi7m9yTna2NcrniqAa6ixy6fXGY9y+WULEoImxYSL88ZjZRTUzzL8CqM51NpEnSY1SORgG1oMb+mJM5wOmhBarEtB8FhYkmA9rA74lp8TqCWZWZT+NCHU+ZXbzjzOPcxxJKgXQ15iBY7bEG4Ex5Yhq6s0OENNoD412aNJBWVxUpk3MQVk2m5kTacJlYjY46PwTLA0zTa6uCCpvvyxXe2XAWo1BUVQKLgCVFlYWgjlIj3nE8GdZLj4ERXl8wCIOwGB80wtp+WBe8EwMYTjSKHZWopYaheRfD/gOU75iHA7pbs3/AMB5n6AHFZyQLuqgSSwAHUziz8YrLk8suXU+NpLnaep/+I8h5Yjkk18K5YXwEcUznfWUhaS+EII+GLQOn9MV2ll+6q7zAkH3AH54hXMzsQPfEtKpIM/yD647QoR0oFKhz2syX9xVEXQ0z6rcD1gm3lhHl8vrOlZZiJhZPnH+2H9TjSBTSrIrrM3Fx5gi6nzGBVy9EMWoywMOJO0fhBH5m+JYslQSkBClsvLabFhv4gL9JNpm2+NWp2OrUvK35dD88NO1VJe8SokxUBmeo03PUwwE/wAuE/dWF99h1/p74vGWpWjr8SfJUzrUBidxeeh2wUX1N4tQJaSbiTMAbXuSfc9MR5ClDggzpUt77R9cMctltSnVuTG8b/rjPlmrKwSYIx1k9IVSeutgJ/8AEMf8wN8Q5svWdadMWUC3IHxSxMbANH7jDCllSoOoqIMzsPLV5fDbywNmc/Ywylm+NlAUWtCgWAHzwsXv8J0vA9yeVSm+lSajwdTWAEXIAn+p8hhvwuqH1U6qyjkggnccj5MOTC4gYRZDLrBcj4bgnkeZ88MUreEsrWABnpJAv7kYTLafwvfxIjPN9i0oUVq065q7LUlSnjMtCD8QCi5ve1rgZllIiNrz8j9eWIawak6qWY06y95Tm8kWZT0ZTbzBGCMu/hP754h2jJJtPyGjJoT9qwdFG0DxeK8TaBO07mMVrTGxx0Tiyo+UdagtMqeanqPPYY56ywTF/wBnG3sclLEkugCSlX2DAED8pmPzHvjyooBlDv8AhNiPc2OI1qYkakPTnfGs4IoZ2oFZZ0o12AAWfU88F8OdFVqmo+CAF07kgiS02IMWi+84VvVK+Hb6zj1c0Y0n4SZPrgNAa8BhlMxoq02NNHXTpZXB0tIK3gghhMggiCFN4gy1Mx3ddTRJCgghlbUZ2LAiIPOBGBHzdr8rgjmDY/pjWmyqdekk77xv+YwiXiLo69RnlszPiN2DEeZnr7mcRtkWZWcMVQc9mP8AhOBFzy80O874JPEEqIUllHJZA9pI23364SOPTKwKLXILTztMCAiQNpE/njMeHLufwH2GPMX1h1eQRUVQTCBbkyruPoLDG1OlJ1T8PNiPz0lvlhKM8wcncSd/Xl09sF1OKEHwgD1vPt0xJ45LY1LJGi1ZLiZQSstOxjFqekK+UNJzJdSG9TefYn6DFI4bW1UzpIGsSJEgHnP5YsOT4npUBhPmD/XHlNLHK1yROaLlWL6ApLyRpAkkjeALnDfLdks58Qy7wf4oX6MQR74bcb7SvQYrlkp0u8BZnVZcmby31wp4fXzGYcA1XgXYzFuQtzNx9eWPUeWbhrVJeYtj7gPAvswNevC1FnSsg6BzJIkSR9PXFS4lxE16r1HBufCOgvA+X1nFk4pmAaFRFM6QQT5xcfljfgfY1Gph60ksJ0gwFHKSLk/TEcWRb5J88BqyqIvhnrbBeSuY/mT8z/TEdehodkmQrlQeu8HEnDB94PNx9AxxpyP4WxVaJeKj70jyH9cF9naoupIsbA9P+ZwJxWqDWcAREA3J1GN77WgQP4fPAVKpDjyI/PEXj14tPkhuhYe1E6KJAOmakNFp8Nh++WK7px0Fs1Rq5M0agmGGiCJB3DDpzHmJGPafYChUTwMyt11avmD+mJdnmo41EKi2Vfh2U0jVvII/LDzIUue9jb9nAeZyJy57pwQwNjyI6j5YLytYKJO2M3am7tHW0ybPcH7yhW0iSF8N48Qvvz5CDvPlij0VkCOd8X9OKKaDXICkliJ26/WMUrhNL71F5D9MW7LJrHLV0A93uTcZbQlOkN41N+Q+Zk+2Cuzil+8pkx3iMotsSIB/8tJ9sSdrMjodHB+Nb+oOw9iMAcCraaykcv3+eKrfDa559+QUO+E5n7VlBQb+8Rg9IkxB2I9x9fTBGTosEGuQbiDYg+Y6+WErUe7r1QGI0uxXpBOoA+xGLBkqzOmsiyn16c8ZO0KltxyHUroR9oM8+o0x8Aj5xhIlFiGaBCwCZ5m4A+U4a8fcpWcyDJsI2EC/54UZcgnTqmb2Np8/bHo4IqGNUuhzPRVXmPlbElN0O4I9/wDbA9OlNvXbyxqAZEXP7/TFjtQwZ1n4Y6RB/PEJoqLiB+WN6ObXRo0+I6gCDpgkQsk2gG+AzULev7vGOoOokU35kbHnY4IfOsEK2IMg2BIO8g8sS8H4b3rSZCjcdfTph1xPhFFaTR4akSukmTA5gmDbE9SckjqvcqzOvr5ix/oceFB+E+xxp3pm/tgmhTDSCQDytOKN1uLaNqFeoFABYYzEdJjFmtyvGMwxwPoE7DEhQdBjMZhmch5wFR3dS3/cH+nDqmt8ZjMeV2v5wIrXFx98fT9Th3wRAMkSAAZqmRbbb5YzGYtm/Zj7HCjgyg5epImd/kMdDiKRj+EfljMZiPavmfv9hjmVZRre34/1OC+FoNa2HxN/pOPMZjZk/bfoDoQ8TQfaKlh8RwKqCdhjMZh4fKvRHdBtRPgHqPzOL52Yb4ceYzHn9o5Q3QJ7aUV7tTAkOBMXuHm/sMV0IO7ew+HHmMxGf+P51OfLCKFMDK1wAI0ty/lGKzwJR3wt+5GMxmLw/akcT9qr91N7Hf8AxHCzLINaWHxj8xjMZi+H9le/3EYzz6Dv2MDan/pXFiy6AZYQAL4zGYlk/Z9kUjwyvcTUfbh6jA/aHLquZzGlVW/IAb7/ADxmMxrh8q9Ec+PcByo+L3xvxKmATYbt/qOMxmOXzk+oBRUWtzGCM3SArPAAh22H8xxmMxVnMecHHg9zhjklBe4mwHtO2MxmMWP95lI8FKKCNhv+uJaKDULDGYzG18E2MMtQUqCVBPmBjMZjMZW3Zx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6" name="Picture 4" descr="http://www.life-nature.ru/images/content/article/2011/01/19/Kolbasnoe-derev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1052736"/>
            <a:ext cx="3782912" cy="2837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mtdata.ru/u16/photo19FC/20317494126-0/origina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2831" y="1052736"/>
            <a:ext cx="3876521" cy="2989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1038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МАРСИАНСКОЕ ДЕРЕВО</a:t>
            </a:r>
            <a:br>
              <a:rPr lang="ru-RU" b="1" dirty="0"/>
            </a:br>
            <a:endParaRPr lang="ru-RU" dirty="0"/>
          </a:p>
        </p:txBody>
      </p:sp>
      <p:pic>
        <p:nvPicPr>
          <p:cNvPr id="3" name="Рисунок 2" descr="Деревья со &quot;странными&quot; названиями. Часть 4 Final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980728"/>
            <a:ext cx="3024336" cy="2601466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Деревья со &quot;странными&quot; названиями. Часть 4 Final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980728"/>
            <a:ext cx="3670548" cy="260146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1043608" y="3861048"/>
            <a:ext cx="705678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Произрастает в </a:t>
            </a:r>
            <a:r>
              <a:rPr lang="ru-RU" dirty="0"/>
              <a:t>Южной </a:t>
            </a:r>
            <a:r>
              <a:rPr lang="ru-RU" dirty="0" smtClean="0"/>
              <a:t>Америке.</a:t>
            </a:r>
            <a:r>
              <a:rPr lang="ru-RU" dirty="0"/>
              <a:t> </a:t>
            </a:r>
            <a:r>
              <a:rPr lang="ru-RU" dirty="0" smtClean="0"/>
              <a:t>Из-за </a:t>
            </a:r>
            <a:r>
              <a:rPr lang="ru-RU" dirty="0"/>
              <a:t>необычного облика иногда называют марсианским деревом. Стебли </a:t>
            </a:r>
            <a:r>
              <a:rPr lang="ru-RU" dirty="0" smtClean="0"/>
              <a:t>покрыты </a:t>
            </a:r>
            <a:r>
              <a:rPr lang="ru-RU" dirty="0"/>
              <a:t>плотными кожистыми заостренными треугольными пластинами с крепкой колючкой на конце. Пластины эти расположены супротивно, причем каждая пара – перпендикулярно другой, так что все растение как бы покрыто колючими крестами. </a:t>
            </a:r>
            <a:r>
              <a:rPr lang="ru-RU" dirty="0" smtClean="0"/>
              <a:t>Растение </a:t>
            </a:r>
            <a:r>
              <a:rPr lang="ru-RU" dirty="0"/>
              <a:t>совершенно одинаково выглядит как в живом, так и в засушенном виде, а вот привычный плоский гербарий из нее сделать довольно проблематично. </a:t>
            </a:r>
          </a:p>
        </p:txBody>
      </p:sp>
    </p:spTree>
    <p:extLst>
      <p:ext uri="{BB962C8B-B14F-4D97-AF65-F5344CB8AC3E}">
        <p14:creationId xmlns:p14="http://schemas.microsoft.com/office/powerpoint/2010/main" val="1269220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1143000"/>
          </a:xfrm>
        </p:spPr>
        <p:txBody>
          <a:bodyPr/>
          <a:lstStyle/>
          <a:p>
            <a:r>
              <a:rPr lang="ru-RU" b="1" dirty="0" smtClean="0"/>
              <a:t>МАРСИАНСКОЕ ДЕРЕВО</a:t>
            </a:r>
            <a:endParaRPr lang="ru-RU" dirty="0"/>
          </a:p>
        </p:txBody>
      </p:sp>
      <p:pic>
        <p:nvPicPr>
          <p:cNvPr id="3" name="Рисунок 2" descr="Деревья со &quot;странными&quot; названиями. Часть 4 Final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013078"/>
            <a:ext cx="4128135" cy="32385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611560" y="4256018"/>
            <a:ext cx="813690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Похожие на одревесневшие листья пластинки на стеблях </a:t>
            </a:r>
            <a:r>
              <a:rPr lang="ru-RU" dirty="0" smtClean="0"/>
              <a:t> </a:t>
            </a:r>
            <a:r>
              <a:rPr lang="ru-RU" dirty="0"/>
              <a:t>– на самом деле видоизмененные побеги. Они зеленого цвета и вместо листьев осуществляют фотосинтез. А настоящие листья этого растения – чешуевидные, мелкие и невзрачные. Они появляются лишь в период роста побегов, да и то скоро опадают. Плоские же </a:t>
            </a:r>
            <a:r>
              <a:rPr lang="ru-RU" dirty="0" err="1"/>
              <a:t>листоподобные</a:t>
            </a:r>
            <a:r>
              <a:rPr lang="ru-RU" dirty="0"/>
              <a:t> стебли </a:t>
            </a:r>
            <a:r>
              <a:rPr lang="ru-RU" dirty="0" smtClean="0"/>
              <a:t>живут </a:t>
            </a:r>
            <a:r>
              <a:rPr lang="ru-RU" dirty="0"/>
              <a:t>в течение нескольких лет. Интересно, что это растение относится к семейству крушиновых, представители которого произрастают в кустарниковом ярусе наших лесов.</a:t>
            </a:r>
          </a:p>
        </p:txBody>
      </p:sp>
    </p:spTree>
    <p:extLst>
      <p:ext uri="{BB962C8B-B14F-4D97-AF65-F5344CB8AC3E}">
        <p14:creationId xmlns:p14="http://schemas.microsoft.com/office/powerpoint/2010/main" val="4029005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ОГУРЕЧНОЕ ДЕРЕВО</a:t>
            </a:r>
            <a:br>
              <a:rPr lang="ru-RU" b="1" dirty="0"/>
            </a:br>
            <a:endParaRPr lang="ru-RU" dirty="0"/>
          </a:p>
        </p:txBody>
      </p:sp>
      <p:pic>
        <p:nvPicPr>
          <p:cNvPr id="3" name="Рисунок 2" descr="Деревья со &quot;странными&quot; названиями. Часть 3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671" y="644228"/>
            <a:ext cx="4397673" cy="271137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AutoShape 2" descr="data:image/jpeg;base64,/9j/4AAQSkZJRgABAQAAAQABAAD/2wCEAAkGBxQTEhUUExQWFhUXGBobGBgYGB0YGBwaHhgaFxcaHBwdHCggGholHBcaIjEiJSkrLi4uGh8zODMsNygtLisBCgoKDg0OGxAQGywkICYsLCw0LCwsLCwsLC8vLCwsLDQ0LCwsLCwsLDQsLCwsLCwsLCwsLCwsLCwsLCwsLCwsLP/AABEIAMIBAwMBIgACEQEDEQH/xAAbAAACAgMBAAAAAAAAAAAAAAAEBQMGAAECB//EAD8QAAECAwYCCQMCBAUEAwAAAAECEQADIQQFEjFBUWFxBhMiMoGRobHwwdHhQmIUI1LxBzNygrJDkqLCJFPi/8QAGQEAAwEBAQAAAAAAAAAAAAAAAgMEAQUA/8QALxEAAgIBBAEDAwIFBQAAAAAAAAECEQMSITFBBCIyURNhgXGxFDNCoeEjUpHB8P/aAAwDAQACEQMRAD8AHTZdR4vEc60pT+48Iks84FLpZaSGpruDqDXKFc+zFKgNNDuH9944sX0+SOM6VdjfrGKFDJx6xPfUlgD4fWF3XASUgmtWGuf2jdrtipyEy0P+5RoOW5Me02E5WmhQ6lqwj8AQ9slmSkpBoVFhuaPSN2C7BLSW7SmBL0poeAziBaRixd5Wh0HKNnJXSBSUFbGtp6tBBlqIUB3k58jWo4RBbLcZgxKUVHu1fIZM+n5gWTZ5iz2QeeQHjBNgs5XNAqQKk8B94xvajZZnOOmg27LicpVMPHD61hlelqc4RkM/tGTrWQrss/GA5iXcgvvuOcA+RkYpLYmVauslLkzhjlqDfuSdFJO44x5rfF3TJCgFDs4uysZKBpnoci0egNEdrsyJqFS5qQpCswflDxhuPK4vfgZDK4nnompISFFqhzw8vggy6bYqQtKk1BzBdlB8iasWau48I1el3mzLw95LuhR1RQFJ2ILeYMQSUnM0FNGLDcfakW7SX2LU1JHo9lmpmJC01SfhB4iB70uzrEughK9yKEVpwzzis3Re3UrCalBbGnbZQ48NvCLvLILEFwQ4OhByMSSi8btEs4vHK0eeIm/w4mJUCFksK0SpJTiJAGRSpJBGeEtnDToveXVzeqmLcTagnRb+x+0SdN7rU4nobCU4JlK17KTXRiz6NxokRITMQkqJEwAAF8qVOxLtnFCanEqTWSB6IRhMZa7MmdLMtQoRTgdCOUD3TbhOl1I6xNFgb5PyMGILFoiknFkLuLPOlWFbNhyLVodjnmA0ZZrtUD3gOGfmMjrDe+EkTpg/cfWsBoBJeH/VkwZeZO6Q7ua90y/5a+6+f9Ph/TFjSAHBqD4giPPFAmsWno7eeNIlLPbSOyf6htzHtCZq1YqOVye4mnWFEpa07EgBI00c5CkRLWTwAyEG9KZqpc0EVC06jUUPo0KReg1R5H7iNVvcXkbbHd3WoyzmSnUfNYf4woApOcUU3vsjzP2Ebsd9TgpxlqnT29Y9KLZ6Emi+SFxXr1WlExSCOyqhb9INQeZNTwbcw0u63JmpBAZTVH2OsAdJbI4Ezaivofp5QWLaVMt8fadSK6tLcYHVm2+wJ89ohm25zhRXtB1aZ5cWie2rIQUo7ILFnJJOWJROZYnfSjxbGJe5m2EbhKu1EFgs0pmc9fWMjdBn1Cw3SVJKigsWZs6vqD4wwROmTEnHhYM5bI8DGJl4CVAd5vT++cD2qYWbTQCgjnzabOXOo8glsUlwlHJ939hE028xKIRKGKYaAaJ2canhEZshSApqqy+rQyuy6wlQKUvMVrmXObfeDUlwKV2MZEgrZCK/1rP6lfqUfQAcBDBFzy01LqPHLyhhZLGJSW11PzSBL0tJCOyaksPcmFyd7h6VdsEtlpY4JeeracBxhnZ7IJUv9xqrnAFxWTtgnSvjG78tRUvAksBnzgVuG1TVkC0EkqcuFEGviG2p7QWlBLEMD6GBFhUuaErVi6xJIoP0sPrEqVMWMFOOwWWrsIVZqOBzA94gKY7XOUBhCyBwPoeETSkFQqK8MjAp3sD7hB0gseOSonNHaHh3vMPFSsdpdR0bDz1JL7H5nHpRkjIhwcxHmd7WbqZkyWokJSS25Szh9T2WirA+YlPjypURWQ0Dee9aE7k5xbejd7JSepmKABcoJOWTpOwLxTRJOpU5ag01GXhWCLPZH/qVSpNdMtofOKktx00nGmek3raRKlKWoOlLYhwKgDzoYUz7DIWywlJBDgigIPLPxhbZpxmS12VRAStLSz/SuhSk/tKh8eiy7Zq5SSkzCoPRJS2E6gFzThE0Uo3uQykorZlikzJcpToSlB3AA/uIc2O80Tey4C9Bvy+0UabayTn5gGOpVrkOMaFjilR82Jp5x6VSFrIn2PulAShSVqLBVDzH4PpCuTPSpmUDw18oezOrtMsDEJgSQQX7WRFdX5wJMuGXoIGMFW4LxxYsUmv4iJiC4z04QwVdIGQHlGlWEigj2kX9JfJDetvVPRLCknGglzoQQK8FUhYLKdQfb3L+kPUWKkdpsXCNSoZS7EqLGDqfJ4MstixHXCM/tzguahKQXISkd5W2nnsIVT+laEFSJUokpZirV37qRVVWzbOPKDk6iNx4u6L50SMuzzF2ieUy5MuWQtR7rGiUcSdAKlorM3phZ7QqfJUhSZasYQv9lcKlJd0t9Io9pkT5kzHaFFRIBzdtAGFEsCct4mXKSkAsKgg68RziqOJKNPcoUH/UFWJkySQQO2MRypkM8w7+8RTJilLJQ5xksXyS4wukeBY6xBKZZCe6AdKNxb593iJKUI7AZJ/UXBUfJ98oa9h8FYEjowpYxEgk5n+wjIK69fwE/SMgbYelDUzzh7WeY4DQcojKFYcTZ+33J9oIsshJV2y5J+VhpZkuSkjs+g5faOZF29zjxuTtgNhklaQ5JCXw8Hzix3JZQl165D6wmvK1iW0qUO0czsDU/wC4vB828kS5SZUl1LZhTInNRfV6xraXpQWy2GM+c5UBmBCaelS1Nlkw9yfP2gnEZaACXUddzqftGWWTh7xJJqo8NuDwpyf5HQiq1S6CZE0o7oozV94hUh82iO0Xn/NYp7OrUI5faDUpBDpqN4ZCKrY85690R4kFSErYYUqAIBxMcPBqNoYjtVno+o21EE2eyKmTEoTmrEOHdJ+kZ1SkL6tYIUC0FNva+H39zJPhC8FxB1z22XLxda9BRg/Bm8YBtKcBL0GfKFNsthVQfk84XVcidTgxra7+QJgwglJfEdRtRq/mEvSOxpXaBOSXeWkAjKhVVt2LeHCOZVnJLnOCU0GEhxpwgHmceD31pCdNl1YekSCSIPVIiGagCvnCvqSfYvU3yI5xZRAJcf3BjdqmFS1KoCoknmak+fvHK7MVzlLxMlgGGrPX1hgi7kkUJfm8XfVgkrNkvgVqSY4VLeCCpIWUEjEMw9fCOpktsqwygN0BIWtBdBKSNQWMMrN0lnp7wSvmGPmKekD4YjKY9YSkNh0mUf8Aoj/v/wDzHE3pFM0lJ8V/iFcwpFCQDtmfIRsLTRu0TknI+L5eseSb6GxxzlwhlLvOeupVLQnfCW8HcqPIRLJtBXnMUoOxzSH5DPxhDdqp0yaHIar0BAFWAhkq3CUogJxPkSpq74WyHPWCcHwiuHj/AO44vaeceEJ/lgsgaKUalVM1O4+GI7nsPaXPW3dASHcihd9HoG5mIJB/mJcOAXP+og+dTBt5T8CFhKg6QHGTag8IalSpFdIHtE1SnPGoyAyrn94BmzMSqBt/anz2gqzSThS+ZqPmn9oYybIEM4qWPo4f7QeqjNNi2zWCgLN4QxSDQO+EU4Rs5xgjLsYkkaY7xqJhGRgQ3FmwHcHWLt0PuQTMU2ZVKDRG6md1cOGvuj6J2XrZwkq7pB8CK+wMXm5rL/DonImOoEuVMyVO4IB3pUcRC8GK5KVf4ORCO9nmt5yD1qlsQqaolA/a5APi3uYcXZdoSlhmzqUflBBE2WubPM1bYjkAO6nJKRswjm2uh5eSlNT9u58RTkdoQ4xtyb2+TMeLewEVUVnJNBxMEqmJTLmFSmWGPMuHHhlEdmYuod2WWHFbODyFT4Qst8x6HLX6CJq4Xz+x7LNe2PBAolVTmaxLKvBUqiQM60z08PCIcR5fPeCrDJ/U3z7Q+0lt0KWw+u280pKZtEEaTOyxIIq7Z1Y6wsn9I/4icXAY91ac9wTwaCbmmhdqmrmjEkS6jdRq/gMXnAd5XYiWtSpQYrIS2QD9o00/TBuEnj1t+n4H5FtYNeE4zXL0cADc/WIJdlhpZrC9BkkN8943MkNEebLqdkrT7F/VRkxEHCXo0CzpoAMIf3PUCrLB9or98XkAyB3llh9Twjq+bzw0FTt9TFfsUsrnhSqlofhxWtcuDVHsfWWXlDCWiObNKg4IjHurFWLptmSVOQCW9I4nWWnZcctPOD58rWNSk7xikw22V20zCkVZ9yPoA0bEsmXixN5DWgDcB6w3vCyAhmivWlSklqJA+Pwi7DkjJU+S3DlxtW0k/wBCEy3Jrs9c9vrDK67JiIwjfkz510zhdJSD+rN9PlKw1tVrYGSgFsIxr0U+SR+3jzilvpFkJWrR3eU0AJlyywdyQwxF93omjtygC1qUrEVuSMqDMFwMhv7xJaCygxGwPo40+U4aC3JOgZqV1bhny3j0VSGGJFQS70I0erD/AG5R1b5Q6tWIBZYklmJcNRo7nrcJLUBADClRlzo/nGTZ7pdL4h+nLQ5xts2kdXOvChIKSXLhyci5HN2ybXhDe9JbLZ9BAUizTAQoEKUljgcpSTTUd4s/hvBl4TCplFOElIcbFoBu5GK9S+BYtbRuUp+BgVZKjsxb8xLY1kmoppBoMJUTGR2EnaMjLNPT7vsqFWqTPSyRMBVMSKATAFA+BIfzixXtbkmWpAoSQOdXiv3TaA8pADFBJY5nJwORJz2huALSFY3SlJI1fR67/wBoZ4ilkxybVHIbrYrpnKlrxYk4dTsBUmF00rUSWKps00HoAOQaIb2sqkrEtBK3nIBzyBxMdqCr8IaWGZLRNWqasJEpOFLFiVkucJ1IAbxER5MbnJQXFhq1GlyxcqzGShST3g5W2T5N7B4ULU4Bzz9zF3vKVZzYFzJawtayntZl8YJDaRSlgsAdPyTE8sUsT9XLJJLS6MlSSogCGSGyGQzMCzldUgP31B22TkH5tCGbfM1OJICSFUbbxgssX7QvsWS5bVhCpj95RU2rAsPYxLdtqMzFj/8AsCnPEN9ITXbJSpJmYcKwlMt3JcUJ5d0eZg675wQohQ7KmCuA0PHlA5Jv23sOlK5L4LElQbCG47RHOkhnBf5vA8u2IAdK0nlUjiUs/i0QW62hnUumedIhbkuUelHsitlpaidNYrN7XhhDCqj88o6t96O4QH46fmFKZZJc1L+cFCFu5k7YJ1GJ1HMxNc0n+Yr58zgydLZNKiOLlLrPOK5T9LR5Ox/KRE6JUbSIJCctYlu0LoEmppA0qGUySCDwBMLkUeMfAXRPNlOIqfSSzlLEcjF0lJoIr/SmS8s/NRDsMqmmejsyt3cjFMSgZDtr4Jow/wBxbweLEJSZgKSHcU3BcsRtCno5JZE5eq5hHglwAPMiG9lUX2y9vzF+TnYdKbjNU+BOgA6Or2NCCONPIxxOlKT2SCCQ4auSgSaaEAZVrBU6QlVpXiUqWhKcWJKX7RYuQASxP21EamrVjx4q4U1agZzTz+kPT2TOrCWpWcSFOAVCmoBbiDl3aROUJTRIzHaOTVctERPZ4GmTA/ikSzVgoyd2rvSMYZPJnBISX7JJBDMCH31P2iZEwMoAqUgKZJVthBz5v6QmtQFHqlnwmtTkwbfF8MWifYjLs0gKcKU6ynLC4SAk7lg78THnse1K0hOqXUkMKekZZEAU9Y3PQY1IjQwtKOMZHaJlMoyMNPaLJJs4tCpqVJcgsNiT2+RoPMwVfF5IlyVKBBJoADmTQfOEVfoda+r65akglasxsA2Hzc+MatMxVqnhKBQOANH/AFE8m+PGfxaUaS9XH5OZFW6AZ0lSUJmFwCp8QzJevrEpuufPwFMhOFBJaYWd6uzFzXWOryFqs5l9YULCckswbKh0ju037aFbIB0SXPjSKPFg8cPVVmqm9RzfYmoRgWJYSWOFLnI7sKO2kVZUv9Rgy1khRUpalFial3cN5ViCfUgCu0ReU1PImn0I8h3NMEXJK1Z8ST81yhQuTv5RZjJCQRtVR5ZwntEhQCVq/UCfX7N5xJOfIuUbVhPR9QPWSyWJZQ8AX+kFzrMo0Skk8BFfSCFOCRyhnYrdaMSUJmKGIgUZ82zZ4W6fJsJKqZPO6PrbEojeh/GccWy7JaJKcFVrJxv/AEhiG2ckeUWm2ziDwPxorN82zthKR2QGJbXP0YeUZjl6uKMu3XAj/hxBEmSM46YlnHlR+W0FSJHwwDl6hUhZeEsMYX3Spph8Ia21GcJ7McM5PFx9vUQyLtNHkXSyVDQWEM0R3PVJHjDhEkJI4+n5hEVYekVTJPZNPSsJpgZRi22tDAli0VqZLeYw4Rk9lRjVIOsyez8+aQp6UywJC+UWNMpkgbCKr03ntKw/1KA8q/SGw9yj+gSjsJpEvDJQBxPmSr6xLZFHE+kSTwyQOAHpGpA3asdHlCm7dgd7SiZySB+lzs4UWf2iFadEksNyCddX1g68k908G+v1hakEdps6AmGw4Oz47vEiRCySRqN9Pw3vHcxCqKGhfNmo1Njl7R1ZVUJ+2Q19R8Melf4XXZKwzbQpIVNTRINSlLYiQNyTnw4wYc5qKtlIue7iZktaxgkqWMJIDlqJJp3XNVbPHqFs6OJnSFS/+oATKc0SrVIOeEszHcaiAOn9kUsSFUTjmYa5AFIYngADFjvdC5chK5aqoUjHSpSKK8XqTzjMORShKTWyIp5Ja9XweM22yLlqKJiSlSSykqDERGEM3Ex6zarpkzUA2iWZstOSgSJksc0l1yxsXI4xVemPRISSFWYlaGBUjvTE07zZlJILluyeGSsGaOaGqP8AkthnjKiqsY1HGExuHDi8i35sGUdX3+0OLgtCJKVrUagUP25xV7tyJJfarwwsU3E6VZRzs1ye3Rz8npVRC73vpFrSkLZJSCR8MLrCoqFDQbmIppTiKFpAGhivzbYqUtWEkpFKRXGc8ypOn+5kFqHl7zXHEUjq7ZVQtQ0DeTk+A9SIW2KbjQVEvWOLTbJgDBRA4Fv7Qidwm0yXI1GbG1qS7IAbGW8BUmGEy6xM7JITlhfQ6Pw08YqFht80KfGSWYE9ogcCcszDSx3lNSrEFqfiXB5g0IibRWwKyRpICvKwqlrKVAgg5GHvRqyIQoTF979I20J94tl5SUWuxJmFkrYEcFA4S2rUPhFYtUoJwjg0DnxyilFvlGTjXA1t6kmSpbVBam+kUkya1zi3W6Xhkyk6zHW236UnxAPpCTqKx7I9OOK7o1rZAaJMFTZDJzq3jBdnsxJH947tkpgza/iEQWzYGkrdrS7+MIbXKZSWzxA+R/EWydIzp8zhLOkOsUyPr89oZhbTtmpUWS5ZgUEqHiPcQ0tF4JSUvRyzM9WMVSwqmSVEp1zBy9NYPtd/S0JxKCnfIAfeNeN9D4Ndj+2Wp0EaGpMKbsS6ivegilX30nmLYZIKqSxQlqusjQM+EU5wzuzpQhmUlaSCWoVcqjh81gpeNkSUuTZwqrLlPV+Y8/6U2rrZuEd1FKb6/OcEXr0mUvsSgUg5qOfgNOZhFOnBCeJFPufGHYMLUtUuRU30hwlYUhBOrP4Fj6iJZCAYX3fNeSngo/Q/WDZSoqeyEypEd5AkIbQF/MfaBAgEO1S7U5Ug+eASl3Znpnr9oHw7Odvg5v4QyHtOx438qJik4cI0LfnLhFp6FXx1FpQ9ELOBQ0Y0B8CYrk0ZFqsP7+UFXZIK5qEJzUtIHB1AQjLkcZxa6JfNk9SS63PV79my5qEapTNAUCC1UqSU+pEQdL7WESiCVgqBwlNEGgBCtx2vbMPBHTlYlWUACqpifBnUT6RU74v4zrMJaxUEFKtaUIPBq+AhqnGGOUe3v/gXPmmP7gvU4ApxhShWIa4qEHkwPnFctdoK56pgUcwRU0LAFtmI8gIHuGeU9YSeymUtbbkDCgf96kxxdigKGrbxy4Y5Y4PfZsmbemhouzSFnFMkhSzVREwoBO+FKgAd6VNYyHNmTZykF0ZakP7xqB/j8i2/6GryMi/qZSLrnsoCgS7nmYY31P6lPWPm2UBTJQwpw5ntEe3zjBi5BmyQVadpuIjpKuyvfXuKrfaetwqIISlsWhiK1qloQ6S5UcoXTryK5mHJJIB+sR2aSZk8tUOAPr5RQk4rcbJKKLRJs2GSkGhZzzNfrC+3Z4RDmerNRHZSHbc/pB4PnwBhZaZZKn8fOOfNO9TOZlTqwaUkUYMRmXz20pBcoOePvEclFTDSw2XNRphFOcDy6AgrZZ594IkyUSUMrAAFkZP+pt6vWF9rklS0NkohtqwukzHR+4lvoPCLLJsRKJKUVUg57uaQWTDta6e/34K86TnUTjpNYxLmSwHKcAqeZHkA1IUCQzvUtD29ZwPVy5ie0HALu4IrzqPpCicpk10yPCB8pJvVHg1xslkIYJbQ14fDAt4Gp+GMl21IdjA654JKieHifUmJHJtUDpA7WMKS7v8AUwHYrM5Dj4coY2uzkvi2SaZVd/GgjUlOGmrw1RcWtQLiDW2UlNSQGzPCjRULytgUVKd8JoNOHsYd9IUqXNloOES0jESSyVKfClPE1Jb2hHPldesgKLAkKDBnBO2fPLbjalGtTHY4JQc2CIV1qUEgChJYauRlpl6mCkyABSCrPdwQOUZgcwammrRJkyOUgSahKU4jmNIToWS5VrDO3Tgo4RUD1P4+8LShiYbj2Vno7IcXen+UOKifYfSGEmUM4CkS2lS31BPmSfYiDbEhyBoS0BIXPk3aUsS2QceQ9KvEBlMQ4zr4beTfHhjfdmKVBQyUPI6+Y+sCqQGPpVwwH0b3hkdkdzFWhV8B91XUqclSkkEg5a1d/KnnF56NdEjLWFKLEBwWy+8T/wCH93S/4FOJgsqWsnUVw+XYh8LwKE1D7GJs0UpW+/gkyJOdsT9NrYjAJSkvMDKGgaoz8/KPPrUpzkw2d+dfOLR0qt/WzCdEgDmaxVsLqhE1TsVndbBVkVglzSz4khA/3F38ML+Ebs8sqlqYOU19PtGLbqG/UZgpwCVV81QVcV4JkrOMEoUGUB7j1jHahsTfA2uu+pMmUiWuUgqAclRr2u3/AE/ujIqdotBUpSsnJLbOco3FX8RkWyHa62G9jlIOB6HCPKFdrvgSVKQqoOR5welP8s6MnPlFIvK8EKSQzneGYUpWmiqV69vk5vCyKSXaiqiHnR6zKR1B/qWH5PX0ivTLWtQAJoMoZXNaJqlpL0l5RRljcRs1cdy7T5gBKc9SOOQEQGWO5+pn8TUjwp6xwJwCTMUNi3/EevrCyRa3WSTV3jnSjq2JMiSjpCMYlpKlB3dhv9hBN79IbOUyhISez3sWZJzfcxwyVZ0GQ5RXr6kS+twyzQ5tDcWCNq+QvFhF7NFnu21CY3Zwl8osSrySwTkXGR2rHn13XkATLJanZPHb8wpFrmpmvjJOICppn6RTDFobp7MfLxlqtHqF9SZqlJJWcObiigGyeA5tqBYKctrQktk5zfi8au6bMXKxl2VRO2bH1pDa19H+pldZNUMTsEDMvxiPNFtuMFsufgRnlJSpdCESxmAK5uPm28Q9XV3rpo35guZM+DIQNbVdXKMw0/p4nIMNniKMdUvSiZzcjqz3wkzDJVhCsHZO5cnCcqsx3Pa4R1hqd6cn1HhlFImziFhbBRBetau71o/MGDD0qnkqSEJwb1BHjVz94syYnNKuRsMiktybpfNBQoEClWPCv0gXo5Z1YapYElhq2g5DJ4X2UTLRPSF9lBckCjhiWevCLjZLOlIAAAAyAyhOZvFj+m+XuelKo6RdapZUsoFTrpoM4Fve71Jl9gkGj6OHcjg4cRapNhCXOqi5+nhEdqs4Kawv6rTSXRNVOzzpEto0uXnDK12QpWQMs4HSGVHRU7SaMsIs6sUlO6eyfDL0hzcUnMt/eE0tOFQAyWFeYDj5xi1WCSyEjh66wDZunewmdJC0lJyPxxCBUsJLH9ObVJoOWsWREV2/R/MUNCAfRj7esMg7LvEm7cT0u6pcsWWzlYoZSa6VDnV8yYXWi0zJq0y5dA5rw3gq4sK7vkoW5GF31qSQBqwBhxcV0pYLB0pGZIObuNWek/U0U/pJZ0yilCalnUdSTQexhDKRmYu/TO6cA613csfcexiqIlEIKoilGcXU+SaafYJbA0wpH6QAebYleRLf7YKu4SsM7rXcSiZbZBThnPNh4wDJqpROpc78Ylmz8MsywB2iCTqwyHJy/ltDdVS2BXNi9TRkaKIyAs3V9ju/yoJSxIGJQPIhxFUt1lwEbGLvf0p5Z4KSf/X6xX7SpMtCpc1D4mKFbR0MHJdJtZBOBFguKzOf2hn4vpCJAi4XPL6uSZi6UxHT/SPF/wDyjfIutg8kW6Or6tABSg0GZ5nL094DQllDYxDLvNM5JTNYKJfFxz8IWWtK5RDLcaQuHjyrcU8DlbY0TeaU40KOlIT3evvq0q0QS0YzXMwVOIw4U5DOHxgolOHGocApfOJpLFQ3eIkqpF96IdBVTpAtRmBNTgQUu4GpL0rwOUEk26DlJRW4mvK1KtCJVjlpCHKcagTUJSwpkKAk7mLKZpCUoKlLwAJSVKKi3M6wD0fuOYqdMnYC7lCBx/UrgANeJhjNlLlTCCMK0ncE5Zhss45vl5dUtF7Ig8p2/sQLhB0gtOSXcip9gPJ/OHF4TsCSYptqmqWrUknxOgEBhxO7ZFI5koK1cBU8oLlWYKIAFBvrxMCWaZiUJcsuAo41DJRAFB+0FQ5xY5FnYNFntDS0gVlSEzkeNfAw/QaxXrQtpiT+78RYJNYg8zdpmvcdWRIKDv5QLNRmPm0TWJdDyEcL2hDa0oGip35IwqdhX7PCRfeyiwdMJ2BKV6YkvyZT+MIpuYIyOukW4X/pgSi0rOrXNwhB/wBbc8ISPB1P4Qx6N30GEuaaigWciNArZsnPjAFpl4yE6Aba0J+nlA1nASCRm4YnxaKYxTgrOni8dPElIvp3EJ79llSkJTmoNxo5f3gG7LWtKmckapzH4/MOQRMCJqCXQTzGheFu4Oxf03glq5W5YpV5YrPKkoSywQknTCAz+NBF0uppctlKc51ip2awAhM6UO0A60ZjiU/aG0icSFEhw3z6QvFm9WpbsVCWwD0lvlMxZs5ICXSyjqskjDyrmdaRJeXR0AS0J/oU5/czjwo0L7FdCjMK1mgdvnGHlzlUyZNQZhZKWCgzglwCKM4zrtBpxyN6/c+DIty2a/J5xLdCmOalEAeLE+dIjniJOkEpSLWpBWVlCwkKIAerigDaxloDqhcseiKvkbnxRxpUDCMgnqoyEkZNfCMUtbZlBI5gOPURRbxtqpuHFowj0KZ3RwpHnNrlYVFJ0U3kY6mCjr1e4xuaxdbMCT3c1chp40HjDbpZau7JGnaXz/SPKviNoJuCQJUorVSmJW7N2R5eqortqnmYorVmpRJ8THvfkvpfualbIUIDxz1KlFgCY2pXaEHWEYe0fm33h3YzoitEjqQx7yh5QBZls8E2tZUpzA9nRnHqM7JpmDCGd9RFr6J9I7SlcqWlToSXwGiSBm/D6tFRQh6QVJtplTEqTmPCBldenkGatHrkjpIkWlRKMKlpNAHcpFAT51hPOtBWtSiXJJrx1jq6LwkKkJEwYZqj/mZsCHyzrwEavEoc4AyQGG5bXmTHKnGTyXL/AMzm5YtVZWukM+jb0ivWl0ocd5VBwTkTzOXJ4dXkyl17qQ54DM+OQhPPON1Hy4aARXCNRQmuwjobZew7VxL8uwP/AFi0GWwis9GZ2BctJyUJw8cYI/4mLbMDx6QbRWr0l9oDd/YwbdVvxDPtDMfXxhTeczFaE1OAFQTxOFTn6CF95IKCFJJB3GcKyYlPY89nRfpVo3ieXPeFXRib/FWchSwJqT3qA5uD4innA9+3oZaihDOM1PX3oYi/hpOWlPcojh1cEHSdQmHq3fDXxZh84wlssvCCgl8Jpqxaof6RJLS750Aqc6uD4/iOk76g58wfqY6ccSjDQil4IvHoJ5kvtbvx+fBEc2R2kg7vwq+flEnWOSoht9noNuZjsVWDw9hTlV4NXSselSojVRRCd6Po2Xzhwj0P/D25x1eJRBClqccgBXxBEUWZLoGFXz9H50MXvo3KUmzSi5SXJodCosfENE3k51him1e9Csz9Ja7RYkyWMugGQ2/ESqCDJKkiprxd6iOLFaMQZaSX1o0F2e7kjI9klxtxHKMx4W254kql18WRxjTdcEuM4QUJHLKAJ9nWCZjhKmamvx4b4GhHeAmKXh/TQ+Ry9BDvMcoQSb5/TYY+DyzpQpQtUwqqrE/sYKEp1xx0/Qf4qaSGcA/+IjvpADJlAPWZQN/SB2voPEwqa1KCXY3NjeRRSF9pvkBRCUhQGr5/iMhMTxjIesMPgcvHxpcFzmDsnm8ViZdqDPUpZo4ITuWGfB9NfezgUI4RXL4spxhaT2my0I28zAxlp4M03sgm/Z56lI/rJfklj6kj/tivSUJNCWrDG8ZuIgVGABLHPFmr1JHgIXTO9FWGNQQVVsdGzpKgxJ3ia20SBoY6YhANML1MbmCnaLpOREMN6AFJiKzjOCZiWiGyJfFzjGeS3MQnOOJqajnBEpGcdyrGqYsJQNXJ0A3J0EYeeyHlwTSqalKg9D4MHgu+LZMUsS5QP7ltlrR6O0cypAlUTixEAFeVCz4dh6wPInrVNUFKZAWUgCj4SSfFk+8ROKlMg8lKU1RBbrCsoIdKSS5xKbw+cIAmWEihWkcXoOZiw3nYk9WCUh3c83B94RXygiSo0bEBx58nHrGtuzHiSRlhsABlnrpZwEmh3Xi/EOrXagUFImIG5eraxV7rBCEKGxz/ANSjFhskuuXaIJ8cL+lB4QMk7MhBSA7wugnAsKbD3Q2Zz+npEFokSlZzkDhnDmeaEsAGNHzptvCO2WfEQulWHLnxYPGu7QUsd0kiAWaSlQUm0pDbAiJ02SXRXXoYvwB+bwPd1gSuYlCg4FSOQy5PDxMnFMIyAHkB8HnByuPDKPZsgNdiZgCCeGWmb8o6NgUNPL0iScjMgMks3rCqeJsknCo5mg5nSMhKUgoykyZyAxdL6ENEtmAd+ER2W+1MEzEhXMCGwEpQoMJO1dNv7QTdch6muUDAugtVmb1+8esXFdzolJNAmWl/IfWPMBZasCDsMy3L8x7HLtvVqShSa4UimnOJfJjik4fUdK/+ReVpoR3p3ikUCSwEF9FFKClJJLMS2juPvEV5VmL5xHItAlImLKgkBLOeOXjHK8fK8fkauab/ACIfJb3iJUgMRk8ebyOkUlMwOuYlzVYH5f0hjP8A8REIOFKFTf3OEejGO7i8yOV1khX9wVNPsrP+IUhSbQSvMpFctx9IqczEoBhyAHFyaamLhffSb+MnJaWEUwgntHN88hntE0681JlgBgBsMzvBfUje3BTHyEo0tyqC6lahT8EuPONQ6xTTXGQ8ZGfVQH1Mr7/sEp7p/wBJhcvvyucZGQrop+SvSj2Pm/5gb9RjIyOhHs1ktsPYTzjiX3RGRkaYdTY5sH6o1GRj4DhybGvOLJc1JSW1mh+PaRn5nzjIyAycflCsnH5Gl+Dt/wC0e8IFH/5Er/VP/wCJ+8ZGRKuWTT6/UsF4f5Q5faKvfR/lqH7frGRken1+ApcP8g1zf5Y5H3MP7F/mp+aGMjI9H3CsPZPbTRY0YxXZh7vM/wDJMZGQT9yKIe86uX/PPJX0hukVnf6UxkZG5ODZ8nFvyHIe8A2/M8h7IjIyAx+9nsXLFU4U8PrDmw/5crkf+AjIyCy8DZElnP8AN+cY9K6KLKgCoksTnXlGRkQZvav1X7kjCLX31czFK6XTlYgnEcLuz0dto1GRD4v81i8vsZXZ5pEa4yMjpo54Rd3ePzWHl4DsJ5j3jIyDiWYf5bMWaxkZGQs6R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0" name="Picture 4" descr="http://dekatop.com/wp-content/uploads/2013/08/tree_0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644228"/>
            <a:ext cx="3744415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37803" y="3461420"/>
            <a:ext cx="8072065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О</a:t>
            </a:r>
            <a:r>
              <a:rPr lang="ru-RU" b="1" dirty="0"/>
              <a:t>гуречное дерево</a:t>
            </a:r>
            <a:r>
              <a:rPr lang="ru-RU" dirty="0"/>
              <a:t> </a:t>
            </a:r>
            <a:r>
              <a:rPr lang="ru-RU" dirty="0" smtClean="0"/>
              <a:t>является </a:t>
            </a:r>
            <a:r>
              <a:rPr lang="ru-RU" dirty="0"/>
              <a:t>родственником настоящего огурца, тыквы, кабачков, арбуза и дынь – так же, как и эти растения, оно относится к семейству тыквенных</a:t>
            </a:r>
            <a:r>
              <a:rPr lang="ru-RU" dirty="0" smtClean="0"/>
              <a:t>. </a:t>
            </a:r>
            <a:r>
              <a:rPr lang="ru-RU" dirty="0"/>
              <a:t>У него толстый, широкий в основании мясистый ствол, покрытый серой корой и напоминающий слоновью ногу</a:t>
            </a:r>
            <a:r>
              <a:rPr lang="ru-RU" dirty="0" smtClean="0"/>
              <a:t>. </a:t>
            </a:r>
            <a:r>
              <a:rPr lang="ru-RU" dirty="0"/>
              <a:t>Цветет огуречное дерево желтыми мелкими </a:t>
            </a:r>
            <a:r>
              <a:rPr lang="ru-RU" dirty="0" smtClean="0"/>
              <a:t>цветками</a:t>
            </a:r>
            <a:r>
              <a:rPr lang="ru-RU" dirty="0"/>
              <a:t>, собранными в негустые соцветия, а его плоды – мелкие шиповатые огурцы.</a:t>
            </a:r>
          </a:p>
          <a:p>
            <a:r>
              <a:rPr lang="ru-RU" dirty="0"/>
              <a:t>По свидетельствам очевидцев, эти причудливые растения придают сухим каменистым склонам острова необычный </a:t>
            </a:r>
            <a:r>
              <a:rPr lang="ru-RU" dirty="0" smtClean="0"/>
              <a:t>вид. </a:t>
            </a:r>
            <a:r>
              <a:rPr lang="ru-RU" dirty="0"/>
              <a:t>А вот о съедобности плодов огуречных деревьев сведений, к сожалению, не приводится. Они, видимо, не ядовиты, но вряд ли особо вкусны, т.к. один из первых исследователей огуречных деревьев писал о них как о «маленьких бесполезных плодах».</a:t>
            </a:r>
          </a:p>
        </p:txBody>
      </p:sp>
    </p:spTree>
    <p:extLst>
      <p:ext uri="{BB962C8B-B14F-4D97-AF65-F5344CB8AC3E}">
        <p14:creationId xmlns:p14="http://schemas.microsoft.com/office/powerpoint/2010/main" val="2923064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487</Words>
  <Application>Microsoft Office PowerPoint</Application>
  <PresentationFormat>Экран (4:3)</PresentationFormat>
  <Paragraphs>30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Корнейчук И.С.</vt:lpstr>
      <vt:lpstr>Актуальность исследования – многообразие деревьев на нашей планете</vt:lpstr>
      <vt:lpstr>КЛУБНИЧНОЕ ДЕРЕВО </vt:lpstr>
      <vt:lpstr>КЛУБНИЧНОЕ ДЕРЕВО </vt:lpstr>
      <vt:lpstr>КОЛБАСНОЕ ДЕРЕВО </vt:lpstr>
      <vt:lpstr>КОЛБАСНОЕ ДЕРЕВО </vt:lpstr>
      <vt:lpstr>МАРСИАНСКОЕ ДЕРЕВО </vt:lpstr>
      <vt:lpstr>МАРСИАНСКОЕ ДЕРЕВО</vt:lpstr>
      <vt:lpstr>ОГУРЕЧНОЕ ДЕРЕВО </vt:lpstr>
      <vt:lpstr>ДЕРЕВО ПУШЕЧНЫХ ЯДЕР  (ПУШЕЧНОЕ ДЕРЕВО) </vt:lpstr>
      <vt:lpstr>материалы и фотографии взяты  из интернет -сайтов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Исследовательская работа</dc:title>
  <dc:creator>Vikki</dc:creator>
  <cp:lastModifiedBy>Александр</cp:lastModifiedBy>
  <cp:revision>18</cp:revision>
  <dcterms:created xsi:type="dcterms:W3CDTF">2014-02-09T14:26:55Z</dcterms:created>
  <dcterms:modified xsi:type="dcterms:W3CDTF">2017-06-04T06:12:48Z</dcterms:modified>
</cp:coreProperties>
</file>