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5" r:id="rId3"/>
    <p:sldId id="274" r:id="rId4"/>
    <p:sldId id="273" r:id="rId5"/>
    <p:sldId id="272" r:id="rId6"/>
    <p:sldId id="271" r:id="rId7"/>
    <p:sldId id="270" r:id="rId8"/>
    <p:sldId id="269" r:id="rId9"/>
    <p:sldId id="292" r:id="rId10"/>
    <p:sldId id="268" r:id="rId11"/>
    <p:sldId id="277" r:id="rId12"/>
    <p:sldId id="278" r:id="rId13"/>
    <p:sldId id="279" r:id="rId14"/>
    <p:sldId id="280" r:id="rId15"/>
    <p:sldId id="263" r:id="rId16"/>
    <p:sldId id="281" r:id="rId17"/>
    <p:sldId id="298" r:id="rId18"/>
    <p:sldId id="283" r:id="rId19"/>
    <p:sldId id="282" r:id="rId20"/>
    <p:sldId id="297" r:id="rId21"/>
    <p:sldId id="262" r:id="rId22"/>
    <p:sldId id="293" r:id="rId23"/>
    <p:sldId id="284" r:id="rId24"/>
    <p:sldId id="300" r:id="rId25"/>
    <p:sldId id="260" r:id="rId26"/>
    <p:sldId id="259" r:id="rId27"/>
    <p:sldId id="286" r:id="rId28"/>
    <p:sldId id="291" r:id="rId29"/>
    <p:sldId id="299" r:id="rId30"/>
    <p:sldId id="290" r:id="rId31"/>
    <p:sldId id="289" r:id="rId32"/>
    <p:sldId id="294" r:id="rId33"/>
    <p:sldId id="295" r:id="rId34"/>
    <p:sldId id="29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C2B6-4B72-4B31-8ADC-E4C73C673E4E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96A58-773A-4DD6-9A5B-E124869C0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28604"/>
            <a:ext cx="83582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МУНИЦИПАЛЬНОЕ ОБЩЕОБРАЗОВАТЕЛЬНОЕ УЧРЕЖДЕНИЕ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«СРЕДНЯЯ ОБЩЕОБРАЗОВАТЕЛЬНАЯ ШКОЛА С.БАЛАШИ»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71538" y="1538881"/>
            <a:ext cx="721523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Урок  математики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«Действия с дробями»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(урок-обобщение)</a:t>
            </a:r>
            <a:endParaRPr lang="ru-RU" sz="36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cs typeface="Times New Roman" pitchFamily="18" charset="0"/>
              </a:rPr>
              <a:t>6 класс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5143512"/>
            <a:ext cx="4714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Georgia" pitchFamily="18" charset="0"/>
              </a:rPr>
              <a:t>у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читель </a:t>
            </a:r>
          </a:p>
          <a:p>
            <a:pPr algn="ctr"/>
            <a:r>
              <a:rPr lang="ru-RU" dirty="0" err="1" smtClean="0">
                <a:solidFill>
                  <a:srgbClr val="7030A0"/>
                </a:solidFill>
                <a:latin typeface="Georgia" pitchFamily="18" charset="0"/>
              </a:rPr>
              <a:t>Волокитина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Лариса Александровна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Первое правило страны здоровья - 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Первое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РЕЖИМ ДНЯ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РЕШЕНИЕ   ЗАДАЧ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1714488"/>
            <a:ext cx="82153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1.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Сон школьника должен составлять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суток. На отдых, занятие спортом, различные увлечения –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суток. На прием пищи и личную гигиену школьник должен отводить на 6 часов меньше, чем на сон. Сколько времени приходится на учебу в школе и выполнение домашнего задания?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Ответ: 8 часов</a:t>
            </a: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РЕШЕНИЕ   ЗАДАЧ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1714488"/>
            <a:ext cx="821537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2.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Попрыгунья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Стрекоза </a:t>
            </a:r>
            <a:r>
              <a:rPr lang="ru-RU" sz="2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половину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каждых суток красного лета спала, </a:t>
            </a:r>
            <a:r>
              <a:rPr lang="ru-RU" sz="2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треть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каждых суток танцевала, </a:t>
            </a:r>
            <a:r>
              <a:rPr lang="ru-RU" sz="24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шестую часть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суток – пела. Остальное время она решила посвятить подготовке к зиме. Сколько часов в сутки стрекоза готовилась к зиме?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подготовку к зиме у стрекозы совсем не хватало времени. (12 часов - спала, 8 часов – танцевала, 4 часа – пела).</a:t>
            </a:r>
            <a:endParaRPr kumimoji="0" lang="ru-RU" sz="24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1643050"/>
            <a:ext cx="6429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00FF"/>
                </a:solidFill>
                <a:latin typeface="Georgia" pitchFamily="18" charset="0"/>
              </a:rPr>
              <a:t>Привал </a:t>
            </a:r>
            <a:r>
              <a:rPr lang="ru-RU" sz="4400" b="1" i="1" dirty="0" smtClean="0">
                <a:solidFill>
                  <a:srgbClr val="0000FF"/>
                </a:solidFill>
                <a:latin typeface="Georgia" pitchFamily="18" charset="0"/>
              </a:rPr>
              <a:t>1.</a:t>
            </a:r>
            <a:endParaRPr lang="ru-RU" sz="4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/>
            <a:endParaRPr lang="ru-RU" sz="4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pic>
        <p:nvPicPr>
          <p:cNvPr id="14338" name="Picture 2" descr="http://gov.cap.ru/home/420/selo1/images/1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3768" y="0"/>
            <a:ext cx="943211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Второе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Второе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СПОРТ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Художники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80360" y="1828800"/>
          <a:ext cx="3383280" cy="3200400"/>
        </p:xfrm>
        <a:graphic>
          <a:graphicData uri="http://schemas.openxmlformats.org/drawingml/2006/table">
            <a:tbl>
              <a:tblPr/>
              <a:tblGrid>
                <a:gridCol w="337820"/>
                <a:gridCol w="338455"/>
                <a:gridCol w="338455"/>
                <a:gridCol w="338455"/>
                <a:gridCol w="338455"/>
                <a:gridCol w="337820"/>
                <a:gridCol w="338455"/>
                <a:gridCol w="338455"/>
                <a:gridCol w="338455"/>
                <a:gridCol w="338455"/>
              </a:tblGrid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5720" y="1357298"/>
            <a:ext cx="8804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Красным  - 5/20       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Синим – 3/20 </a:t>
            </a:r>
            <a:r>
              <a:rPr lang="ru-RU" sz="2000" dirty="0" smtClean="0">
                <a:latin typeface="Georgia" pitchFamily="18" charset="0"/>
              </a:rPr>
              <a:t>	</a:t>
            </a:r>
            <a:r>
              <a:rPr lang="ru-RU" sz="2000" dirty="0" smtClean="0">
                <a:solidFill>
                  <a:srgbClr val="009900"/>
                </a:solidFill>
                <a:latin typeface="Georgia" pitchFamily="18" charset="0"/>
              </a:rPr>
              <a:t>Зеленым – 9/20   </a:t>
            </a:r>
            <a:r>
              <a:rPr lang="ru-RU" sz="2000" dirty="0" smtClean="0">
                <a:solidFill>
                  <a:srgbClr val="FFCC00"/>
                </a:solidFill>
                <a:latin typeface="Georgia" pitchFamily="18" charset="0"/>
              </a:rPr>
              <a:t>Желтым – 3/20</a:t>
            </a:r>
            <a:endParaRPr lang="ru-RU" sz="2000" dirty="0">
              <a:solidFill>
                <a:srgbClr val="FFCC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Третье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0041"/>
            <a:ext cx="9170640" cy="632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1" y="357166"/>
            <a:ext cx="792961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Цели урока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Систематизировать знания и умения по теме «Действия с дробями» и научить применять их.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Сформировать  представление о здоровье как одной из главных ценностей человеческой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Воспитывать негативное отношение к вредным привычкам.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Третье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ПРАВИЛЬНОЕ ПИТАНИЕ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428604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Опасный привал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1643050"/>
            <a:ext cx="7572428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428596" y="1500174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Запишите десятичные дроби в процентах.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Расшифровав код, вы узнаете, что пагубно влияет на наше здоровье.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</a:rPr>
              <a:t>Р-8%, Н-250%, Е-85%, К-80%, Е-0,8%, И-800%, У-18</a:t>
            </a:r>
            <a:r>
              <a:rPr lang="ru-RU" sz="2400" b="1" dirty="0" smtClean="0">
                <a:solidFill>
                  <a:srgbClr val="0000FF"/>
                </a:solidFill>
              </a:rPr>
              <a:t>%.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728" y="3500438"/>
          <a:ext cx="60959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Calibri"/>
                          <a:cs typeface="Times New Roman"/>
                        </a:rPr>
                        <a:t>  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Calibri"/>
                          <a:cs typeface="Times New Roman"/>
                        </a:rPr>
                        <a:t>  0,18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Calibri"/>
                          <a:cs typeface="Times New Roman"/>
                        </a:rPr>
                        <a:t>   0,08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Georgia" pitchFamily="18" charset="0"/>
                          <a:ea typeface="Calibri"/>
                          <a:cs typeface="Times New Roman"/>
                        </a:rPr>
                        <a:t>0,008</a:t>
                      </a:r>
                      <a:endParaRPr lang="ru-RU" sz="16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Calibri"/>
                          <a:cs typeface="Times New Roman"/>
                        </a:rPr>
                        <a:t>   2,5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Calibri"/>
                          <a:cs typeface="Times New Roman"/>
                        </a:rPr>
                        <a:t>  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Calibri"/>
                          <a:cs typeface="Times New Roman"/>
                        </a:rPr>
                        <a:t>   0,85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500042"/>
            <a:ext cx="7572428" cy="35394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Задача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	Норма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суточной потребности человека в различных витаминах составляет в среднем 125 мг. Одна выкуренная сигарета уничтожает 20% витаминов. Сколько мг витаминов ворует у себя тот, кто курит?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Четвертое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Четвертое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НЕ КУРИТЬ!!!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785794"/>
            <a:ext cx="7858180" cy="414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«Я выбрал сам себе дорогу к свету и, презирая сигарету,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 стану ни за что курить.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Я - человек!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				Я должен жить!»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42918"/>
            <a:ext cx="778674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00FF"/>
                </a:solidFill>
                <a:latin typeface="Georgia" pitchFamily="18" charset="0"/>
              </a:rPr>
              <a:t>Привал 2. </a:t>
            </a:r>
          </a:p>
          <a:p>
            <a:pPr algn="ctr"/>
            <a:endParaRPr lang="ru-RU" sz="5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00FF"/>
                </a:solidFill>
                <a:latin typeface="Georgia" pitchFamily="18" charset="0"/>
              </a:rPr>
              <a:t>Физкультминутка для глаз </a:t>
            </a:r>
            <a:endParaRPr lang="ru-RU" sz="3600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7857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7857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57290" y="2143116"/>
          <a:ext cx="6682130" cy="980060"/>
        </p:xfrm>
        <a:graphic>
          <a:graphicData uri="http://schemas.openxmlformats.org/drawingml/2006/table">
            <a:tbl>
              <a:tblPr/>
              <a:tblGrid>
                <a:gridCol w="1364005"/>
                <a:gridCol w="759460"/>
                <a:gridCol w="759460"/>
                <a:gridCol w="759460"/>
                <a:gridCol w="759460"/>
                <a:gridCol w="760095"/>
                <a:gridCol w="760095"/>
                <a:gridCol w="7600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Буква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00034" y="57148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Р</a:t>
            </a: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асположить </a:t>
            </a: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числовые ответы в порядке возрастания и записать последовательность соответствующих букв. </a:t>
            </a:r>
            <a:endParaRPr lang="ru-RU" sz="2400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214414" y="3786190"/>
            <a:ext cx="69294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0,46 + 3,54                        8 – 2,59                3,2 +2,4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10,7 – 5,69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4,4 + 1,5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12,7 – 9,4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2,29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+ 2,71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Пятое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Пятое правило страны здоровья:</a:t>
            </a:r>
          </a:p>
          <a:p>
            <a:pPr algn="ctr"/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ГИГИЕНА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714356"/>
            <a:ext cx="8715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C00000"/>
                </a:solidFill>
                <a:latin typeface="Georgia" pitchFamily="18" charset="0"/>
              </a:rPr>
              <a:t>«Считай несчастным тот день или тот час, в который ты не усвоил ничего нового, ничего не прибавил к своему образованию</a:t>
            </a:r>
            <a:r>
              <a:rPr lang="ru-RU" sz="3200" i="1" dirty="0" smtClean="0">
                <a:solidFill>
                  <a:srgbClr val="C00000"/>
                </a:solidFill>
                <a:latin typeface="Georgia" pitchFamily="18" charset="0"/>
              </a:rPr>
              <a:t>».</a:t>
            </a:r>
          </a:p>
          <a:p>
            <a:endParaRPr lang="ru-RU" sz="3200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r"/>
            <a:r>
              <a:rPr lang="ru-RU" sz="3200" i="1" dirty="0" smtClean="0">
                <a:solidFill>
                  <a:srgbClr val="C00000"/>
                </a:solidFill>
                <a:latin typeface="Georgia" pitchFamily="18" charset="0"/>
              </a:rPr>
              <a:t>Я.А.Коменский</a:t>
            </a:r>
            <a:endParaRPr lang="ru-RU" sz="3200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4480" y="1500174"/>
            <a:ext cx="64792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ТЕСТ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(работа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в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парах)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928662" y="857232"/>
            <a:ext cx="72152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Нужно спортом заниматься,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руки мыть перед едой,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Зубы чистить, закаляться,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 всегда дружить с водой.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 тогда все люди в мире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долго, долго будут жить.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 запомни, ведь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здоровье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магазине не купить!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4480" y="1500174"/>
            <a:ext cx="6479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142984"/>
            <a:ext cx="842968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Georgia" pitchFamily="18" charset="0"/>
              </a:rPr>
              <a:t>Домашнее задание </a:t>
            </a:r>
          </a:p>
          <a:p>
            <a:pPr algn="ctr"/>
            <a:r>
              <a:rPr lang="ru-RU" sz="3200" dirty="0" smtClean="0">
                <a:solidFill>
                  <a:srgbClr val="00B050"/>
                </a:solidFill>
                <a:latin typeface="Georgia" pitchFamily="18" charset="0"/>
              </a:rPr>
              <a:t>(на выбор)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</a:rPr>
              <a:t>- Составить математический кроссворд по теме «Здоровье».</a:t>
            </a:r>
          </a:p>
          <a:p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</a:rPr>
              <a:t>- Нарисовать плакат – рекламу о здоровом образе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уроке</a:t>
            </a:r>
            <a:endParaRPr lang="ru-RU" dirty="0"/>
          </a:p>
        </p:txBody>
      </p:sp>
      <p:pic>
        <p:nvPicPr>
          <p:cNvPr id="3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4480" y="1500174"/>
            <a:ext cx="6479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7166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</a:rPr>
              <a:t>Мое состояние на уроке</a:t>
            </a: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:</a:t>
            </a:r>
          </a:p>
          <a:p>
            <a:endParaRPr lang="ru-RU" sz="3200" b="1" dirty="0" smtClean="0">
              <a:solidFill>
                <a:srgbClr val="009900"/>
              </a:solidFill>
              <a:latin typeface="Georgia" pitchFamily="18" charset="0"/>
            </a:endParaRPr>
          </a:p>
          <a:p>
            <a:r>
              <a:rPr lang="ru-RU" sz="3200" b="1" dirty="0" smtClean="0">
                <a:solidFill>
                  <a:srgbClr val="009900"/>
                </a:solidFill>
                <a:latin typeface="Georgia" pitchFamily="18" charset="0"/>
              </a:rPr>
              <a:t>Спокойное    </a:t>
            </a:r>
          </a:p>
          <a:p>
            <a:endParaRPr lang="ru-RU" sz="3200" dirty="0" smtClean="0">
              <a:solidFill>
                <a:srgbClr val="00B0F0"/>
              </a:solidFill>
              <a:latin typeface="Georgia" pitchFamily="18" charset="0"/>
            </a:endParaRPr>
          </a:p>
          <a:p>
            <a:endParaRPr lang="ru-RU" sz="3200" dirty="0" smtClean="0">
              <a:solidFill>
                <a:srgbClr val="00B0F0"/>
              </a:solidFill>
              <a:latin typeface="Georgia" pitchFamily="18" charset="0"/>
            </a:endParaRPr>
          </a:p>
          <a:p>
            <a:r>
              <a:rPr lang="ru-RU" sz="3200" dirty="0" smtClean="0">
                <a:solidFill>
                  <a:srgbClr val="00B0F0"/>
                </a:solidFill>
                <a:latin typeface="Georgia" pitchFamily="18" charset="0"/>
              </a:rPr>
              <a:t>Безразличное </a:t>
            </a:r>
            <a:r>
              <a:rPr lang="ru-RU" sz="3200" dirty="0" smtClean="0">
                <a:latin typeface="Georgia" pitchFamily="18" charset="0"/>
              </a:rPr>
              <a:t> </a:t>
            </a:r>
          </a:p>
          <a:p>
            <a:endParaRPr lang="ru-RU" sz="3200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Тревожное 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89090" name="Picture 2" descr="C:\Users\Александр\Desktop\4cboRoRX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928670"/>
            <a:ext cx="1560920" cy="1643074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4786314" y="14287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9091" name="Picture 3" descr="C:\Users\Александр\Desktop\007-smilie-traurig-erschüttert-tränen-angst-karikatur-malvorlagen, ausmalbilder-comi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714620"/>
            <a:ext cx="1865760" cy="1616615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4786314" y="30003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786314" y="4286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9094" name="Picture 6" descr="C:\Users\Александр\Desktop\8894920-panico-emotic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286256"/>
            <a:ext cx="2714612" cy="1666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4480" y="1500174"/>
            <a:ext cx="6479263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СПАСИБО  ЗА УРОК!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Georgia" pitchFamily="18" charset="0"/>
              </a:rPr>
              <a:t>ЖЕЛАЮ ВСЕМ КРЕПКОГО ЗДОРОВЬЯ!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428604"/>
            <a:ext cx="878687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 меня хорошее настроение.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rgbClr val="0000FF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Я 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могу быть добрым и 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терпеливым. 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Я успею сделать все! 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Я буду предельно внимателен на уроке </a:t>
            </a: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643050"/>
            <a:ext cx="8572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9900"/>
                </a:solidFill>
                <a:latin typeface="Georgia" pitchFamily="18" charset="0"/>
              </a:rPr>
              <a:t>Минутка</a:t>
            </a:r>
            <a:r>
              <a:rPr lang="ru-RU" sz="4800" b="1" dirty="0">
                <a:solidFill>
                  <a:srgbClr val="009900"/>
                </a:solidFill>
                <a:latin typeface="Georgia" pitchFamily="18" charset="0"/>
              </a:rPr>
              <a:t>  </a:t>
            </a:r>
            <a:r>
              <a:rPr lang="ru-RU" sz="4800" b="1" dirty="0" smtClean="0">
                <a:solidFill>
                  <a:srgbClr val="009900"/>
                </a:solidFill>
                <a:latin typeface="Georgia" pitchFamily="18" charset="0"/>
              </a:rPr>
              <a:t>здоровья</a:t>
            </a:r>
            <a:endParaRPr lang="ru-RU" sz="4800" b="1" dirty="0">
              <a:solidFill>
                <a:srgbClr val="0099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Собери правила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1000109"/>
          <a:ext cx="8572560" cy="4338638"/>
        </p:xfrm>
        <a:graphic>
          <a:graphicData uri="http://schemas.openxmlformats.org/drawingml/2006/table">
            <a:tbl>
              <a:tblPr/>
              <a:tblGrid>
                <a:gridCol w="3613228"/>
                <a:gridCol w="4959332"/>
              </a:tblGrid>
              <a:tr h="571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1.Число записанное над чертой дроби…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знаменатель.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2.Чтобы умножить две дроби, надо…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числитель.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7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3.Правильная дробь…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дробь, у которой числитель меньше чем знаменатель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4.Из двух дробей с 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одинаковы ми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знаменателями, больше та…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дробь, у которой числитель больше, чем знаменатель.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5.Чтобы сложить две дроби с одинаковыми знаменателями, надо…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числитель первой дроби умножить на 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числи </a:t>
                      </a:r>
                      <a:r>
                        <a:rPr lang="ru-RU" sz="2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тель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второй дроби, знаменатель первой </a:t>
                      </a:r>
                      <a:r>
                        <a:rPr lang="ru-RU" sz="2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дро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би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умножить на знаменатель второй дроби.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6.Число, записанное под чертой дроби…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надо сложить их числители, а знаменатель оставить прежним.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7.Неправильная дробь…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дробь, у которой больше числитель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Найди маршрут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8" y="1785926"/>
          <a:ext cx="5920740" cy="1097280"/>
        </p:xfrm>
        <a:graphic>
          <a:graphicData uri="http://schemas.openxmlformats.org/drawingml/2006/table">
            <a:tbl>
              <a:tblPr/>
              <a:tblGrid>
                <a:gridCol w="1973580"/>
                <a:gridCol w="1973580"/>
                <a:gridCol w="1973580"/>
              </a:tblGrid>
              <a:tr h="3041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1/5 + 3/5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2/9 + 7/9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3/4 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5/3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3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8/12 – 3/12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6/7 </a:t>
                      </a: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2/3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3/5 : 4/5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2976" y="3786190"/>
          <a:ext cx="5920740" cy="1097280"/>
        </p:xfrm>
        <a:graphic>
          <a:graphicData uri="http://schemas.openxmlformats.org/drawingml/2006/table">
            <a:tbl>
              <a:tblPr/>
              <a:tblGrid>
                <a:gridCol w="1954530"/>
                <a:gridCol w="2023110"/>
                <a:gridCol w="1943100"/>
              </a:tblGrid>
              <a:tr h="358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3/4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4/7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5/12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3"/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5/4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4/5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00100" y="1285860"/>
            <a:ext cx="1566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3143248"/>
            <a:ext cx="136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тветы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solidFill>
                <a:srgbClr val="009900"/>
              </a:solidFill>
              <a:latin typeface="Georgia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9900"/>
                </a:solidFill>
                <a:latin typeface="Georgia" pitchFamily="18" charset="0"/>
              </a:rPr>
              <a:t>Путешествие </a:t>
            </a:r>
          </a:p>
          <a:p>
            <a:pPr algn="ctr"/>
            <a:r>
              <a:rPr lang="ru-RU" sz="4800" b="1" dirty="0" smtClean="0">
                <a:solidFill>
                  <a:srgbClr val="009900"/>
                </a:solidFill>
                <a:latin typeface="Georgia" pitchFamily="18" charset="0"/>
              </a:rPr>
              <a:t>по </a:t>
            </a:r>
          </a:p>
          <a:p>
            <a:pPr algn="ctr"/>
            <a:r>
              <a:rPr lang="ru-RU" sz="4800" b="1" dirty="0" smtClean="0">
                <a:solidFill>
                  <a:srgbClr val="009900"/>
                </a:solidFill>
                <a:latin typeface="Georgia" pitchFamily="18" charset="0"/>
              </a:rPr>
              <a:t>стране </a:t>
            </a:r>
            <a:r>
              <a:rPr lang="ru-RU" sz="4800" b="1" dirty="0">
                <a:solidFill>
                  <a:srgbClr val="009900"/>
                </a:solidFill>
                <a:latin typeface="Georgia" pitchFamily="18" charset="0"/>
              </a:rPr>
              <a:t>Здоровья</a:t>
            </a:r>
            <a:r>
              <a:rPr lang="ru-RU" sz="4800" b="1" dirty="0" smtClean="0">
                <a:solidFill>
                  <a:srgbClr val="009900"/>
                </a:solidFill>
                <a:latin typeface="Georgia" pitchFamily="18" charset="0"/>
              </a:rPr>
              <a:t>.</a:t>
            </a:r>
          </a:p>
          <a:p>
            <a:pPr algn="ctr"/>
            <a:endParaRPr lang="ru-RU" sz="4800" dirty="0">
              <a:solidFill>
                <a:srgbClr val="0099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642942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solidFill>
                <a:srgbClr val="009900"/>
              </a:solidFill>
              <a:latin typeface="Georgia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Georgia" pitchFamily="18" charset="0"/>
              </a:rPr>
              <a:t>ТЕСТ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(КЛЮЧЕВОЕ СЛОВО ПЕРВОГО ПРАВИЛА ЗДОРОВЬЯ)</a:t>
            </a:r>
            <a:endParaRPr lang="ru-RU" sz="48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sz="4800" dirty="0">
              <a:solidFill>
                <a:srgbClr val="0099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733</Words>
  <Application>Microsoft Office PowerPoint</Application>
  <PresentationFormat>Экран (4:3)</PresentationFormat>
  <Paragraphs>205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 уроке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28</cp:revision>
  <dcterms:created xsi:type="dcterms:W3CDTF">2017-05-04T16:53:57Z</dcterms:created>
  <dcterms:modified xsi:type="dcterms:W3CDTF">2017-05-09T20:07:53Z</dcterms:modified>
</cp:coreProperties>
</file>