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8" r:id="rId3"/>
    <p:sldId id="257"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1F3C9F12-DD07-4022-A4A0-FFE15F62206E}" type="datetimeFigureOut">
              <a:rPr lang="ru-RU" smtClean="0"/>
              <a:pPr/>
              <a:t>27.04.2016</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01468D78-15D0-49B0-A44B-DB004FC7CB03}"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F3C9F12-DD07-4022-A4A0-FFE15F62206E}" type="datetimeFigureOut">
              <a:rPr lang="ru-RU" smtClean="0"/>
              <a:pPr/>
              <a:t>27.04.2016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01468D78-15D0-49B0-A44B-DB004FC7CB03}"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1F3C9F12-DD07-4022-A4A0-FFE15F62206E}" type="datetimeFigureOut">
              <a:rPr lang="ru-RU" smtClean="0"/>
              <a:pPr/>
              <a:t>27.04.2016</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01468D78-15D0-49B0-A44B-DB004FC7CB03}"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F3C9F12-DD07-4022-A4A0-FFE15F62206E}" type="datetimeFigureOut">
              <a:rPr lang="ru-RU" smtClean="0"/>
              <a:pPr/>
              <a:t>27.04.2016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01468D78-15D0-49B0-A44B-DB004FC7CB03}"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1F3C9F12-DD07-4022-A4A0-FFE15F62206E}" type="datetimeFigureOut">
              <a:rPr lang="ru-RU" smtClean="0"/>
              <a:pPr/>
              <a:t>27.04.2016</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01468D78-15D0-49B0-A44B-DB004FC7CB03}"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1F3C9F12-DD07-4022-A4A0-FFE15F62206E}" type="datetimeFigureOut">
              <a:rPr lang="ru-RU" smtClean="0"/>
              <a:pPr/>
              <a:t>27.04.2016</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01468D78-15D0-49B0-A44B-DB004FC7CB03}"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1F3C9F12-DD07-4022-A4A0-FFE15F62206E}" type="datetimeFigureOut">
              <a:rPr lang="ru-RU" smtClean="0"/>
              <a:pPr/>
              <a:t>27.04.2016</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01468D78-15D0-49B0-A44B-DB004FC7CB03}"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1F3C9F12-DD07-4022-A4A0-FFE15F62206E}" type="datetimeFigureOut">
              <a:rPr lang="ru-RU" smtClean="0"/>
              <a:pPr/>
              <a:t>27.04.2016</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01468D78-15D0-49B0-A44B-DB004FC7CB03}"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1F3C9F12-DD07-4022-A4A0-FFE15F62206E}" type="datetimeFigureOut">
              <a:rPr lang="ru-RU" smtClean="0"/>
              <a:pPr/>
              <a:t>27.04.2016</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01468D78-15D0-49B0-A44B-DB004FC7CB03}"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1F3C9F12-DD07-4022-A4A0-FFE15F62206E}" type="datetimeFigureOut">
              <a:rPr lang="ru-RU" smtClean="0"/>
              <a:pPr/>
              <a:t>27.04.2016</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01468D78-15D0-49B0-A44B-DB004FC7CB03}"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1F3C9F12-DD07-4022-A4A0-FFE15F62206E}" type="datetimeFigureOut">
              <a:rPr lang="ru-RU" smtClean="0"/>
              <a:pPr/>
              <a:t>27.04.2016</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01468D78-15D0-49B0-A44B-DB004FC7CB03}"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1F3C9F12-DD07-4022-A4A0-FFE15F62206E}" type="datetimeFigureOut">
              <a:rPr lang="ru-RU" smtClean="0"/>
              <a:pPr/>
              <a:t>27.04.2016</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01468D78-15D0-49B0-A44B-DB004FC7CB03}"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jpeg"/><Relationship Id="rId10" Type="http://schemas.openxmlformats.org/officeDocument/2006/relationships/image" Target="../media/image10.jpeg"/><Relationship Id="rId4" Type="http://schemas.openxmlformats.org/officeDocument/2006/relationships/image" Target="../media/image4.jpeg"/><Relationship Id="rId9" Type="http://schemas.openxmlformats.org/officeDocument/2006/relationships/image" Target="../media/image9.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Животные нашего края</a:t>
            </a:r>
            <a:endParaRPr lang="ru-RU" dirty="0"/>
          </a:p>
        </p:txBody>
      </p:sp>
      <p:sp>
        <p:nvSpPr>
          <p:cNvPr id="3" name="Подзаголовок 2"/>
          <p:cNvSpPr>
            <a:spLocks noGrp="1"/>
          </p:cNvSpPr>
          <p:nvPr>
            <p:ph type="subTitle" idx="1"/>
          </p:nvPr>
        </p:nvSpPr>
        <p:spPr/>
        <p:txBody>
          <a:bodyPr/>
          <a:lstStyle/>
          <a:p>
            <a:endParaRPr lang="ru-RU"/>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42976" y="571480"/>
            <a:ext cx="7143784" cy="5355312"/>
          </a:xfrm>
          <a:prstGeom prst="rect">
            <a:avLst/>
          </a:prstGeom>
        </p:spPr>
        <p:txBody>
          <a:bodyPr wrap="square">
            <a:spAutoFit/>
          </a:bodyPr>
          <a:lstStyle/>
          <a:p>
            <a:r>
              <a:rPr lang="ru-RU" dirty="0"/>
              <a:t>Животные Московской области – не только крупные лоси или симпатичные белочки, но и разнообразные земноводные. Например, озерные лягушки очень распространены на данной территории. Они достигают пятнадцати сантиметров в длину и чаще всего окрашены в разные оттенки зеленого, хотя можно встретить и коричневых, и серых лягушек. По телу у них располагаются темные пятна, а по спине проходит светлая полоска. Такие лягушки живут на территории от Центральной Европы до Ирана, в России встречаются даже на </a:t>
            </a:r>
            <a:r>
              <a:rPr lang="ru-RU" dirty="0" smtClean="0"/>
              <a:t>Байкале.</a:t>
            </a:r>
            <a:r>
              <a:rPr lang="ru-RU" dirty="0"/>
              <a:t> Это земноводное может населять любые водоемы, в том числе искусственные и горные. Лягушки очень любят тепло, поэтому их можно встретить и в горячих источниках. Питаются они насекомыми, но могут съесть и небольшую ящерицу, мышку или птенца. Крупные особи могут проглатывать других лягушек. Ловить стрекоз и комаров помогает длинный липкий язык, который быстро выбрасывается вперед. Как и многие другие животные Москвы и Московской области, зимой лягушки прекращают активность, отправляясь в спячку, для которой зарываются в ил или углубления на берегу</a:t>
            </a:r>
            <a:r>
              <a:rPr lang="ru-RU" dirty="0" smtClean="0"/>
              <a:t>.</a:t>
            </a:r>
            <a:endParaRPr lang="ru-RU" dirty="0"/>
          </a:p>
        </p:txBody>
      </p:sp>
    </p:spTree>
  </p:cSld>
  <p:clrMapOvr>
    <a:masterClrMapping/>
  </p:clrMapOvr>
  <p:transition spd="slow">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4" presetClass="entr" presetSubtype="0" ac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strVal val="#ppt_w*0.05"/>
                                          </p:val>
                                        </p:tav>
                                        <p:tav tm="100000">
                                          <p:val>
                                            <p:strVal val="#ppt_w"/>
                                          </p:val>
                                        </p:tav>
                                      </p:tavLst>
                                    </p:anim>
                                    <p:anim calcmode="lin" valueType="num">
                                      <p:cBhvr>
                                        <p:cTn id="8" dur="2000" fill="hold"/>
                                        <p:tgtEl>
                                          <p:spTgt spid="2"/>
                                        </p:tgtEl>
                                        <p:attrNameLst>
                                          <p:attrName>ppt_h</p:attrName>
                                        </p:attrNameLst>
                                      </p:cBhvr>
                                      <p:tavLst>
                                        <p:tav tm="0">
                                          <p:val>
                                            <p:strVal val="#ppt_h"/>
                                          </p:val>
                                        </p:tav>
                                        <p:tav tm="100000">
                                          <p:val>
                                            <p:strVal val="#ppt_h"/>
                                          </p:val>
                                        </p:tav>
                                      </p:tavLst>
                                    </p:anim>
                                    <p:anim calcmode="lin" valueType="num">
                                      <p:cBhvr>
                                        <p:cTn id="9" dur="2000" fill="hold"/>
                                        <p:tgtEl>
                                          <p:spTgt spid="2"/>
                                        </p:tgtEl>
                                        <p:attrNameLst>
                                          <p:attrName>ppt_x</p:attrName>
                                        </p:attrNameLst>
                                      </p:cBhvr>
                                      <p:tavLst>
                                        <p:tav tm="0">
                                          <p:val>
                                            <p:strVal val="#ppt_x-.2"/>
                                          </p:val>
                                        </p:tav>
                                        <p:tav tm="100000">
                                          <p:val>
                                            <p:strVal val="#ppt_x"/>
                                          </p:val>
                                        </p:tav>
                                      </p:tavLst>
                                    </p:anim>
                                    <p:anim calcmode="lin" valueType="num">
                                      <p:cBhvr>
                                        <p:cTn id="10" dur="2000" fill="hold"/>
                                        <p:tgtEl>
                                          <p:spTgt spid="2"/>
                                        </p:tgtEl>
                                        <p:attrNameLst>
                                          <p:attrName>ppt_y</p:attrName>
                                        </p:attrNameLst>
                                      </p:cBhvr>
                                      <p:tavLst>
                                        <p:tav tm="0">
                                          <p:val>
                                            <p:strVal val="#ppt_y"/>
                                          </p:val>
                                        </p:tav>
                                        <p:tav tm="100000">
                                          <p:val>
                                            <p:strVal val="#ppt_y"/>
                                          </p:val>
                                        </p:tav>
                                      </p:tavLst>
                                    </p:anim>
                                    <p:animEffect transition="in" filter="fade">
                                      <p:cBhvr>
                                        <p:cTn id="11"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643174" y="571480"/>
            <a:ext cx="4572000" cy="707886"/>
          </a:xfrm>
          <a:prstGeom prst="rect">
            <a:avLst/>
          </a:prstGeom>
        </p:spPr>
        <p:txBody>
          <a:bodyPr>
            <a:spAutoFit/>
          </a:bodyPr>
          <a:lstStyle/>
          <a:p>
            <a:r>
              <a:rPr lang="ru-RU" sz="4000" dirty="0" smtClean="0"/>
              <a:t>Заяц-беляк</a:t>
            </a:r>
            <a:endParaRPr lang="ru-RU" sz="4000" dirty="0"/>
          </a:p>
        </p:txBody>
      </p:sp>
      <p:pic>
        <p:nvPicPr>
          <p:cNvPr id="48130" name="Picture 2" descr="Животные Москвы и Московской области"/>
          <p:cNvPicPr>
            <a:picLocks noChangeAspect="1" noChangeArrowheads="1"/>
          </p:cNvPicPr>
          <p:nvPr/>
        </p:nvPicPr>
        <p:blipFill>
          <a:blip r:embed="rId2"/>
          <a:srcRect/>
          <a:stretch>
            <a:fillRect/>
          </a:stretch>
        </p:blipFill>
        <p:spPr bwMode="auto">
          <a:xfrm>
            <a:off x="1285852" y="1357298"/>
            <a:ext cx="5715040" cy="497208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spd="slow">
    <p:wheel spokes="2"/>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950"/>
                            </p:stCondLst>
                            <p:childTnLst>
                              <p:par>
                                <p:cTn id="13" presetID="58" presetClass="entr" presetSubtype="0" accel="100000" fill="hold" nodeType="afterEffect">
                                  <p:stCondLst>
                                    <p:cond delay="0"/>
                                  </p:stCondLst>
                                  <p:childTnLst>
                                    <p:set>
                                      <p:cBhvr>
                                        <p:cTn id="14" dur="1" fill="hold">
                                          <p:stCondLst>
                                            <p:cond delay="0"/>
                                          </p:stCondLst>
                                        </p:cTn>
                                        <p:tgtEl>
                                          <p:spTgt spid="48130"/>
                                        </p:tgtEl>
                                        <p:attrNameLst>
                                          <p:attrName>style.visibility</p:attrName>
                                        </p:attrNameLst>
                                      </p:cBhvr>
                                      <p:to>
                                        <p:strVal val="visible"/>
                                      </p:to>
                                    </p:set>
                                    <p:anim calcmode="lin" valueType="num">
                                      <p:cBhvr>
                                        <p:cTn id="15" dur="1000" fill="hold"/>
                                        <p:tgtEl>
                                          <p:spTgt spid="48130"/>
                                        </p:tgtEl>
                                        <p:attrNameLst>
                                          <p:attrName>ppt_w</p:attrName>
                                        </p:attrNameLst>
                                      </p:cBhvr>
                                      <p:tavLst>
                                        <p:tav tm="0">
                                          <p:val>
                                            <p:strVal val="#ppt_w*2.5"/>
                                          </p:val>
                                        </p:tav>
                                        <p:tav tm="100000">
                                          <p:val>
                                            <p:strVal val="#ppt_w"/>
                                          </p:val>
                                        </p:tav>
                                      </p:tavLst>
                                    </p:anim>
                                    <p:anim calcmode="lin" valueType="num">
                                      <p:cBhvr>
                                        <p:cTn id="16" dur="1000" fill="hold"/>
                                        <p:tgtEl>
                                          <p:spTgt spid="48130"/>
                                        </p:tgtEl>
                                        <p:attrNameLst>
                                          <p:attrName>ppt_h</p:attrName>
                                        </p:attrNameLst>
                                      </p:cBhvr>
                                      <p:tavLst>
                                        <p:tav tm="0">
                                          <p:val>
                                            <p:strVal val="#ppt_h*0.01"/>
                                          </p:val>
                                        </p:tav>
                                        <p:tav tm="100000">
                                          <p:val>
                                            <p:strVal val="#ppt_h"/>
                                          </p:val>
                                        </p:tav>
                                      </p:tavLst>
                                    </p:anim>
                                    <p:anim calcmode="lin" valueType="num">
                                      <p:cBhvr>
                                        <p:cTn id="17" dur="1000" fill="hold"/>
                                        <p:tgtEl>
                                          <p:spTgt spid="48130"/>
                                        </p:tgtEl>
                                        <p:attrNameLst>
                                          <p:attrName>ppt_x</p:attrName>
                                        </p:attrNameLst>
                                      </p:cBhvr>
                                      <p:tavLst>
                                        <p:tav tm="0">
                                          <p:val>
                                            <p:strVal val="#ppt_x"/>
                                          </p:val>
                                        </p:tav>
                                        <p:tav tm="100000">
                                          <p:val>
                                            <p:strVal val="#ppt_x"/>
                                          </p:val>
                                        </p:tav>
                                      </p:tavLst>
                                    </p:anim>
                                    <p:anim calcmode="lin" valueType="num">
                                      <p:cBhvr>
                                        <p:cTn id="18" dur="1000" fill="hold"/>
                                        <p:tgtEl>
                                          <p:spTgt spid="48130"/>
                                        </p:tgtEl>
                                        <p:attrNameLst>
                                          <p:attrName>ppt_y</p:attrName>
                                        </p:attrNameLst>
                                      </p:cBhvr>
                                      <p:tavLst>
                                        <p:tav tm="0">
                                          <p:val>
                                            <p:strVal val="#ppt_h+1"/>
                                          </p:val>
                                        </p:tav>
                                        <p:tav tm="100000">
                                          <p:val>
                                            <p:strVal val="#ppt_y"/>
                                          </p:val>
                                        </p:tav>
                                      </p:tavLst>
                                    </p:anim>
                                    <p:animEffect transition="in" filter="fade">
                                      <p:cBhvr>
                                        <p:cTn id="19" dur="1000"/>
                                        <p:tgtEl>
                                          <p:spTgt spid="48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85852" y="714356"/>
            <a:ext cx="6429404" cy="5355312"/>
          </a:xfrm>
          <a:prstGeom prst="rect">
            <a:avLst/>
          </a:prstGeom>
        </p:spPr>
        <p:txBody>
          <a:bodyPr wrap="square">
            <a:spAutoFit/>
          </a:bodyPr>
          <a:lstStyle/>
          <a:p>
            <a:r>
              <a:rPr lang="ru-RU" dirty="0"/>
              <a:t>Карта Московской области плотно покрыта ареалами обитания разнообразных животных. Практически по всей ее территории обитают зайцы-беляки, широко распространенные по всему северу Евразии. Размеры зайца не превышают шестидесяти-семидесяти сантиметров в длину с весом от полутора до пяти килограммов. Большие уши могут быть около десяти сантиметров в длину. Густая шерсть на ступнях позволяет легко передвигаться даже по снегу, а ее цвет зависит от времени года, меняясь от чистого белого до серого или </a:t>
            </a:r>
            <a:r>
              <a:rPr lang="ru-RU" dirty="0" smtClean="0"/>
              <a:t>рыжеватого.</a:t>
            </a:r>
            <a:r>
              <a:rPr lang="ru-RU" dirty="0"/>
              <a:t> Летом для беляков очень много корма и встретить их можно очень часто, а зимой они собираются группами и кочуют в поисках пищи. Редко их можно увидеть у болотистой местности - зайцы предпочитают жить у рек, рядом с небольшими </a:t>
            </a:r>
            <a:r>
              <a:rPr lang="ru-RU" dirty="0" err="1"/>
              <a:t>сельхозугодьями</a:t>
            </a:r>
            <a:r>
              <a:rPr lang="ru-RU" dirty="0"/>
              <a:t>, в лесах. Как и другие виды отряда, беляки ведут ночной образ жизни, передвигаясь во время кормежки на несколько километров. Днем они лежат на поверхности, а зимой могут вырывать для отдыха неглубокие </a:t>
            </a:r>
            <a:r>
              <a:rPr lang="ru-RU" dirty="0" smtClean="0"/>
              <a:t>норы</a:t>
            </a:r>
            <a:r>
              <a:rPr lang="ru-RU" dirty="0"/>
              <a:t>.</a:t>
            </a:r>
          </a:p>
        </p:txBody>
      </p:sp>
    </p:spTree>
  </p:cSld>
  <p:clrMapOvr>
    <a:masterClrMapping/>
  </p:clrMapOvr>
  <p:transition spd="slow">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28794" y="571480"/>
            <a:ext cx="4572000" cy="707886"/>
          </a:xfrm>
          <a:prstGeom prst="rect">
            <a:avLst/>
          </a:prstGeom>
        </p:spPr>
        <p:txBody>
          <a:bodyPr>
            <a:spAutoFit/>
          </a:bodyPr>
          <a:lstStyle/>
          <a:p>
            <a:r>
              <a:rPr lang="ru-RU" sz="4000" dirty="0" smtClean="0"/>
              <a:t>Дрозд-рябинник</a:t>
            </a:r>
            <a:endParaRPr lang="ru-RU" sz="4000" dirty="0"/>
          </a:p>
        </p:txBody>
      </p:sp>
      <p:pic>
        <p:nvPicPr>
          <p:cNvPr id="50178" name="Picture 2" descr="Животные Московской области, фото"/>
          <p:cNvPicPr>
            <a:picLocks noChangeAspect="1" noChangeArrowheads="1"/>
          </p:cNvPicPr>
          <p:nvPr/>
        </p:nvPicPr>
        <p:blipFill>
          <a:blip r:embed="rId2"/>
          <a:srcRect/>
          <a:stretch>
            <a:fillRect/>
          </a:stretch>
        </p:blipFill>
        <p:spPr bwMode="auto">
          <a:xfrm>
            <a:off x="1357290" y="1500174"/>
            <a:ext cx="6357982" cy="478718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29" presetClass="entr" presetSubtype="0" fill="hold" nodeType="afterEffect">
                                  <p:stCondLst>
                                    <p:cond delay="0"/>
                                  </p:stCondLst>
                                  <p:childTnLst>
                                    <p:set>
                                      <p:cBhvr>
                                        <p:cTn id="13" dur="1" fill="hold">
                                          <p:stCondLst>
                                            <p:cond delay="0"/>
                                          </p:stCondLst>
                                        </p:cTn>
                                        <p:tgtEl>
                                          <p:spTgt spid="50178"/>
                                        </p:tgtEl>
                                        <p:attrNameLst>
                                          <p:attrName>style.visibility</p:attrName>
                                        </p:attrNameLst>
                                      </p:cBhvr>
                                      <p:to>
                                        <p:strVal val="visible"/>
                                      </p:to>
                                    </p:set>
                                    <p:anim calcmode="lin" valueType="num">
                                      <p:cBhvr>
                                        <p:cTn id="14" dur="1000" fill="hold"/>
                                        <p:tgtEl>
                                          <p:spTgt spid="50178"/>
                                        </p:tgtEl>
                                        <p:attrNameLst>
                                          <p:attrName>ppt_x</p:attrName>
                                        </p:attrNameLst>
                                      </p:cBhvr>
                                      <p:tavLst>
                                        <p:tav tm="0">
                                          <p:val>
                                            <p:strVal val="#ppt_x-.2"/>
                                          </p:val>
                                        </p:tav>
                                        <p:tav tm="100000">
                                          <p:val>
                                            <p:strVal val="#ppt_x"/>
                                          </p:val>
                                        </p:tav>
                                      </p:tavLst>
                                    </p:anim>
                                    <p:anim calcmode="lin" valueType="num">
                                      <p:cBhvr>
                                        <p:cTn id="15" dur="1000" fill="hold"/>
                                        <p:tgtEl>
                                          <p:spTgt spid="50178"/>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01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42910" y="1285860"/>
            <a:ext cx="7429552" cy="3416320"/>
          </a:xfrm>
          <a:prstGeom prst="rect">
            <a:avLst/>
          </a:prstGeom>
        </p:spPr>
        <p:txBody>
          <a:bodyPr wrap="square">
            <a:spAutoFit/>
          </a:bodyPr>
          <a:lstStyle/>
          <a:p>
            <a:r>
              <a:rPr lang="ru-RU" dirty="0"/>
              <a:t>Многие растения и животные Московской области встречаются только глубоко в лесу, но этих птиц можно повстречать и в городе. От обычного дрозда их отличает красивое оперение с белым брюшком и </a:t>
            </a:r>
            <a:r>
              <a:rPr lang="ru-RU" dirty="0" err="1"/>
              <a:t>подкрыльями</a:t>
            </a:r>
            <a:r>
              <a:rPr lang="ru-RU" dirty="0"/>
              <a:t> </a:t>
            </a:r>
            <a:r>
              <a:rPr lang="ru-RU" dirty="0" err="1"/>
              <a:t>и</a:t>
            </a:r>
            <a:r>
              <a:rPr lang="ru-RU" dirty="0"/>
              <a:t> пестрой грудью и боками. Они обитают в садах и на полях, по краям лугов и в небольших лесах. Дрозды гнездятся колониями по тридцать пар, делая прочные чаши из веток, в которых располагаются с птенцами. Иногда на них нападают хищные птицы (сороки, сойки), тогда поселение может быть разрушено. На создание одного гнезда уходит около пяти дней, а яйца дрозд высиживает почти две недели. Столько же там остаются птенцы. Питанием птицам служат черви, насекомые и ягоды рябины или </a:t>
            </a:r>
            <a:r>
              <a:rPr lang="ru-RU" dirty="0" smtClean="0"/>
              <a:t>можжевельника.</a:t>
            </a:r>
            <a:endParaRPr lang="ru-RU" dirty="0"/>
          </a:p>
        </p:txBody>
      </p:sp>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3"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
                                        <p:tgtEl>
                                          <p:spTgt spid="2"/>
                                        </p:tgtEl>
                                      </p:cBhvr>
                                    </p:animEffect>
                                    <p:anim calcmode="lin" valueType="num">
                                      <p:cBhvr>
                                        <p:cTn id="8" dur="800" fill="hold"/>
                                        <p:tgtEl>
                                          <p:spTgt spid="2"/>
                                        </p:tgtEl>
                                        <p:attrNameLst>
                                          <p:attrName>ppt_x</p:attrName>
                                        </p:attrNameLst>
                                      </p:cBhvr>
                                      <p:tavLst>
                                        <p:tav tm="0">
                                          <p:val>
                                            <p:strVal val="#ppt_x"/>
                                          </p:val>
                                        </p:tav>
                                        <p:tav tm="100000">
                                          <p:val>
                                            <p:strVal val="#ppt_x"/>
                                          </p:val>
                                        </p:tav>
                                      </p:tavLst>
                                    </p:anim>
                                    <p:anim calcmode="lin" valueType="num">
                                      <p:cBhvr>
                                        <p:cTn id="9" dur="800" fill="hold"/>
                                        <p:tgtEl>
                                          <p:spTgt spid="2"/>
                                        </p:tgtEl>
                                        <p:attrNameLst>
                                          <p:attrName>ppt_y</p:attrName>
                                        </p:attrNameLst>
                                      </p:cBhvr>
                                      <p:tavLst>
                                        <p:tav tm="0">
                                          <p:val>
                                            <p:strVal val="#ppt_y+0.31"/>
                                          </p:val>
                                        </p:tav>
                                        <p:tav tm="100000">
                                          <p:val>
                                            <p:strVal val="#ppt_y+0.31"/>
                                          </p:val>
                                        </p:tav>
                                      </p:tavLst>
                                    </p:anim>
                                    <p:anim calcmode="lin" valueType="num">
                                      <p:cBhvr>
                                        <p:cTn id="10" dur="1200" decel="50000" fill="hold">
                                          <p:stCondLst>
                                            <p:cond delay="800"/>
                                          </p:stCondLst>
                                        </p:cTn>
                                        <p:tgtEl>
                                          <p:spTgt spid="2"/>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1200" decel="50000" fill="hold">
                                          <p:stCondLst>
                                            <p:cond delay="800"/>
                                          </p:stCondLst>
                                        </p:cTn>
                                        <p:tgtEl>
                                          <p:spTgt spid="2"/>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14480" y="571480"/>
            <a:ext cx="4875053" cy="707886"/>
          </a:xfrm>
          <a:prstGeom prst="rect">
            <a:avLst/>
          </a:prstGeom>
        </p:spPr>
        <p:txBody>
          <a:bodyPr wrap="none">
            <a:spAutoFit/>
          </a:bodyPr>
          <a:lstStyle/>
          <a:p>
            <a:r>
              <a:rPr lang="ru-RU" sz="4000" b="1" dirty="0"/>
              <a:t>Орешниковая соня</a:t>
            </a:r>
            <a:endParaRPr lang="ru-RU" sz="4000" dirty="0"/>
          </a:p>
        </p:txBody>
      </p:sp>
      <p:pic>
        <p:nvPicPr>
          <p:cNvPr id="3" name="Picture 12" descr="2. Орешниковая соня"/>
          <p:cNvPicPr>
            <a:picLocks noChangeAspect="1" noChangeArrowheads="1"/>
          </p:cNvPicPr>
          <p:nvPr/>
        </p:nvPicPr>
        <p:blipFill>
          <a:blip r:embed="rId2"/>
          <a:srcRect/>
          <a:stretch>
            <a:fillRect/>
          </a:stretch>
        </p:blipFill>
        <p:spPr bwMode="auto">
          <a:xfrm>
            <a:off x="785786" y="1714488"/>
            <a:ext cx="6715172" cy="447678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iterate type="lt">
                                    <p:tmPct val="500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29" presetClass="entr" presetSubtype="0"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1000" fill="hold"/>
                                        <p:tgtEl>
                                          <p:spTgt spid="2"/>
                                        </p:tgtEl>
                                        <p:attrNameLst>
                                          <p:attrName>ppt_x</p:attrName>
                                        </p:attrNameLst>
                                      </p:cBhvr>
                                      <p:tavLst>
                                        <p:tav tm="0">
                                          <p:val>
                                            <p:strVal val="#ppt_x-.2"/>
                                          </p:val>
                                        </p:tav>
                                        <p:tav tm="100000">
                                          <p:val>
                                            <p:strVal val="#ppt_x"/>
                                          </p:val>
                                        </p:tav>
                                      </p:tavLst>
                                    </p:anim>
                                    <p:anim calcmode="lin" valueType="num">
                                      <p:cBhvr>
                                        <p:cTn id="15"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16"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85786" y="0"/>
            <a:ext cx="8072494" cy="7017306"/>
          </a:xfrm>
          <a:prstGeom prst="rect">
            <a:avLst/>
          </a:prstGeom>
        </p:spPr>
        <p:txBody>
          <a:bodyPr wrap="square">
            <a:spAutoFit/>
          </a:bodyPr>
          <a:lstStyle/>
          <a:p>
            <a:r>
              <a:rPr lang="ru-RU" dirty="0"/>
              <a:t>Орешниковая соня — зверёк, напоминающий миниатюрную белку. Размерами она с мышь: длина тела 15 см, масса тела 15-25 г. Это одна из самых мелких сонь. Хвост длинный, 6—7,7 см, с кисточкой на конце. Мордочка слегка притуплённая; уши небольшие, округлые; усы длинные, до 40 % от длины тела. Орешниковые сони — самый древесный вид среди сонь, что выражается в устройстве их конечностей. 4 пальца кисти практически одной длины; I палец стопы меньше остальных и перпендикулярно им противопоставлен. При движении по веткам кисти разворачиваются в стороны почти под прямым углом.</a:t>
            </a:r>
            <a:r>
              <a:rPr lang="ru-RU" dirty="0" smtClean="0"/>
              <a:t/>
            </a:r>
            <a:br>
              <a:rPr lang="ru-RU" dirty="0" smtClean="0"/>
            </a:br>
            <a:r>
              <a:rPr lang="ru-RU" dirty="0" smtClean="0"/>
              <a:t/>
            </a:r>
            <a:br>
              <a:rPr lang="ru-RU" dirty="0" smtClean="0"/>
            </a:br>
            <a:r>
              <a:rPr lang="ru-RU" dirty="0"/>
              <a:t>Окраска верха тела у орешниковой сони охристо-рыжая, иногда с красноватым оттенком; нижней стороны — более светлая с палевым оттенком. На горле, груди и животе могут быть светлые, почти белые пятна. Пальцы белые. Кончик хвоста тёмный или, наоборот, светлый, депигментированный</a:t>
            </a:r>
            <a:r>
              <a:rPr lang="ru-RU" dirty="0" smtClean="0"/>
              <a:t>.</a:t>
            </a:r>
            <a:r>
              <a:rPr lang="ru-RU" dirty="0"/>
              <a:t> Орешниковая соня распространена в широколиственных и смешанных лесах Европы и северной Турции; водится в южной Швеции и на юге Великобритании. Обычна для Южной Европы; отсутствует только в Испании. На территорию России заходит восточная часть ареала орешниковой сони. Она вытянута неширокой лентой от Прибалтики через верхнее Приднепровье, по р. Оке к среднему Поволжью. Также орешниковая соня присутствует на Кавказе </a:t>
            </a:r>
            <a:r>
              <a:rPr lang="ru-RU" dirty="0" err="1"/>
              <a:t>иПредкавказье</a:t>
            </a:r>
            <a:r>
              <a:rPr lang="ru-RU" dirty="0"/>
              <a:t> . Внутри российской части ареала орешниковая соня повсеместно редка.</a:t>
            </a:r>
            <a:r>
              <a:rPr lang="ru-RU" dirty="0" smtClean="0"/>
              <a:t/>
            </a:r>
            <a:br>
              <a:rPr lang="ru-RU" dirty="0" smtClean="0"/>
            </a:br>
            <a:r>
              <a:rPr lang="ru-RU" dirty="0" smtClean="0"/>
              <a:t> </a:t>
            </a:r>
            <a:br>
              <a:rPr lang="ru-RU" dirty="0" smtClean="0"/>
            </a:br>
            <a:endParaRPr lang="ru-RU" dirty="0"/>
          </a:p>
        </p:txBody>
      </p:sp>
    </p:spTree>
  </p:cSld>
  <p:clrMapOvr>
    <a:masterClrMapping/>
  </p:clrMapOvr>
  <p:transition spd="slow">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1000" decel="50000" fill="hold">
                                          <p:stCondLst>
                                            <p:cond delay="0"/>
                                          </p:stCondLst>
                                        </p:cTn>
                                        <p:tgtEl>
                                          <p:spTgt spid="2">
                                            <p:txEl>
                                              <p:pRg st="0" end="0"/>
                                            </p:txEl>
                                          </p:spTgt>
                                        </p:tgtEl>
                                        <p:attrNameLst>
                                          <p:attrName>style.rotation</p:attrName>
                                        </p:attrNameLst>
                                      </p:cBhvr>
                                      <p:tavLst>
                                        <p:tav tm="0">
                                          <p:val>
                                            <p:fltVal val="-90"/>
                                          </p:val>
                                        </p:tav>
                                        <p:tav tm="100000">
                                          <p:val>
                                            <p:fltVal val="0"/>
                                          </p:val>
                                        </p:tav>
                                      </p:tavLst>
                                    </p:anim>
                                    <p:anim calcmode="lin" valueType="num">
                                      <p:cBhvr>
                                        <p:cTn id="8" dur="1000" decel="50000" fill="hold">
                                          <p:stCondLst>
                                            <p:cond delay="0"/>
                                          </p:stCondLst>
                                        </p:cTn>
                                        <p:tgtEl>
                                          <p:spTgt spid="2">
                                            <p:txEl>
                                              <p:pRg st="0" end="0"/>
                                            </p:txEl>
                                          </p:spTgt>
                                        </p:tgtEl>
                                        <p:attrNameLst>
                                          <p:attrName>ppt_w</p:attrName>
                                        </p:attrNameLst>
                                      </p:cBhvr>
                                      <p:tavLst>
                                        <p:tav tm="0">
                                          <p:val>
                                            <p:strVal val="#ppt_w"/>
                                          </p:val>
                                        </p:tav>
                                        <p:tav tm="100000">
                                          <p:val>
                                            <p:strVal val="#ppt_w*.05"/>
                                          </p:val>
                                        </p:tav>
                                      </p:tavLst>
                                    </p:anim>
                                    <p:anim calcmode="lin" valueType="num">
                                      <p:cBhvr>
                                        <p:cTn id="9" dur="1000" accel="50000" fill="hold">
                                          <p:stCondLst>
                                            <p:cond delay="1000"/>
                                          </p:stCondLst>
                                        </p:cTn>
                                        <p:tgtEl>
                                          <p:spTgt spid="2">
                                            <p:txEl>
                                              <p:pRg st="0" end="0"/>
                                            </p:txEl>
                                          </p:spTgt>
                                        </p:tgtEl>
                                        <p:attrNameLst>
                                          <p:attrName>ppt_w</p:attrName>
                                        </p:attrNameLst>
                                      </p:cBhvr>
                                      <p:tavLst>
                                        <p:tav tm="0">
                                          <p:val>
                                            <p:strVal val="#ppt_w*.05"/>
                                          </p:val>
                                        </p:tav>
                                        <p:tav tm="100000">
                                          <p:val>
                                            <p:strVal val="#ppt_w"/>
                                          </p:val>
                                        </p:tav>
                                      </p:tavLst>
                                    </p:anim>
                                    <p:anim calcmode="lin" valueType="num">
                                      <p:cBhvr>
                                        <p:cTn id="10" dur="2000" fill="hold"/>
                                        <p:tgtEl>
                                          <p:spTgt spid="2">
                                            <p:txEl>
                                              <p:pRg st="0" end="0"/>
                                            </p:txEl>
                                          </p:spTgt>
                                        </p:tgtEl>
                                        <p:attrNameLst>
                                          <p:attrName>ppt_h</p:attrName>
                                        </p:attrNameLst>
                                      </p:cBhvr>
                                      <p:tavLst>
                                        <p:tav tm="0">
                                          <p:val>
                                            <p:strVal val="#ppt_h"/>
                                          </p:val>
                                        </p:tav>
                                        <p:tav tm="100000">
                                          <p:val>
                                            <p:strVal val="#ppt_h"/>
                                          </p:val>
                                        </p:tav>
                                      </p:tavLst>
                                    </p:anim>
                                    <p:anim calcmode="lin" valueType="num">
                                      <p:cBhvr>
                                        <p:cTn id="11" dur="1000" decel="50000" fill="hold">
                                          <p:stCondLst>
                                            <p:cond delay="0"/>
                                          </p:stCondLst>
                                        </p:cTn>
                                        <p:tgtEl>
                                          <p:spTgt spid="2">
                                            <p:txEl>
                                              <p:pRg st="0" end="0"/>
                                            </p:txEl>
                                          </p:spTgt>
                                        </p:tgtEl>
                                        <p:attrNameLst>
                                          <p:attrName>ppt_x</p:attrName>
                                        </p:attrNameLst>
                                      </p:cBhvr>
                                      <p:tavLst>
                                        <p:tav tm="0">
                                          <p:val>
                                            <p:strVal val="#ppt_x+.4"/>
                                          </p:val>
                                        </p:tav>
                                        <p:tav tm="100000">
                                          <p:val>
                                            <p:strVal val="#ppt_x"/>
                                          </p:val>
                                        </p:tav>
                                      </p:tavLst>
                                    </p:anim>
                                    <p:anim calcmode="lin" valueType="num">
                                      <p:cBhvr>
                                        <p:cTn id="12" dur="1000" decel="50000" fill="hold">
                                          <p:stCondLst>
                                            <p:cond delay="0"/>
                                          </p:stCondLst>
                                        </p:cTn>
                                        <p:tgtEl>
                                          <p:spTgt spid="2">
                                            <p:txEl>
                                              <p:pRg st="0" end="0"/>
                                            </p:txEl>
                                          </p:spTgt>
                                        </p:tgtEl>
                                        <p:attrNameLst>
                                          <p:attrName>ppt_y</p:attrName>
                                        </p:attrNameLst>
                                      </p:cBhvr>
                                      <p:tavLst>
                                        <p:tav tm="0">
                                          <p:val>
                                            <p:strVal val="#ppt_y-.2"/>
                                          </p:val>
                                        </p:tav>
                                        <p:tav tm="100000">
                                          <p:val>
                                            <p:strVal val="#ppt_y+.1"/>
                                          </p:val>
                                        </p:tav>
                                      </p:tavLst>
                                    </p:anim>
                                    <p:anim calcmode="lin" valueType="num">
                                      <p:cBhvr>
                                        <p:cTn id="13" dur="1000" accel="50000" fill="hold">
                                          <p:stCondLst>
                                            <p:cond delay="1000"/>
                                          </p:stCondLst>
                                        </p:cTn>
                                        <p:tgtEl>
                                          <p:spTgt spid="2">
                                            <p:txEl>
                                              <p:pRg st="0" end="0"/>
                                            </p:txEl>
                                          </p:spTgt>
                                        </p:tgtEl>
                                        <p:attrNameLst>
                                          <p:attrName>ppt_y</p:attrName>
                                        </p:attrNameLst>
                                      </p:cBhvr>
                                      <p:tavLst>
                                        <p:tav tm="0">
                                          <p:val>
                                            <p:strVal val="#ppt_y+.1"/>
                                          </p:val>
                                        </p:tav>
                                        <p:tav tm="100000">
                                          <p:val>
                                            <p:strVal val="#ppt_y"/>
                                          </p:val>
                                        </p:tav>
                                      </p:tavLst>
                                    </p:anim>
                                    <p:animEffect transition="in" filter="fade">
                                      <p:cBhvr>
                                        <p:cTn id="14" dur="2000" decel="50000">
                                          <p:stCondLst>
                                            <p:cond delay="0"/>
                                          </p:stCondLst>
                                        </p:cTn>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86050" y="214290"/>
            <a:ext cx="6858048" cy="707886"/>
          </a:xfrm>
          <a:prstGeom prst="rect">
            <a:avLst/>
          </a:prstGeom>
          <a:noFill/>
        </p:spPr>
        <p:txBody>
          <a:bodyPr wrap="square" rtlCol="0">
            <a:spAutoFit/>
          </a:bodyPr>
          <a:lstStyle/>
          <a:p>
            <a:r>
              <a:rPr lang="ru-RU" sz="4000" dirty="0" smtClean="0"/>
              <a:t>Горностай</a:t>
            </a:r>
            <a:endParaRPr lang="ru-RU" sz="4000" dirty="0"/>
          </a:p>
        </p:txBody>
      </p:sp>
      <p:pic>
        <p:nvPicPr>
          <p:cNvPr id="3" name="Picture 14" descr="16. Горностай"/>
          <p:cNvPicPr>
            <a:picLocks noChangeAspect="1" noChangeArrowheads="1"/>
          </p:cNvPicPr>
          <p:nvPr/>
        </p:nvPicPr>
        <p:blipFill>
          <a:blip r:embed="rId2"/>
          <a:srcRect/>
          <a:stretch>
            <a:fillRect/>
          </a:stretch>
        </p:blipFill>
        <p:spPr bwMode="auto">
          <a:xfrm>
            <a:off x="1285852" y="1428736"/>
            <a:ext cx="6000760" cy="450057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spd="slow">
    <p:check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to="" calcmode="lin" valueType="num">
                                      <p:cBhvr>
                                        <p:cTn id="7" dur="1" fill="hold"/>
                                        <p:tgtEl>
                                          <p:spTgt spid="3"/>
                                        </p:tgtEl>
                                        <p:attrNameLst>
                                          <p:attrName/>
                                        </p:attrNameLst>
                                      </p:cBhvr>
                                    </p:anim>
                                  </p:childTnLst>
                                </p:cTn>
                              </p:par>
                            </p:childTnLst>
                          </p:cTn>
                        </p:par>
                        <p:par>
                          <p:cTn id="8" fill="hold">
                            <p:stCondLst>
                              <p:cond delay="0"/>
                            </p:stCondLst>
                            <p:childTnLst>
                              <p:par>
                                <p:cTn id="9" presetID="35"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2000"/>
                                        <p:tgtEl>
                                          <p:spTgt spid="2"/>
                                        </p:tgtEl>
                                      </p:cBhvr>
                                    </p:animEffect>
                                    <p:anim calcmode="lin" valueType="num">
                                      <p:cBhvr>
                                        <p:cTn id="12" dur="2000" fill="hold"/>
                                        <p:tgtEl>
                                          <p:spTgt spid="2"/>
                                        </p:tgtEl>
                                        <p:attrNameLst>
                                          <p:attrName>style.rotation</p:attrName>
                                        </p:attrNameLst>
                                      </p:cBhvr>
                                      <p:tavLst>
                                        <p:tav tm="0">
                                          <p:val>
                                            <p:fltVal val="720"/>
                                          </p:val>
                                        </p:tav>
                                        <p:tav tm="100000">
                                          <p:val>
                                            <p:fltVal val="0"/>
                                          </p:val>
                                        </p:tav>
                                      </p:tavLst>
                                    </p:anim>
                                    <p:anim calcmode="lin" valueType="num">
                                      <p:cBhvr>
                                        <p:cTn id="13" dur="2000" fill="hold"/>
                                        <p:tgtEl>
                                          <p:spTgt spid="2"/>
                                        </p:tgtEl>
                                        <p:attrNameLst>
                                          <p:attrName>ppt_h</p:attrName>
                                        </p:attrNameLst>
                                      </p:cBhvr>
                                      <p:tavLst>
                                        <p:tav tm="0">
                                          <p:val>
                                            <p:fltVal val="0"/>
                                          </p:val>
                                        </p:tav>
                                        <p:tav tm="100000">
                                          <p:val>
                                            <p:strVal val="#ppt_h"/>
                                          </p:val>
                                        </p:tav>
                                      </p:tavLst>
                                    </p:anim>
                                    <p:anim calcmode="lin" valueType="num">
                                      <p:cBhvr>
                                        <p:cTn id="14" dur="2000" fill="hold"/>
                                        <p:tgtEl>
                                          <p:spTgt spid="2"/>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4250" y="394692"/>
            <a:ext cx="8929750" cy="6463308"/>
          </a:xfrm>
          <a:prstGeom prst="rect">
            <a:avLst/>
          </a:prstGeom>
        </p:spPr>
        <p:txBody>
          <a:bodyPr wrap="square">
            <a:spAutoFit/>
          </a:bodyPr>
          <a:lstStyle/>
          <a:p>
            <a:r>
              <a:rPr lang="ru-RU" dirty="0"/>
              <a:t>Горностай — небольшой зверёк типичного куньего облика с длинным телом на коротких ногах, длинной шеей и треугольной головой с небольшими округлыми ушами. Длина тела самца — 17—38 см (самки примерно вдвое меньше), длина хвоста составляет около 35 % от длины тела — 6—12 см; масса тела — от 70 до 260 г. Похож на ласку, но несколько больше её по размерам.</a:t>
            </a:r>
            <a:r>
              <a:rPr lang="ru-RU" dirty="0" smtClean="0"/>
              <a:t/>
            </a:r>
            <a:br>
              <a:rPr lang="ru-RU" dirty="0" smtClean="0"/>
            </a:br>
            <a:r>
              <a:rPr lang="ru-RU" dirty="0" smtClean="0"/>
              <a:t/>
            </a:r>
            <a:br>
              <a:rPr lang="ru-RU" dirty="0" smtClean="0"/>
            </a:br>
            <a:r>
              <a:rPr lang="ru-RU" dirty="0"/>
              <a:t>Окрас меха покровительственный: зимой чисто белый, летом двухцветный — верх тела буровато-рыжий, низ желтовато-белый. Зимний окрас характерен для районов, где минимум 40 дней в году лежит снег. Кончик хвоста чёрный в течение всего года. Географическая изменчивость качества зимнего меха, окраски летнего меха и размеров тела позволяет выделить порядка 26 подвидов горностая</a:t>
            </a:r>
            <a:r>
              <a:rPr lang="ru-RU" dirty="0" smtClean="0"/>
              <a:t>.</a:t>
            </a:r>
            <a:r>
              <a:rPr lang="ru-RU" dirty="0"/>
              <a:t> Обитает в арктической, субарктической и умеренной зонах Евразии и Северной Америки. В Европе он встречается </a:t>
            </a:r>
            <a:r>
              <a:rPr lang="ru-RU" dirty="0" err="1"/>
              <a:t>отСкандинавии</a:t>
            </a:r>
            <a:r>
              <a:rPr lang="ru-RU" dirty="0"/>
              <a:t> до Пиренеев и Альп, за исключением Албании, Греции, Болгарии </a:t>
            </a:r>
            <a:r>
              <a:rPr lang="ru-RU" dirty="0" err="1"/>
              <a:t>иТурции</a:t>
            </a:r>
            <a:r>
              <a:rPr lang="ru-RU" dirty="0"/>
              <a:t>. В Азии его ареал доходит до пустынь Средней Азии, </a:t>
            </a:r>
            <a:r>
              <a:rPr lang="ru-RU" dirty="0" err="1"/>
              <a:t>Ирана,Афганистана</a:t>
            </a:r>
            <a:r>
              <a:rPr lang="ru-RU" dirty="0"/>
              <a:t>, Монголии, Северо-Восточного Китая и северной Японии. В Северной Америке водится в Канаде, на островах Канадского арктического архипелага, в Гренландии и на севере США(кроме Великих равнин). На </a:t>
            </a:r>
            <a:r>
              <a:rPr lang="ru-RU" dirty="0" err="1"/>
              <a:t>территорииРоссии</a:t>
            </a:r>
            <a:r>
              <a:rPr lang="ru-RU" dirty="0"/>
              <a:t> обычен на европейском севере и </a:t>
            </a:r>
            <a:r>
              <a:rPr lang="ru-RU" dirty="0" err="1"/>
              <a:t>вСибири</a:t>
            </a:r>
            <a:r>
              <a:rPr lang="ru-RU" dirty="0"/>
              <a:t>.</a:t>
            </a:r>
            <a:br>
              <a:rPr lang="ru-RU" dirty="0"/>
            </a:br>
            <a:r>
              <a:rPr lang="ru-RU" dirty="0"/>
              <a:t/>
            </a:r>
            <a:br>
              <a:rPr lang="ru-RU" dirty="0"/>
            </a:br>
            <a:r>
              <a:rPr lang="ru-RU" dirty="0"/>
              <a:t>Был завезён в Новую Зеландию для контроля над популяцией кроликов</a:t>
            </a:r>
          </a:p>
          <a:p>
            <a:r>
              <a:rPr lang="ru-RU" dirty="0" smtClean="0"/>
              <a:t/>
            </a:r>
            <a:br>
              <a:rPr lang="ru-RU" dirty="0" smtClean="0"/>
            </a:br>
            <a:endParaRPr lang="ru-RU" dirty="0"/>
          </a:p>
        </p:txBody>
      </p:sp>
    </p:spTree>
  </p:cSld>
  <p:clrMapOvr>
    <a:masterClrMapping/>
  </p:clrMapOvr>
  <p:transition spd="slow">
    <p:plu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00298" y="214290"/>
            <a:ext cx="7358114" cy="707886"/>
          </a:xfrm>
          <a:prstGeom prst="rect">
            <a:avLst/>
          </a:prstGeom>
          <a:noFill/>
        </p:spPr>
        <p:txBody>
          <a:bodyPr wrap="square" rtlCol="0">
            <a:spAutoFit/>
          </a:bodyPr>
          <a:lstStyle/>
          <a:p>
            <a:r>
              <a:rPr lang="ru-RU" sz="4000" dirty="0" smtClean="0"/>
              <a:t>Лесной хорек</a:t>
            </a:r>
            <a:endParaRPr lang="ru-RU" sz="4000" dirty="0"/>
          </a:p>
        </p:txBody>
      </p:sp>
      <p:pic>
        <p:nvPicPr>
          <p:cNvPr id="3" name="Picture 16" descr="1. Лесной хорь"/>
          <p:cNvPicPr>
            <a:picLocks noChangeAspect="1" noChangeArrowheads="1"/>
          </p:cNvPicPr>
          <p:nvPr/>
        </p:nvPicPr>
        <p:blipFill>
          <a:blip r:embed="rId2"/>
          <a:srcRect/>
          <a:stretch>
            <a:fillRect/>
          </a:stretch>
        </p:blipFill>
        <p:spPr bwMode="auto">
          <a:xfrm>
            <a:off x="357158" y="1285860"/>
            <a:ext cx="7823745" cy="517857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spd="slow">
    <p:whee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0.7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15" presetClass="entr" presetSubtype="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1000" fill="hold"/>
                                        <p:tgtEl>
                                          <p:spTgt spid="2"/>
                                        </p:tgtEl>
                                        <p:attrNameLst>
                                          <p:attrName>ppt_w</p:attrName>
                                        </p:attrNameLst>
                                      </p:cBhvr>
                                      <p:tavLst>
                                        <p:tav tm="0">
                                          <p:val>
                                            <p:fltVal val="0"/>
                                          </p:val>
                                        </p:tav>
                                        <p:tav tm="100000">
                                          <p:val>
                                            <p:strVal val="#ppt_w"/>
                                          </p:val>
                                        </p:tav>
                                      </p:tavLst>
                                    </p:anim>
                                    <p:anim calcmode="lin" valueType="num">
                                      <p:cBhvr>
                                        <p:cTn id="14" dur="1000" fill="hold"/>
                                        <p:tgtEl>
                                          <p:spTgt spid="2"/>
                                        </p:tgtEl>
                                        <p:attrNameLst>
                                          <p:attrName>ppt_h</p:attrName>
                                        </p:attrNameLst>
                                      </p:cBhvr>
                                      <p:tavLst>
                                        <p:tav tm="0">
                                          <p:val>
                                            <p:fltVal val="0"/>
                                          </p:val>
                                        </p:tav>
                                        <p:tav tm="100000">
                                          <p:val>
                                            <p:strVal val="#ppt_h"/>
                                          </p:val>
                                        </p:tav>
                                      </p:tavLst>
                                    </p:anim>
                                    <p:anim calcmode="lin" valueType="num">
                                      <p:cBhvr>
                                        <p:cTn id="15"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0"/>
            <a:ext cx="5715040" cy="1200329"/>
          </a:xfrm>
          <a:prstGeom prst="rect">
            <a:avLst/>
          </a:prstGeom>
        </p:spPr>
        <p:txBody>
          <a:bodyPr wrap="square">
            <a:spAutoFit/>
          </a:bodyPr>
          <a:lstStyle/>
          <a:p>
            <a:r>
              <a:rPr lang="ru-RU" sz="3600" dirty="0" smtClean="0"/>
              <a:t>Сейчас я расскажу про этих животных</a:t>
            </a:r>
            <a:r>
              <a:rPr lang="ru-RU" sz="3600" dirty="0" smtClean="0">
                <a:sym typeface="Wingdings" pitchFamily="2" charset="2"/>
              </a:rPr>
              <a:t></a:t>
            </a:r>
            <a:endParaRPr lang="ru-RU" sz="4400" dirty="0"/>
          </a:p>
        </p:txBody>
      </p:sp>
      <p:pic>
        <p:nvPicPr>
          <p:cNvPr id="3" name="Picture 2" descr="Животные Московской области"/>
          <p:cNvPicPr>
            <a:picLocks noChangeAspect="1" noChangeArrowheads="1"/>
          </p:cNvPicPr>
          <p:nvPr/>
        </p:nvPicPr>
        <p:blipFill>
          <a:blip r:embed="rId2"/>
          <a:srcRect/>
          <a:stretch>
            <a:fillRect/>
          </a:stretch>
        </p:blipFill>
        <p:spPr bwMode="auto">
          <a:xfrm>
            <a:off x="214282" y="1214422"/>
            <a:ext cx="1989487" cy="1857388"/>
          </a:xfrm>
          <a:prstGeom prst="ellipse">
            <a:avLst/>
          </a:prstGeom>
          <a:ln>
            <a:noFill/>
          </a:ln>
          <a:effectLst>
            <a:softEdge rad="112500"/>
          </a:effectLst>
        </p:spPr>
      </p:pic>
      <p:pic>
        <p:nvPicPr>
          <p:cNvPr id="39938" name="Picture 2" descr="Животный мир Московской области"/>
          <p:cNvPicPr>
            <a:picLocks noChangeAspect="1" noChangeArrowheads="1"/>
          </p:cNvPicPr>
          <p:nvPr/>
        </p:nvPicPr>
        <p:blipFill>
          <a:blip r:embed="rId3"/>
          <a:srcRect/>
          <a:stretch>
            <a:fillRect/>
          </a:stretch>
        </p:blipFill>
        <p:spPr bwMode="auto">
          <a:xfrm>
            <a:off x="2643174" y="1285860"/>
            <a:ext cx="2746358" cy="1714512"/>
          </a:xfrm>
          <a:prstGeom prst="ellipse">
            <a:avLst/>
          </a:prstGeom>
          <a:ln>
            <a:noFill/>
          </a:ln>
          <a:effectLst>
            <a:softEdge rad="112500"/>
          </a:effectLst>
        </p:spPr>
      </p:pic>
      <p:pic>
        <p:nvPicPr>
          <p:cNvPr id="39940" name="Picture 4" descr="Карта Московской области"/>
          <p:cNvPicPr>
            <a:picLocks noChangeAspect="1" noChangeArrowheads="1"/>
          </p:cNvPicPr>
          <p:nvPr/>
        </p:nvPicPr>
        <p:blipFill>
          <a:blip r:embed="rId4"/>
          <a:srcRect/>
          <a:stretch>
            <a:fillRect/>
          </a:stretch>
        </p:blipFill>
        <p:spPr bwMode="auto">
          <a:xfrm>
            <a:off x="5929322" y="1000108"/>
            <a:ext cx="2357454" cy="1795033"/>
          </a:xfrm>
          <a:prstGeom prst="ellipse">
            <a:avLst/>
          </a:prstGeom>
          <a:ln>
            <a:noFill/>
          </a:ln>
          <a:effectLst>
            <a:softEdge rad="112500"/>
          </a:effectLst>
        </p:spPr>
      </p:pic>
      <p:pic>
        <p:nvPicPr>
          <p:cNvPr id="39942" name="Picture 6" descr="Растения и животные Московской области"/>
          <p:cNvPicPr>
            <a:picLocks noChangeAspect="1" noChangeArrowheads="1"/>
          </p:cNvPicPr>
          <p:nvPr/>
        </p:nvPicPr>
        <p:blipFill>
          <a:blip r:embed="rId5"/>
          <a:srcRect/>
          <a:stretch>
            <a:fillRect/>
          </a:stretch>
        </p:blipFill>
        <p:spPr bwMode="auto">
          <a:xfrm>
            <a:off x="214282" y="3143248"/>
            <a:ext cx="2571768" cy="1605518"/>
          </a:xfrm>
          <a:prstGeom prst="ellipse">
            <a:avLst/>
          </a:prstGeom>
          <a:ln>
            <a:noFill/>
          </a:ln>
          <a:effectLst>
            <a:softEdge rad="112500"/>
          </a:effectLst>
        </p:spPr>
      </p:pic>
      <p:pic>
        <p:nvPicPr>
          <p:cNvPr id="39944" name="Picture 8" descr="Животные Москвы и Московской области"/>
          <p:cNvPicPr>
            <a:picLocks noChangeAspect="1" noChangeArrowheads="1"/>
          </p:cNvPicPr>
          <p:nvPr/>
        </p:nvPicPr>
        <p:blipFill>
          <a:blip r:embed="rId6"/>
          <a:srcRect/>
          <a:stretch>
            <a:fillRect/>
          </a:stretch>
        </p:blipFill>
        <p:spPr bwMode="auto">
          <a:xfrm>
            <a:off x="3071802" y="3000372"/>
            <a:ext cx="2214578" cy="1926683"/>
          </a:xfrm>
          <a:prstGeom prst="ellipse">
            <a:avLst/>
          </a:prstGeom>
          <a:ln>
            <a:noFill/>
          </a:ln>
          <a:effectLst>
            <a:softEdge rad="112500"/>
          </a:effectLst>
        </p:spPr>
      </p:pic>
      <p:pic>
        <p:nvPicPr>
          <p:cNvPr id="39946" name="Picture 10" descr="Животные Московской области, фото"/>
          <p:cNvPicPr>
            <a:picLocks noChangeAspect="1" noChangeArrowheads="1"/>
          </p:cNvPicPr>
          <p:nvPr/>
        </p:nvPicPr>
        <p:blipFill>
          <a:blip r:embed="rId7"/>
          <a:srcRect/>
          <a:stretch>
            <a:fillRect/>
          </a:stretch>
        </p:blipFill>
        <p:spPr bwMode="auto">
          <a:xfrm>
            <a:off x="5715008" y="2928934"/>
            <a:ext cx="2428891" cy="1828813"/>
          </a:xfrm>
          <a:prstGeom prst="ellipse">
            <a:avLst/>
          </a:prstGeom>
          <a:ln>
            <a:noFill/>
          </a:ln>
          <a:effectLst>
            <a:softEdge rad="112500"/>
          </a:effectLst>
        </p:spPr>
      </p:pic>
      <p:pic>
        <p:nvPicPr>
          <p:cNvPr id="39948" name="Picture 12" descr="2. Орешниковая соня"/>
          <p:cNvPicPr>
            <a:picLocks noChangeAspect="1" noChangeArrowheads="1"/>
          </p:cNvPicPr>
          <p:nvPr/>
        </p:nvPicPr>
        <p:blipFill>
          <a:blip r:embed="rId8"/>
          <a:srcRect/>
          <a:stretch>
            <a:fillRect/>
          </a:stretch>
        </p:blipFill>
        <p:spPr bwMode="auto">
          <a:xfrm>
            <a:off x="214282" y="4786322"/>
            <a:ext cx="2857488" cy="1904992"/>
          </a:xfrm>
          <a:prstGeom prst="ellipse">
            <a:avLst/>
          </a:prstGeom>
          <a:ln>
            <a:noFill/>
          </a:ln>
          <a:effectLst>
            <a:softEdge rad="112500"/>
          </a:effectLst>
        </p:spPr>
      </p:pic>
      <p:pic>
        <p:nvPicPr>
          <p:cNvPr id="39950" name="Picture 14" descr="16. Горностай"/>
          <p:cNvPicPr>
            <a:picLocks noChangeAspect="1" noChangeArrowheads="1"/>
          </p:cNvPicPr>
          <p:nvPr/>
        </p:nvPicPr>
        <p:blipFill>
          <a:blip r:embed="rId9"/>
          <a:srcRect/>
          <a:stretch>
            <a:fillRect/>
          </a:stretch>
        </p:blipFill>
        <p:spPr bwMode="auto">
          <a:xfrm>
            <a:off x="3143240" y="5036331"/>
            <a:ext cx="2428892" cy="1821669"/>
          </a:xfrm>
          <a:prstGeom prst="ellipse">
            <a:avLst/>
          </a:prstGeom>
          <a:ln>
            <a:noFill/>
          </a:ln>
          <a:effectLst>
            <a:softEdge rad="112500"/>
          </a:effectLst>
        </p:spPr>
      </p:pic>
      <p:pic>
        <p:nvPicPr>
          <p:cNvPr id="39952" name="Picture 16" descr="1. Лесной хорь"/>
          <p:cNvPicPr>
            <a:picLocks noChangeAspect="1" noChangeArrowheads="1"/>
          </p:cNvPicPr>
          <p:nvPr/>
        </p:nvPicPr>
        <p:blipFill>
          <a:blip r:embed="rId10"/>
          <a:srcRect/>
          <a:stretch>
            <a:fillRect/>
          </a:stretch>
        </p:blipFill>
        <p:spPr bwMode="auto">
          <a:xfrm>
            <a:off x="5715008" y="4857760"/>
            <a:ext cx="2643206" cy="1749551"/>
          </a:xfrm>
          <a:prstGeom prst="ellipse">
            <a:avLst/>
          </a:prstGeom>
          <a:ln>
            <a:noFill/>
          </a:ln>
          <a:effectLst>
            <a:softEdge rad="112500"/>
          </a:effectLst>
        </p:spPr>
      </p:pic>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0" dur="1000" fill="hold"/>
                                        <p:tgtEl>
                                          <p:spTgt spid="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gtEl>
                                      </p:cBhvr>
                                    </p:animEffect>
                                  </p:childTnLst>
                                </p:cTn>
                              </p:par>
                            </p:childTnLst>
                          </p:cTn>
                        </p:par>
                        <p:par>
                          <p:cTn id="15" fill="hold">
                            <p:stCondLst>
                              <p:cond delay="1000"/>
                            </p:stCondLst>
                            <p:childTnLst>
                              <p:par>
                                <p:cTn id="16" presetID="35" presetClass="entr" presetSubtype="0" fill="hold" nodeType="afterEffect">
                                  <p:stCondLst>
                                    <p:cond delay="0"/>
                                  </p:stCondLst>
                                  <p:childTnLst>
                                    <p:set>
                                      <p:cBhvr>
                                        <p:cTn id="17" dur="1" fill="hold">
                                          <p:stCondLst>
                                            <p:cond delay="0"/>
                                          </p:stCondLst>
                                        </p:cTn>
                                        <p:tgtEl>
                                          <p:spTgt spid="39938"/>
                                        </p:tgtEl>
                                        <p:attrNameLst>
                                          <p:attrName>style.visibility</p:attrName>
                                        </p:attrNameLst>
                                      </p:cBhvr>
                                      <p:to>
                                        <p:strVal val="visible"/>
                                      </p:to>
                                    </p:set>
                                    <p:animEffect transition="in" filter="fade">
                                      <p:cBhvr>
                                        <p:cTn id="18" dur="1000"/>
                                        <p:tgtEl>
                                          <p:spTgt spid="39938"/>
                                        </p:tgtEl>
                                      </p:cBhvr>
                                    </p:animEffect>
                                    <p:anim calcmode="lin" valueType="num">
                                      <p:cBhvr>
                                        <p:cTn id="19" dur="1000" fill="hold"/>
                                        <p:tgtEl>
                                          <p:spTgt spid="39938"/>
                                        </p:tgtEl>
                                        <p:attrNameLst>
                                          <p:attrName>style.rotation</p:attrName>
                                        </p:attrNameLst>
                                      </p:cBhvr>
                                      <p:tavLst>
                                        <p:tav tm="0">
                                          <p:val>
                                            <p:fltVal val="720"/>
                                          </p:val>
                                        </p:tav>
                                        <p:tav tm="100000">
                                          <p:val>
                                            <p:fltVal val="0"/>
                                          </p:val>
                                        </p:tav>
                                      </p:tavLst>
                                    </p:anim>
                                    <p:anim calcmode="lin" valueType="num">
                                      <p:cBhvr>
                                        <p:cTn id="20" dur="1000" fill="hold"/>
                                        <p:tgtEl>
                                          <p:spTgt spid="39938"/>
                                        </p:tgtEl>
                                        <p:attrNameLst>
                                          <p:attrName>ppt_h</p:attrName>
                                        </p:attrNameLst>
                                      </p:cBhvr>
                                      <p:tavLst>
                                        <p:tav tm="0">
                                          <p:val>
                                            <p:fltVal val="0"/>
                                          </p:val>
                                        </p:tav>
                                        <p:tav tm="100000">
                                          <p:val>
                                            <p:strVal val="#ppt_h"/>
                                          </p:val>
                                        </p:tav>
                                      </p:tavLst>
                                    </p:anim>
                                    <p:anim calcmode="lin" valueType="num">
                                      <p:cBhvr>
                                        <p:cTn id="21" dur="1000" fill="hold"/>
                                        <p:tgtEl>
                                          <p:spTgt spid="39938"/>
                                        </p:tgtEl>
                                        <p:attrNameLst>
                                          <p:attrName>ppt_w</p:attrName>
                                        </p:attrNameLst>
                                      </p:cBhvr>
                                      <p:tavLst>
                                        <p:tav tm="0">
                                          <p:val>
                                            <p:fltVal val="0"/>
                                          </p:val>
                                        </p:tav>
                                        <p:tav tm="100000">
                                          <p:val>
                                            <p:strVal val="#ppt_w"/>
                                          </p:val>
                                        </p:tav>
                                      </p:tavLst>
                                    </p:anim>
                                  </p:childTnLst>
                                </p:cTn>
                              </p:par>
                            </p:childTnLst>
                          </p:cTn>
                        </p:par>
                        <p:par>
                          <p:cTn id="22" fill="hold">
                            <p:stCondLst>
                              <p:cond delay="2000"/>
                            </p:stCondLst>
                            <p:childTnLst>
                              <p:par>
                                <p:cTn id="23" presetID="26" presetClass="entr" presetSubtype="0" fill="hold" nodeType="afterEffect">
                                  <p:stCondLst>
                                    <p:cond delay="0"/>
                                  </p:stCondLst>
                                  <p:childTnLst>
                                    <p:set>
                                      <p:cBhvr>
                                        <p:cTn id="24" dur="1" fill="hold">
                                          <p:stCondLst>
                                            <p:cond delay="0"/>
                                          </p:stCondLst>
                                        </p:cTn>
                                        <p:tgtEl>
                                          <p:spTgt spid="39940"/>
                                        </p:tgtEl>
                                        <p:attrNameLst>
                                          <p:attrName>style.visibility</p:attrName>
                                        </p:attrNameLst>
                                      </p:cBhvr>
                                      <p:to>
                                        <p:strVal val="visible"/>
                                      </p:to>
                                    </p:set>
                                    <p:animEffect transition="in" filter="wipe(down)">
                                      <p:cBhvr>
                                        <p:cTn id="25" dur="290">
                                          <p:stCondLst>
                                            <p:cond delay="0"/>
                                          </p:stCondLst>
                                        </p:cTn>
                                        <p:tgtEl>
                                          <p:spTgt spid="39940"/>
                                        </p:tgtEl>
                                      </p:cBhvr>
                                    </p:animEffect>
                                    <p:anim calcmode="lin" valueType="num">
                                      <p:cBhvr>
                                        <p:cTn id="26" dur="911" tmFilter="0,0; 0.14,0.36; 0.43,0.73; 0.71,0.91; 1.0,1.0">
                                          <p:stCondLst>
                                            <p:cond delay="0"/>
                                          </p:stCondLst>
                                        </p:cTn>
                                        <p:tgtEl>
                                          <p:spTgt spid="39940"/>
                                        </p:tgtEl>
                                        <p:attrNameLst>
                                          <p:attrName>ppt_x</p:attrName>
                                        </p:attrNameLst>
                                      </p:cBhvr>
                                      <p:tavLst>
                                        <p:tav tm="0">
                                          <p:val>
                                            <p:strVal val="#ppt_x-0.25"/>
                                          </p:val>
                                        </p:tav>
                                        <p:tav tm="100000">
                                          <p:val>
                                            <p:strVal val="#ppt_x"/>
                                          </p:val>
                                        </p:tav>
                                      </p:tavLst>
                                    </p:anim>
                                    <p:anim calcmode="lin" valueType="num">
                                      <p:cBhvr>
                                        <p:cTn id="27" dur="332" tmFilter="0.0,0.0; 0.25,0.07; 0.50,0.2; 0.75,0.467; 1.0,1.0">
                                          <p:stCondLst>
                                            <p:cond delay="0"/>
                                          </p:stCondLst>
                                        </p:cTn>
                                        <p:tgtEl>
                                          <p:spTgt spid="39940"/>
                                        </p:tgtEl>
                                        <p:attrNameLst>
                                          <p:attrName>ppt_y</p:attrName>
                                        </p:attrNameLst>
                                      </p:cBhvr>
                                      <p:tavLst>
                                        <p:tav tm="0" fmla="#ppt_y-sin(pi*$)/3">
                                          <p:val>
                                            <p:fltVal val="0.5"/>
                                          </p:val>
                                        </p:tav>
                                        <p:tav tm="100000">
                                          <p:val>
                                            <p:fltVal val="1"/>
                                          </p:val>
                                        </p:tav>
                                      </p:tavLst>
                                    </p:anim>
                                    <p:anim calcmode="lin" valueType="num">
                                      <p:cBhvr>
                                        <p:cTn id="28" dur="332" tmFilter="0, 0; 0.125,0.2665; 0.25,0.4; 0.375,0.465; 0.5,0.5;  0.625,0.535; 0.75,0.6; 0.875,0.7335; 1,1">
                                          <p:stCondLst>
                                            <p:cond delay="332"/>
                                          </p:stCondLst>
                                        </p:cTn>
                                        <p:tgtEl>
                                          <p:spTgt spid="39940"/>
                                        </p:tgtEl>
                                        <p:attrNameLst>
                                          <p:attrName>ppt_y</p:attrName>
                                        </p:attrNameLst>
                                      </p:cBhvr>
                                      <p:tavLst>
                                        <p:tav tm="0" fmla="#ppt_y-sin(pi*$)/9">
                                          <p:val>
                                            <p:fltVal val="0"/>
                                          </p:val>
                                        </p:tav>
                                        <p:tav tm="100000">
                                          <p:val>
                                            <p:fltVal val="1"/>
                                          </p:val>
                                        </p:tav>
                                      </p:tavLst>
                                    </p:anim>
                                    <p:anim calcmode="lin" valueType="num">
                                      <p:cBhvr>
                                        <p:cTn id="29" dur="166" tmFilter="0, 0; 0.125,0.2665; 0.25,0.4; 0.375,0.465; 0.5,0.5;  0.625,0.535; 0.75,0.6; 0.875,0.7335; 1,1">
                                          <p:stCondLst>
                                            <p:cond delay="662"/>
                                          </p:stCondLst>
                                        </p:cTn>
                                        <p:tgtEl>
                                          <p:spTgt spid="39940"/>
                                        </p:tgtEl>
                                        <p:attrNameLst>
                                          <p:attrName>ppt_y</p:attrName>
                                        </p:attrNameLst>
                                      </p:cBhvr>
                                      <p:tavLst>
                                        <p:tav tm="0" fmla="#ppt_y-sin(pi*$)/27">
                                          <p:val>
                                            <p:fltVal val="0"/>
                                          </p:val>
                                        </p:tav>
                                        <p:tav tm="100000">
                                          <p:val>
                                            <p:fltVal val="1"/>
                                          </p:val>
                                        </p:tav>
                                      </p:tavLst>
                                    </p:anim>
                                    <p:anim calcmode="lin" valueType="num">
                                      <p:cBhvr>
                                        <p:cTn id="30" dur="82" tmFilter="0, 0; 0.125,0.2665; 0.25,0.4; 0.375,0.465; 0.5,0.5;  0.625,0.535; 0.75,0.6; 0.875,0.7335; 1,1">
                                          <p:stCondLst>
                                            <p:cond delay="828"/>
                                          </p:stCondLst>
                                        </p:cTn>
                                        <p:tgtEl>
                                          <p:spTgt spid="39940"/>
                                        </p:tgtEl>
                                        <p:attrNameLst>
                                          <p:attrName>ppt_y</p:attrName>
                                        </p:attrNameLst>
                                      </p:cBhvr>
                                      <p:tavLst>
                                        <p:tav tm="0" fmla="#ppt_y-sin(pi*$)/81">
                                          <p:val>
                                            <p:fltVal val="0"/>
                                          </p:val>
                                        </p:tav>
                                        <p:tav tm="100000">
                                          <p:val>
                                            <p:fltVal val="1"/>
                                          </p:val>
                                        </p:tav>
                                      </p:tavLst>
                                    </p:anim>
                                    <p:animScale>
                                      <p:cBhvr>
                                        <p:cTn id="31" dur="13">
                                          <p:stCondLst>
                                            <p:cond delay="325"/>
                                          </p:stCondLst>
                                        </p:cTn>
                                        <p:tgtEl>
                                          <p:spTgt spid="39940"/>
                                        </p:tgtEl>
                                      </p:cBhvr>
                                      <p:to x="100000" y="60000"/>
                                    </p:animScale>
                                    <p:animScale>
                                      <p:cBhvr>
                                        <p:cTn id="32" dur="83" decel="50000">
                                          <p:stCondLst>
                                            <p:cond delay="338"/>
                                          </p:stCondLst>
                                        </p:cTn>
                                        <p:tgtEl>
                                          <p:spTgt spid="39940"/>
                                        </p:tgtEl>
                                      </p:cBhvr>
                                      <p:to x="100000" y="100000"/>
                                    </p:animScale>
                                    <p:animScale>
                                      <p:cBhvr>
                                        <p:cTn id="33" dur="13">
                                          <p:stCondLst>
                                            <p:cond delay="656"/>
                                          </p:stCondLst>
                                        </p:cTn>
                                        <p:tgtEl>
                                          <p:spTgt spid="39940"/>
                                        </p:tgtEl>
                                      </p:cBhvr>
                                      <p:to x="100000" y="80000"/>
                                    </p:animScale>
                                    <p:animScale>
                                      <p:cBhvr>
                                        <p:cTn id="34" dur="83" decel="50000">
                                          <p:stCondLst>
                                            <p:cond delay="669"/>
                                          </p:stCondLst>
                                        </p:cTn>
                                        <p:tgtEl>
                                          <p:spTgt spid="39940"/>
                                        </p:tgtEl>
                                      </p:cBhvr>
                                      <p:to x="100000" y="100000"/>
                                    </p:animScale>
                                    <p:animScale>
                                      <p:cBhvr>
                                        <p:cTn id="35" dur="13">
                                          <p:stCondLst>
                                            <p:cond delay="821"/>
                                          </p:stCondLst>
                                        </p:cTn>
                                        <p:tgtEl>
                                          <p:spTgt spid="39940"/>
                                        </p:tgtEl>
                                      </p:cBhvr>
                                      <p:to x="100000" y="90000"/>
                                    </p:animScale>
                                    <p:animScale>
                                      <p:cBhvr>
                                        <p:cTn id="36" dur="83" decel="50000">
                                          <p:stCondLst>
                                            <p:cond delay="834"/>
                                          </p:stCondLst>
                                        </p:cTn>
                                        <p:tgtEl>
                                          <p:spTgt spid="39940"/>
                                        </p:tgtEl>
                                      </p:cBhvr>
                                      <p:to x="100000" y="100000"/>
                                    </p:animScale>
                                    <p:animScale>
                                      <p:cBhvr>
                                        <p:cTn id="37" dur="13">
                                          <p:stCondLst>
                                            <p:cond delay="904"/>
                                          </p:stCondLst>
                                        </p:cTn>
                                        <p:tgtEl>
                                          <p:spTgt spid="39940"/>
                                        </p:tgtEl>
                                      </p:cBhvr>
                                      <p:to x="100000" y="95000"/>
                                    </p:animScale>
                                    <p:animScale>
                                      <p:cBhvr>
                                        <p:cTn id="38" dur="83" decel="50000">
                                          <p:stCondLst>
                                            <p:cond delay="917"/>
                                          </p:stCondLst>
                                        </p:cTn>
                                        <p:tgtEl>
                                          <p:spTgt spid="39940"/>
                                        </p:tgtEl>
                                      </p:cBhvr>
                                      <p:to x="100000" y="100000"/>
                                    </p:animScale>
                                  </p:childTnLst>
                                </p:cTn>
                              </p:par>
                            </p:childTnLst>
                          </p:cTn>
                        </p:par>
                        <p:par>
                          <p:cTn id="39" fill="hold">
                            <p:stCondLst>
                              <p:cond delay="3000"/>
                            </p:stCondLst>
                            <p:childTnLst>
                              <p:par>
                                <p:cTn id="40" presetID="15" presetClass="entr" presetSubtype="0" fill="hold" nodeType="afterEffect">
                                  <p:stCondLst>
                                    <p:cond delay="0"/>
                                  </p:stCondLst>
                                  <p:childTnLst>
                                    <p:set>
                                      <p:cBhvr>
                                        <p:cTn id="41" dur="1" fill="hold">
                                          <p:stCondLst>
                                            <p:cond delay="0"/>
                                          </p:stCondLst>
                                        </p:cTn>
                                        <p:tgtEl>
                                          <p:spTgt spid="39942"/>
                                        </p:tgtEl>
                                        <p:attrNameLst>
                                          <p:attrName>style.visibility</p:attrName>
                                        </p:attrNameLst>
                                      </p:cBhvr>
                                      <p:to>
                                        <p:strVal val="visible"/>
                                      </p:to>
                                    </p:set>
                                    <p:anim calcmode="lin" valueType="num">
                                      <p:cBhvr>
                                        <p:cTn id="42" dur="1000" fill="hold"/>
                                        <p:tgtEl>
                                          <p:spTgt spid="39942"/>
                                        </p:tgtEl>
                                        <p:attrNameLst>
                                          <p:attrName>ppt_w</p:attrName>
                                        </p:attrNameLst>
                                      </p:cBhvr>
                                      <p:tavLst>
                                        <p:tav tm="0">
                                          <p:val>
                                            <p:fltVal val="0"/>
                                          </p:val>
                                        </p:tav>
                                        <p:tav tm="100000">
                                          <p:val>
                                            <p:strVal val="#ppt_w"/>
                                          </p:val>
                                        </p:tav>
                                      </p:tavLst>
                                    </p:anim>
                                    <p:anim calcmode="lin" valueType="num">
                                      <p:cBhvr>
                                        <p:cTn id="43" dur="1000" fill="hold"/>
                                        <p:tgtEl>
                                          <p:spTgt spid="39942"/>
                                        </p:tgtEl>
                                        <p:attrNameLst>
                                          <p:attrName>ppt_h</p:attrName>
                                        </p:attrNameLst>
                                      </p:cBhvr>
                                      <p:tavLst>
                                        <p:tav tm="0">
                                          <p:val>
                                            <p:fltVal val="0"/>
                                          </p:val>
                                        </p:tav>
                                        <p:tav tm="100000">
                                          <p:val>
                                            <p:strVal val="#ppt_h"/>
                                          </p:val>
                                        </p:tav>
                                      </p:tavLst>
                                    </p:anim>
                                    <p:anim calcmode="lin" valueType="num">
                                      <p:cBhvr>
                                        <p:cTn id="44" dur="1000" fill="hold"/>
                                        <p:tgtEl>
                                          <p:spTgt spid="39942"/>
                                        </p:tgtEl>
                                        <p:attrNameLst>
                                          <p:attrName>ppt_x</p:attrName>
                                        </p:attrNameLst>
                                      </p:cBhvr>
                                      <p:tavLst>
                                        <p:tav tm="0" fmla="#ppt_x+(cos(-2*pi*(1-$))*-#ppt_x-sin(-2*pi*(1-$))*(1-#ppt_y))*(1-$)">
                                          <p:val>
                                            <p:fltVal val="0"/>
                                          </p:val>
                                        </p:tav>
                                        <p:tav tm="100000">
                                          <p:val>
                                            <p:fltVal val="1"/>
                                          </p:val>
                                        </p:tav>
                                      </p:tavLst>
                                    </p:anim>
                                    <p:anim calcmode="lin" valueType="num">
                                      <p:cBhvr>
                                        <p:cTn id="45" dur="1000" fill="hold"/>
                                        <p:tgtEl>
                                          <p:spTgt spid="39942"/>
                                        </p:tgtEl>
                                        <p:attrNameLst>
                                          <p:attrName>ppt_y</p:attrName>
                                        </p:attrNameLst>
                                      </p:cBhvr>
                                      <p:tavLst>
                                        <p:tav tm="0" fmla="#ppt_y+(sin(-2*pi*(1-$))*-#ppt_x+cos(-2*pi*(1-$))*(1-#ppt_y))*(1-$)">
                                          <p:val>
                                            <p:fltVal val="0"/>
                                          </p:val>
                                        </p:tav>
                                        <p:tav tm="100000">
                                          <p:val>
                                            <p:fltVal val="1"/>
                                          </p:val>
                                        </p:tav>
                                      </p:tavLst>
                                    </p:anim>
                                  </p:childTnLst>
                                </p:cTn>
                              </p:par>
                            </p:childTnLst>
                          </p:cTn>
                        </p:par>
                        <p:par>
                          <p:cTn id="46" fill="hold">
                            <p:stCondLst>
                              <p:cond delay="4000"/>
                            </p:stCondLst>
                            <p:childTnLst>
                              <p:par>
                                <p:cTn id="47" presetID="58" presetClass="entr" presetSubtype="0" accel="100000" fill="hold" nodeType="afterEffect">
                                  <p:stCondLst>
                                    <p:cond delay="0"/>
                                  </p:stCondLst>
                                  <p:childTnLst>
                                    <p:set>
                                      <p:cBhvr>
                                        <p:cTn id="48" dur="1" fill="hold">
                                          <p:stCondLst>
                                            <p:cond delay="0"/>
                                          </p:stCondLst>
                                        </p:cTn>
                                        <p:tgtEl>
                                          <p:spTgt spid="39944"/>
                                        </p:tgtEl>
                                        <p:attrNameLst>
                                          <p:attrName>style.visibility</p:attrName>
                                        </p:attrNameLst>
                                      </p:cBhvr>
                                      <p:to>
                                        <p:strVal val="visible"/>
                                      </p:to>
                                    </p:set>
                                    <p:anim calcmode="lin" valueType="num">
                                      <p:cBhvr>
                                        <p:cTn id="49" dur="1000" fill="hold"/>
                                        <p:tgtEl>
                                          <p:spTgt spid="39944"/>
                                        </p:tgtEl>
                                        <p:attrNameLst>
                                          <p:attrName>ppt_w</p:attrName>
                                        </p:attrNameLst>
                                      </p:cBhvr>
                                      <p:tavLst>
                                        <p:tav tm="0">
                                          <p:val>
                                            <p:strVal val="#ppt_w*2.5"/>
                                          </p:val>
                                        </p:tav>
                                        <p:tav tm="100000">
                                          <p:val>
                                            <p:strVal val="#ppt_w"/>
                                          </p:val>
                                        </p:tav>
                                      </p:tavLst>
                                    </p:anim>
                                    <p:anim calcmode="lin" valueType="num">
                                      <p:cBhvr>
                                        <p:cTn id="50" dur="1000" fill="hold"/>
                                        <p:tgtEl>
                                          <p:spTgt spid="39944"/>
                                        </p:tgtEl>
                                        <p:attrNameLst>
                                          <p:attrName>ppt_h</p:attrName>
                                        </p:attrNameLst>
                                      </p:cBhvr>
                                      <p:tavLst>
                                        <p:tav tm="0">
                                          <p:val>
                                            <p:strVal val="#ppt_h*0.01"/>
                                          </p:val>
                                        </p:tav>
                                        <p:tav tm="100000">
                                          <p:val>
                                            <p:strVal val="#ppt_h"/>
                                          </p:val>
                                        </p:tav>
                                      </p:tavLst>
                                    </p:anim>
                                    <p:anim calcmode="lin" valueType="num">
                                      <p:cBhvr>
                                        <p:cTn id="51" dur="1000" fill="hold"/>
                                        <p:tgtEl>
                                          <p:spTgt spid="39944"/>
                                        </p:tgtEl>
                                        <p:attrNameLst>
                                          <p:attrName>ppt_x</p:attrName>
                                        </p:attrNameLst>
                                      </p:cBhvr>
                                      <p:tavLst>
                                        <p:tav tm="0">
                                          <p:val>
                                            <p:strVal val="#ppt_x"/>
                                          </p:val>
                                        </p:tav>
                                        <p:tav tm="100000">
                                          <p:val>
                                            <p:strVal val="#ppt_x"/>
                                          </p:val>
                                        </p:tav>
                                      </p:tavLst>
                                    </p:anim>
                                    <p:anim calcmode="lin" valueType="num">
                                      <p:cBhvr>
                                        <p:cTn id="52" dur="1000" fill="hold"/>
                                        <p:tgtEl>
                                          <p:spTgt spid="39944"/>
                                        </p:tgtEl>
                                        <p:attrNameLst>
                                          <p:attrName>ppt_y</p:attrName>
                                        </p:attrNameLst>
                                      </p:cBhvr>
                                      <p:tavLst>
                                        <p:tav tm="0">
                                          <p:val>
                                            <p:strVal val="#ppt_h+1"/>
                                          </p:val>
                                        </p:tav>
                                        <p:tav tm="100000">
                                          <p:val>
                                            <p:strVal val="#ppt_y"/>
                                          </p:val>
                                        </p:tav>
                                      </p:tavLst>
                                    </p:anim>
                                    <p:animEffect transition="in" filter="fade">
                                      <p:cBhvr>
                                        <p:cTn id="53" dur="1000"/>
                                        <p:tgtEl>
                                          <p:spTgt spid="39944"/>
                                        </p:tgtEl>
                                      </p:cBhvr>
                                    </p:animEffect>
                                  </p:childTnLst>
                                </p:cTn>
                              </p:par>
                            </p:childTnLst>
                          </p:cTn>
                        </p:par>
                        <p:par>
                          <p:cTn id="54" fill="hold">
                            <p:stCondLst>
                              <p:cond delay="5000"/>
                            </p:stCondLst>
                            <p:childTnLst>
                              <p:par>
                                <p:cTn id="55" presetID="51" presetClass="entr" presetSubtype="0" fill="hold" nodeType="afterEffect">
                                  <p:stCondLst>
                                    <p:cond delay="0"/>
                                  </p:stCondLst>
                                  <p:childTnLst>
                                    <p:set>
                                      <p:cBhvr>
                                        <p:cTn id="56" dur="1" fill="hold">
                                          <p:stCondLst>
                                            <p:cond delay="0"/>
                                          </p:stCondLst>
                                        </p:cTn>
                                        <p:tgtEl>
                                          <p:spTgt spid="39946"/>
                                        </p:tgtEl>
                                        <p:attrNameLst>
                                          <p:attrName>style.visibility</p:attrName>
                                        </p:attrNameLst>
                                      </p:cBhvr>
                                      <p:to>
                                        <p:strVal val="visible"/>
                                      </p:to>
                                    </p:set>
                                    <p:animEffect transition="in" filter="fade">
                                      <p:cBhvr>
                                        <p:cTn id="57" dur="385" decel="100000"/>
                                        <p:tgtEl>
                                          <p:spTgt spid="39946"/>
                                        </p:tgtEl>
                                      </p:cBhvr>
                                    </p:animEffect>
                                    <p:animScale>
                                      <p:cBhvr>
                                        <p:cTn id="58" dur="385" decel="100000"/>
                                        <p:tgtEl>
                                          <p:spTgt spid="39946"/>
                                        </p:tgtEl>
                                      </p:cBhvr>
                                      <p:from x="10000" y="10000"/>
                                      <p:to x="200000" y="450000"/>
                                    </p:animScale>
                                    <p:animScale>
                                      <p:cBhvr>
                                        <p:cTn id="59" dur="615" accel="100000" fill="hold">
                                          <p:stCondLst>
                                            <p:cond delay="385"/>
                                          </p:stCondLst>
                                        </p:cTn>
                                        <p:tgtEl>
                                          <p:spTgt spid="39946"/>
                                        </p:tgtEl>
                                      </p:cBhvr>
                                      <p:from x="200000" y="450000"/>
                                      <p:to x="100000" y="100000"/>
                                    </p:animScale>
                                    <p:set>
                                      <p:cBhvr>
                                        <p:cTn id="60" dur="385" fill="hold"/>
                                        <p:tgtEl>
                                          <p:spTgt spid="39946"/>
                                        </p:tgtEl>
                                        <p:attrNameLst>
                                          <p:attrName>ppt_x</p:attrName>
                                        </p:attrNameLst>
                                      </p:cBhvr>
                                      <p:to>
                                        <p:strVal val="(0.5)"/>
                                      </p:to>
                                    </p:set>
                                    <p:anim from="(0.5)" to="(#ppt_x)" calcmode="lin" valueType="num">
                                      <p:cBhvr>
                                        <p:cTn id="61" dur="615" accel="100000" fill="hold">
                                          <p:stCondLst>
                                            <p:cond delay="385"/>
                                          </p:stCondLst>
                                        </p:cTn>
                                        <p:tgtEl>
                                          <p:spTgt spid="39946"/>
                                        </p:tgtEl>
                                        <p:attrNameLst>
                                          <p:attrName>ppt_x</p:attrName>
                                        </p:attrNameLst>
                                      </p:cBhvr>
                                    </p:anim>
                                    <p:set>
                                      <p:cBhvr>
                                        <p:cTn id="62" dur="385" fill="hold"/>
                                        <p:tgtEl>
                                          <p:spTgt spid="39946"/>
                                        </p:tgtEl>
                                        <p:attrNameLst>
                                          <p:attrName>ppt_y</p:attrName>
                                        </p:attrNameLst>
                                      </p:cBhvr>
                                      <p:to>
                                        <p:strVal val="(#ppt_y+0.4)"/>
                                      </p:to>
                                    </p:set>
                                    <p:anim from="(#ppt_y+0.4)" to="(#ppt_y)" calcmode="lin" valueType="num">
                                      <p:cBhvr>
                                        <p:cTn id="63" dur="615" accel="100000" fill="hold">
                                          <p:stCondLst>
                                            <p:cond delay="385"/>
                                          </p:stCondLst>
                                        </p:cTn>
                                        <p:tgtEl>
                                          <p:spTgt spid="39946"/>
                                        </p:tgtEl>
                                        <p:attrNameLst>
                                          <p:attrName>ppt_y</p:attrName>
                                        </p:attrNameLst>
                                      </p:cBhvr>
                                    </p:anim>
                                  </p:childTnLst>
                                </p:cTn>
                              </p:par>
                            </p:childTnLst>
                          </p:cTn>
                        </p:par>
                        <p:par>
                          <p:cTn id="64" fill="hold">
                            <p:stCondLst>
                              <p:cond delay="6000"/>
                            </p:stCondLst>
                            <p:childTnLst>
                              <p:par>
                                <p:cTn id="65" presetID="31" presetClass="entr" presetSubtype="0" fill="hold" nodeType="afterEffect">
                                  <p:stCondLst>
                                    <p:cond delay="0"/>
                                  </p:stCondLst>
                                  <p:iterate type="lt">
                                    <p:tmPct val="5000"/>
                                  </p:iterate>
                                  <p:childTnLst>
                                    <p:set>
                                      <p:cBhvr>
                                        <p:cTn id="66" dur="1" fill="hold">
                                          <p:stCondLst>
                                            <p:cond delay="0"/>
                                          </p:stCondLst>
                                        </p:cTn>
                                        <p:tgtEl>
                                          <p:spTgt spid="39948"/>
                                        </p:tgtEl>
                                        <p:attrNameLst>
                                          <p:attrName>style.visibility</p:attrName>
                                        </p:attrNameLst>
                                      </p:cBhvr>
                                      <p:to>
                                        <p:strVal val="visible"/>
                                      </p:to>
                                    </p:set>
                                    <p:anim calcmode="lin" valueType="num">
                                      <p:cBhvr>
                                        <p:cTn id="67" dur="1000" fill="hold"/>
                                        <p:tgtEl>
                                          <p:spTgt spid="39948"/>
                                        </p:tgtEl>
                                        <p:attrNameLst>
                                          <p:attrName>ppt_w</p:attrName>
                                        </p:attrNameLst>
                                      </p:cBhvr>
                                      <p:tavLst>
                                        <p:tav tm="0">
                                          <p:val>
                                            <p:fltVal val="0"/>
                                          </p:val>
                                        </p:tav>
                                        <p:tav tm="100000">
                                          <p:val>
                                            <p:strVal val="#ppt_w"/>
                                          </p:val>
                                        </p:tav>
                                      </p:tavLst>
                                    </p:anim>
                                    <p:anim calcmode="lin" valueType="num">
                                      <p:cBhvr>
                                        <p:cTn id="68" dur="1000" fill="hold"/>
                                        <p:tgtEl>
                                          <p:spTgt spid="39948"/>
                                        </p:tgtEl>
                                        <p:attrNameLst>
                                          <p:attrName>ppt_h</p:attrName>
                                        </p:attrNameLst>
                                      </p:cBhvr>
                                      <p:tavLst>
                                        <p:tav tm="0">
                                          <p:val>
                                            <p:fltVal val="0"/>
                                          </p:val>
                                        </p:tav>
                                        <p:tav tm="100000">
                                          <p:val>
                                            <p:strVal val="#ppt_h"/>
                                          </p:val>
                                        </p:tav>
                                      </p:tavLst>
                                    </p:anim>
                                    <p:anim calcmode="lin" valueType="num">
                                      <p:cBhvr>
                                        <p:cTn id="69" dur="1000" fill="hold"/>
                                        <p:tgtEl>
                                          <p:spTgt spid="39948"/>
                                        </p:tgtEl>
                                        <p:attrNameLst>
                                          <p:attrName>style.rotation</p:attrName>
                                        </p:attrNameLst>
                                      </p:cBhvr>
                                      <p:tavLst>
                                        <p:tav tm="0">
                                          <p:val>
                                            <p:fltVal val="90"/>
                                          </p:val>
                                        </p:tav>
                                        <p:tav tm="100000">
                                          <p:val>
                                            <p:fltVal val="0"/>
                                          </p:val>
                                        </p:tav>
                                      </p:tavLst>
                                    </p:anim>
                                    <p:animEffect transition="in" filter="fade">
                                      <p:cBhvr>
                                        <p:cTn id="70" dur="1000"/>
                                        <p:tgtEl>
                                          <p:spTgt spid="39948"/>
                                        </p:tgtEl>
                                      </p:cBhvr>
                                    </p:animEffect>
                                  </p:childTnLst>
                                </p:cTn>
                              </p:par>
                            </p:childTnLst>
                          </p:cTn>
                        </p:par>
                        <p:par>
                          <p:cTn id="71" fill="hold">
                            <p:stCondLst>
                              <p:cond delay="7000"/>
                            </p:stCondLst>
                            <p:childTnLst>
                              <p:par>
                                <p:cTn id="72" presetID="48" presetClass="entr" presetSubtype="0" accel="50000" fill="hold" nodeType="afterEffect">
                                  <p:stCondLst>
                                    <p:cond delay="0"/>
                                  </p:stCondLst>
                                  <p:childTnLst>
                                    <p:set>
                                      <p:cBhvr>
                                        <p:cTn id="73" dur="1" fill="hold">
                                          <p:stCondLst>
                                            <p:cond delay="0"/>
                                          </p:stCondLst>
                                        </p:cTn>
                                        <p:tgtEl>
                                          <p:spTgt spid="39950"/>
                                        </p:tgtEl>
                                        <p:attrNameLst>
                                          <p:attrName>style.visibility</p:attrName>
                                        </p:attrNameLst>
                                      </p:cBhvr>
                                      <p:to>
                                        <p:strVal val="visible"/>
                                      </p:to>
                                    </p:set>
                                    <p:anim calcmode="lin" valueType="num">
                                      <p:cBhvr>
                                        <p:cTn id="74" dur="1000" fill="hold"/>
                                        <p:tgtEl>
                                          <p:spTgt spid="39950"/>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75" dur="1000" fill="hold"/>
                                        <p:tgtEl>
                                          <p:spTgt spid="39950"/>
                                        </p:tgtEl>
                                        <p:attrNameLst>
                                          <p:attrName>ppt_x</p:attrName>
                                        </p:attrNameLst>
                                      </p:cBhvr>
                                      <p:tavLst>
                                        <p:tav tm="0">
                                          <p:val>
                                            <p:fltVal val="-1"/>
                                          </p:val>
                                        </p:tav>
                                        <p:tav tm="50000">
                                          <p:val>
                                            <p:fltVal val="0.95"/>
                                          </p:val>
                                        </p:tav>
                                        <p:tav tm="100000">
                                          <p:val>
                                            <p:strVal val="#ppt_x"/>
                                          </p:val>
                                        </p:tav>
                                      </p:tavLst>
                                    </p:anim>
                                    <p:anim calcmode="lin" valueType="num">
                                      <p:cBhvr>
                                        <p:cTn id="76" dur="1000" fill="hold"/>
                                        <p:tgtEl>
                                          <p:spTgt spid="39950"/>
                                        </p:tgtEl>
                                        <p:attrNameLst>
                                          <p:attrName>ppt_y</p:attrName>
                                        </p:attrNameLst>
                                      </p:cBhvr>
                                      <p:tavLst>
                                        <p:tav tm="0">
                                          <p:val>
                                            <p:strVal val="#ppt_y"/>
                                          </p:val>
                                        </p:tav>
                                        <p:tav tm="100000">
                                          <p:val>
                                            <p:strVal val="#ppt_y"/>
                                          </p:val>
                                        </p:tav>
                                      </p:tavLst>
                                    </p:anim>
                                    <p:animEffect transition="in" filter="fade">
                                      <p:cBhvr>
                                        <p:cTn id="77" dur="1000"/>
                                        <p:tgtEl>
                                          <p:spTgt spid="39950"/>
                                        </p:tgtEl>
                                      </p:cBhvr>
                                    </p:animEffect>
                                  </p:childTnLst>
                                </p:cTn>
                              </p:par>
                            </p:childTnLst>
                          </p:cTn>
                        </p:par>
                        <p:par>
                          <p:cTn id="78" fill="hold">
                            <p:stCondLst>
                              <p:cond delay="8000"/>
                            </p:stCondLst>
                            <p:childTnLst>
                              <p:par>
                                <p:cTn id="79" presetID="55" presetClass="entr" presetSubtype="0" fill="hold" nodeType="afterEffect">
                                  <p:stCondLst>
                                    <p:cond delay="0"/>
                                  </p:stCondLst>
                                  <p:childTnLst>
                                    <p:set>
                                      <p:cBhvr>
                                        <p:cTn id="80" dur="1" fill="hold">
                                          <p:stCondLst>
                                            <p:cond delay="0"/>
                                          </p:stCondLst>
                                        </p:cTn>
                                        <p:tgtEl>
                                          <p:spTgt spid="39952"/>
                                        </p:tgtEl>
                                        <p:attrNameLst>
                                          <p:attrName>style.visibility</p:attrName>
                                        </p:attrNameLst>
                                      </p:cBhvr>
                                      <p:to>
                                        <p:strVal val="visible"/>
                                      </p:to>
                                    </p:set>
                                    <p:anim calcmode="lin" valueType="num">
                                      <p:cBhvr>
                                        <p:cTn id="81" dur="1000" fill="hold"/>
                                        <p:tgtEl>
                                          <p:spTgt spid="39952"/>
                                        </p:tgtEl>
                                        <p:attrNameLst>
                                          <p:attrName>ppt_w</p:attrName>
                                        </p:attrNameLst>
                                      </p:cBhvr>
                                      <p:tavLst>
                                        <p:tav tm="0">
                                          <p:val>
                                            <p:strVal val="#ppt_w*0.70"/>
                                          </p:val>
                                        </p:tav>
                                        <p:tav tm="100000">
                                          <p:val>
                                            <p:strVal val="#ppt_w"/>
                                          </p:val>
                                        </p:tav>
                                      </p:tavLst>
                                    </p:anim>
                                    <p:anim calcmode="lin" valueType="num">
                                      <p:cBhvr>
                                        <p:cTn id="82" dur="1000" fill="hold"/>
                                        <p:tgtEl>
                                          <p:spTgt spid="39952"/>
                                        </p:tgtEl>
                                        <p:attrNameLst>
                                          <p:attrName>ppt_h</p:attrName>
                                        </p:attrNameLst>
                                      </p:cBhvr>
                                      <p:tavLst>
                                        <p:tav tm="0">
                                          <p:val>
                                            <p:strVal val="#ppt_h"/>
                                          </p:val>
                                        </p:tav>
                                        <p:tav tm="100000">
                                          <p:val>
                                            <p:strVal val="#ppt_h"/>
                                          </p:val>
                                        </p:tav>
                                      </p:tavLst>
                                    </p:anim>
                                    <p:animEffect transition="in" filter="fade">
                                      <p:cBhvr>
                                        <p:cTn id="83" dur="1000"/>
                                        <p:tgtEl>
                                          <p:spTgt spid="399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1486" y="571480"/>
            <a:ext cx="9215486" cy="5632311"/>
          </a:xfrm>
          <a:prstGeom prst="rect">
            <a:avLst/>
          </a:prstGeom>
        </p:spPr>
        <p:txBody>
          <a:bodyPr wrap="square">
            <a:spAutoFit/>
          </a:bodyPr>
          <a:lstStyle/>
          <a:p>
            <a:r>
              <a:rPr lang="ru-RU" dirty="0"/>
              <a:t>По внешним признакам лесной хорёк мало чем отличается от большинства куньих из рода </a:t>
            </a:r>
            <a:r>
              <a:rPr lang="ru-RU" dirty="0" err="1"/>
              <a:t>Мустелла</a:t>
            </a:r>
            <a:r>
              <a:rPr lang="ru-RU" dirty="0"/>
              <a:t>: приземистые с короткими ногами, вооружёнными на конце острыми длинными когтями. Туловище вытянутое и гибкое. Чёрные хорьки весят от 400 г до 810 г, в длину 36—48 см, хвост 15—17 см. Самки в полтора раза меньше. Длина хвоста самок 8,5—15 см. Окрас взрослого хорька чёрно-бурый, живот, ноги, грудь, горло, а также хвост — почти чёрные (встречаются цветовые вариации, чисто рыжие и белые). Голова имеет контрастный рисунок, напоминающий маску. Под хвостом открываются протоки специфических анальных желез, секрет которых обладает резким запахом. От хоря степного отличается тёмной окраской меха, отсутствием резкого контраста чёрного цвета ног и меха, чёрной окраской всего хвоста, от норок </a:t>
            </a:r>
            <a:r>
              <a:rPr lang="ru-RU" dirty="0" err="1"/>
              <a:t>иколонка</a:t>
            </a:r>
            <a:r>
              <a:rPr lang="ru-RU" dirty="0"/>
              <a:t> — окраской (норки — шоколадно-коричневого цвета, колонок — рыжего). Географическая изменчивость окраски, качества меха и размеров тела выражена незначительно, реальными признаются около 7 подвидов, из них на территории бывшего СССР обитают 2. Даёт плодовитые гибриды со степным хорём, европейской норкой. </a:t>
            </a:r>
            <a:r>
              <a:rPr lang="ru-RU" dirty="0" smtClean="0"/>
              <a:t/>
            </a:r>
            <a:br>
              <a:rPr lang="ru-RU" dirty="0" smtClean="0"/>
            </a:br>
            <a:r>
              <a:rPr lang="ru-RU" dirty="0"/>
              <a:t>-- Лесные хорьки больше всего любят селиться в небольших лесных массивах и отдельных рощах, перемешанных с полями и лугами (избегают сплошных таёжных массивов). Хорька называют «опушечным» хищником, так как опушки лесов являются его типичным местом охоты. Часто заметен в поймах небольших рек, а также рядом с другими водоемами. </a:t>
            </a:r>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600" decel="100000"/>
                                        <p:tgtEl>
                                          <p:spTgt spid="2"/>
                                        </p:tgtEl>
                                      </p:cBhvr>
                                    </p:animEffect>
                                    <p:anim calcmode="lin" valueType="num">
                                      <p:cBhvr>
                                        <p:cTn id="8" dur="1600" decel="100000" fill="hold"/>
                                        <p:tgtEl>
                                          <p:spTgt spid="2"/>
                                        </p:tgtEl>
                                        <p:attrNameLst>
                                          <p:attrName>style.rotation</p:attrName>
                                        </p:attrNameLst>
                                      </p:cBhvr>
                                      <p:tavLst>
                                        <p:tav tm="0">
                                          <p:val>
                                            <p:fltVal val="-90"/>
                                          </p:val>
                                        </p:tav>
                                        <p:tav tm="100000">
                                          <p:val>
                                            <p:fltVal val="0"/>
                                          </p:val>
                                        </p:tav>
                                      </p:tavLst>
                                    </p:anim>
                                    <p:anim calcmode="lin" valueType="num">
                                      <p:cBhvr>
                                        <p:cTn id="9" dur="1600" decel="100000" fill="hold"/>
                                        <p:tgtEl>
                                          <p:spTgt spid="2"/>
                                        </p:tgtEl>
                                        <p:attrNameLst>
                                          <p:attrName>ppt_x</p:attrName>
                                        </p:attrNameLst>
                                      </p:cBhvr>
                                      <p:tavLst>
                                        <p:tav tm="0">
                                          <p:val>
                                            <p:strVal val="#ppt_x+0.4"/>
                                          </p:val>
                                        </p:tav>
                                        <p:tav tm="100000">
                                          <p:val>
                                            <p:strVal val="#ppt_x-0.05"/>
                                          </p:val>
                                        </p:tav>
                                      </p:tavLst>
                                    </p:anim>
                                    <p:anim calcmode="lin" valueType="num">
                                      <p:cBhvr>
                                        <p:cTn id="10" dur="1600" decel="100000" fill="hold"/>
                                        <p:tgtEl>
                                          <p:spTgt spid="2"/>
                                        </p:tgtEl>
                                        <p:attrNameLst>
                                          <p:attrName>ppt_y</p:attrName>
                                        </p:attrNameLst>
                                      </p:cBhvr>
                                      <p:tavLst>
                                        <p:tav tm="0">
                                          <p:val>
                                            <p:strVal val="#ppt_y-0.4"/>
                                          </p:val>
                                        </p:tav>
                                        <p:tav tm="100000">
                                          <p:val>
                                            <p:strVal val="#ppt_y+0.1"/>
                                          </p:val>
                                        </p:tav>
                                      </p:tavLst>
                                    </p:anim>
                                    <p:anim calcmode="lin" valueType="num">
                                      <p:cBhvr>
                                        <p:cTn id="11" dur="400" accel="100000" fill="hold">
                                          <p:stCondLst>
                                            <p:cond delay="1600"/>
                                          </p:stCondLst>
                                        </p:cTn>
                                        <p:tgtEl>
                                          <p:spTgt spid="2"/>
                                        </p:tgtEl>
                                        <p:attrNameLst>
                                          <p:attrName>ppt_x</p:attrName>
                                        </p:attrNameLst>
                                      </p:cBhvr>
                                      <p:tavLst>
                                        <p:tav tm="0">
                                          <p:val>
                                            <p:strVal val="#ppt_x-0.05"/>
                                          </p:val>
                                        </p:tav>
                                        <p:tav tm="100000">
                                          <p:val>
                                            <p:strVal val="#ppt_x"/>
                                          </p:val>
                                        </p:tav>
                                      </p:tavLst>
                                    </p:anim>
                                    <p:anim calcmode="lin" valueType="num">
                                      <p:cBhvr>
                                        <p:cTn id="12" dur="400" accel="100000" fill="hold">
                                          <p:stCondLst>
                                            <p:cond delay="16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85786" y="1643050"/>
            <a:ext cx="7786742" cy="2800767"/>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sz="8800" b="1" dirty="0" smtClean="0">
                <a:ln w="11430"/>
                <a:solidFill>
                  <a:schemeClr val="accent6">
                    <a:lumMod val="40000"/>
                    <a:lumOff val="60000"/>
                  </a:schemeClr>
                </a:solidFill>
                <a:effectLst>
                  <a:outerShdw blurRad="50800" dist="39000" dir="5460000" algn="tl">
                    <a:srgbClr val="000000">
                      <a:alpha val="38000"/>
                    </a:srgbClr>
                  </a:outerShdw>
                </a:effectLst>
              </a:rPr>
              <a:t>СПАСИБО ЗА ВНИМАНИЕ!!!</a:t>
            </a:r>
            <a:endParaRPr lang="ru-RU" sz="8800" b="1" dirty="0">
              <a:ln w="11430"/>
              <a:solidFill>
                <a:schemeClr val="accent6">
                  <a:lumMod val="40000"/>
                  <a:lumOff val="60000"/>
                </a:schemeClr>
              </a:solidFill>
              <a:effectLst>
                <a:outerShdw blurRad="50800" dist="39000" dir="5460000" algn="tl">
                  <a:srgbClr val="000000">
                    <a:alpha val="38000"/>
                  </a:srgbClr>
                </a:outerShdw>
              </a:effectLst>
            </a:endParaRPr>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2000" fill="hold"/>
                                        <p:tgtEl>
                                          <p:spTgt spid="2"/>
                                        </p:tgtEl>
                                        <p:attrNameLst>
                                          <p:attrName>ppt_y</p:attrName>
                                        </p:attrNameLst>
                                      </p:cBhvr>
                                      <p:tavLst>
                                        <p:tav tm="0">
                                          <p:val>
                                            <p:strVal val="#ppt_y"/>
                                          </p:val>
                                        </p:tav>
                                        <p:tav tm="100000">
                                          <p:val>
                                            <p:strVal val="#ppt_y"/>
                                          </p:val>
                                        </p:tav>
                                      </p:tavLst>
                                    </p:anim>
                                    <p:anim calcmode="lin" valueType="num">
                                      <p:cBhvr>
                                        <p:cTn id="9" dur="20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20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000" tmFilter="0,0; .5, 1; 1, 1"/>
                                        <p:tgtEl>
                                          <p:spTgt spid="2"/>
                                        </p:tgtEl>
                                      </p:cBhvr>
                                    </p:animEffect>
                                  </p:childTnLst>
                                </p:cTn>
                              </p:par>
                            </p:childTnLst>
                          </p:cTn>
                        </p:par>
                        <p:par>
                          <p:cTn id="12" fill="hold">
                            <p:stCondLst>
                              <p:cond delay="5800"/>
                            </p:stCondLst>
                            <p:childTnLst>
                              <p:par>
                                <p:cTn id="13" presetID="35" presetClass="exit" presetSubtype="0" fill="hold" grpId="1" nodeType="afterEffect">
                                  <p:stCondLst>
                                    <p:cond delay="0"/>
                                  </p:stCondLst>
                                  <p:iterate type="lt">
                                    <p:tmPct val="0"/>
                                  </p:iterate>
                                  <p:childTnLst>
                                    <p:animEffect transition="out" filter="fade">
                                      <p:cBhvr>
                                        <p:cTn id="14" dur="2000"/>
                                        <p:tgtEl>
                                          <p:spTgt spid="2"/>
                                        </p:tgtEl>
                                      </p:cBhvr>
                                    </p:animEffect>
                                    <p:anim calcmode="lin" valueType="num">
                                      <p:cBhvr>
                                        <p:cTn id="15" dur="2000"/>
                                        <p:tgtEl>
                                          <p:spTgt spid="2"/>
                                        </p:tgtEl>
                                        <p:attrNameLst>
                                          <p:attrName>style.rotation</p:attrName>
                                        </p:attrNameLst>
                                      </p:cBhvr>
                                      <p:tavLst>
                                        <p:tav tm="0">
                                          <p:val>
                                            <p:fltVal val="0"/>
                                          </p:val>
                                        </p:tav>
                                        <p:tav tm="100000">
                                          <p:val>
                                            <p:fltVal val="720"/>
                                          </p:val>
                                        </p:tav>
                                      </p:tavLst>
                                    </p:anim>
                                    <p:anim calcmode="lin" valueType="num">
                                      <p:cBhvr>
                                        <p:cTn id="16" dur="2000"/>
                                        <p:tgtEl>
                                          <p:spTgt spid="2"/>
                                        </p:tgtEl>
                                        <p:attrNameLst>
                                          <p:attrName>ppt_h</p:attrName>
                                        </p:attrNameLst>
                                      </p:cBhvr>
                                      <p:tavLst>
                                        <p:tav tm="0">
                                          <p:val>
                                            <p:strVal val="ppt_h"/>
                                          </p:val>
                                        </p:tav>
                                        <p:tav tm="100000">
                                          <p:val>
                                            <p:fltVal val="0"/>
                                          </p:val>
                                        </p:tav>
                                      </p:tavLst>
                                    </p:anim>
                                    <p:anim calcmode="lin" valueType="num">
                                      <p:cBhvr>
                                        <p:cTn id="17" dur="2000"/>
                                        <p:tgtEl>
                                          <p:spTgt spid="2"/>
                                        </p:tgtEl>
                                        <p:attrNameLst>
                                          <p:attrName>ppt_w</p:attrName>
                                        </p:attrNameLst>
                                      </p:cBhvr>
                                      <p:tavLst>
                                        <p:tav tm="0">
                                          <p:val>
                                            <p:strVal val="ppt_w"/>
                                          </p:val>
                                        </p:tav>
                                        <p:tav tm="100000">
                                          <p:val>
                                            <p:fltVal val="0"/>
                                          </p:val>
                                        </p:tav>
                                      </p:tavLst>
                                    </p:anim>
                                    <p:set>
                                      <p:cBhvr>
                                        <p:cTn id="18" dur="1" fill="hold">
                                          <p:stCondLst>
                                            <p:cond delay="19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Животные Московской области"/>
          <p:cNvPicPr>
            <a:picLocks noChangeAspect="1" noChangeArrowheads="1"/>
          </p:cNvPicPr>
          <p:nvPr/>
        </p:nvPicPr>
        <p:blipFill>
          <a:blip r:embed="rId2"/>
          <a:srcRect/>
          <a:stretch>
            <a:fillRect/>
          </a:stretch>
        </p:blipFill>
        <p:spPr bwMode="auto">
          <a:xfrm>
            <a:off x="1428728" y="1214422"/>
            <a:ext cx="5738878" cy="535782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4" name="Прямоугольник 3"/>
          <p:cNvSpPr/>
          <p:nvPr/>
        </p:nvSpPr>
        <p:spPr>
          <a:xfrm>
            <a:off x="1428728" y="214290"/>
            <a:ext cx="6929454" cy="707886"/>
          </a:xfrm>
          <a:prstGeom prst="rect">
            <a:avLst/>
          </a:prstGeom>
        </p:spPr>
        <p:txBody>
          <a:bodyPr wrap="square">
            <a:spAutoFit/>
          </a:bodyPr>
          <a:lstStyle/>
          <a:p>
            <a:r>
              <a:rPr lang="ru-RU" sz="4000" dirty="0"/>
              <a:t>Белка обыкновенная </a:t>
            </a:r>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4">
                                            <p:txEl>
                                              <p:pRg st="0" end="0"/>
                                            </p:txEl>
                                          </p:spTgt>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
                                          </p:val>
                                        </p:tav>
                                        <p:tav tm="100000">
                                          <p:val>
                                            <p:strVal val="#ppt_y"/>
                                          </p:val>
                                        </p:tav>
                                      </p:tavLst>
                                    </p:anim>
                                    <p:animEffect transition="in" filter="fade">
                                      <p:cBhvr>
                                        <p:cTn id="10" dur="1000"/>
                                        <p:tgtEl>
                                          <p:spTgt spid="4">
                                            <p:txEl>
                                              <p:pRg st="0" end="0"/>
                                            </p:txEl>
                                          </p:spTgt>
                                        </p:tgtEl>
                                      </p:cBhvr>
                                    </p:animEffect>
                                  </p:childTnLst>
                                </p:cTn>
                              </p:par>
                            </p:childTnLst>
                          </p:cTn>
                        </p:par>
                        <p:par>
                          <p:cTn id="11" fill="hold">
                            <p:stCondLst>
                              <p:cond delay="1000"/>
                            </p:stCondLst>
                            <p:childTnLst>
                              <p:par>
                                <p:cTn id="12" presetID="48" presetClass="entr" presetSubtype="0" accel="50000" fill="hold" nodeType="afterEffect">
                                  <p:stCondLst>
                                    <p:cond delay="0"/>
                                  </p:stCondLst>
                                  <p:childTnLst>
                                    <p:set>
                                      <p:cBhvr>
                                        <p:cTn id="13" dur="1" fill="hold">
                                          <p:stCondLst>
                                            <p:cond delay="0"/>
                                          </p:stCondLst>
                                        </p:cTn>
                                        <p:tgtEl>
                                          <p:spTgt spid="1026"/>
                                        </p:tgtEl>
                                        <p:attrNameLst>
                                          <p:attrName>style.visibility</p:attrName>
                                        </p:attrNameLst>
                                      </p:cBhvr>
                                      <p:to>
                                        <p:strVal val="visible"/>
                                      </p:to>
                                    </p:set>
                                    <p:anim calcmode="lin" valueType="num">
                                      <p:cBhvr>
                                        <p:cTn id="14" dur="1000" fill="hold"/>
                                        <p:tgtEl>
                                          <p:spTgt spid="102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5" dur="1000" fill="hold"/>
                                        <p:tgtEl>
                                          <p:spTgt spid="1026"/>
                                        </p:tgtEl>
                                        <p:attrNameLst>
                                          <p:attrName>ppt_x</p:attrName>
                                        </p:attrNameLst>
                                      </p:cBhvr>
                                      <p:tavLst>
                                        <p:tav tm="0">
                                          <p:val>
                                            <p:fltVal val="-1"/>
                                          </p:val>
                                        </p:tav>
                                        <p:tav tm="50000">
                                          <p:val>
                                            <p:fltVal val="0.95"/>
                                          </p:val>
                                        </p:tav>
                                        <p:tav tm="100000">
                                          <p:val>
                                            <p:strVal val="#ppt_x"/>
                                          </p:val>
                                        </p:tav>
                                      </p:tavLst>
                                    </p:anim>
                                    <p:anim calcmode="lin" valueType="num">
                                      <p:cBhvr>
                                        <p:cTn id="16" dur="1000" fill="hold"/>
                                        <p:tgtEl>
                                          <p:spTgt spid="1026"/>
                                        </p:tgtEl>
                                        <p:attrNameLst>
                                          <p:attrName>ppt_y</p:attrName>
                                        </p:attrNameLst>
                                      </p:cBhvr>
                                      <p:tavLst>
                                        <p:tav tm="0">
                                          <p:val>
                                            <p:strVal val="#ppt_y"/>
                                          </p:val>
                                        </p:tav>
                                        <p:tav tm="100000">
                                          <p:val>
                                            <p:strVal val="#ppt_y"/>
                                          </p:val>
                                        </p:tav>
                                      </p:tavLst>
                                    </p:anim>
                                    <p:animEffect transition="in" filter="fade">
                                      <p:cBhvr>
                                        <p:cTn id="17" dur="1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642918"/>
            <a:ext cx="8829046" cy="3970318"/>
          </a:xfrm>
          <a:prstGeom prst="rect">
            <a:avLst/>
          </a:prstGeom>
        </p:spPr>
        <p:txBody>
          <a:bodyPr wrap="square">
            <a:spAutoFit/>
          </a:bodyPr>
          <a:lstStyle/>
          <a:p>
            <a:r>
              <a:rPr lang="ru-RU" dirty="0"/>
              <a:t>Этого небольшого рыжего зверька знают и дети, и взрослые. Белки – распространенные животные Московской области, живущие не только в лесах, но и в городе. В дикой природе они часто заняты заготовкой запасов на зиму, а в парках быстро привыкают к людям и иногда даже берут угощение из рук. Средний размер белки – от двадцати до тридцати сантиметров в длину, с хвостом в две трети от тела. С его помощью они управляют направлением прыжка. К слову, получается это у белок прекрасно – по прямой они могут пролететь до четырех метров, а по нисходящей траектории – и пятнадцать. Помогает в этом и маленький вес, белка очень легкий зверек и редко весит </a:t>
            </a:r>
            <a:r>
              <a:rPr lang="ru-RU" dirty="0" smtClean="0"/>
              <a:t>более трёхсот граммов. </a:t>
            </a:r>
            <a:r>
              <a:rPr lang="ru-RU" dirty="0"/>
              <a:t>Выделяет животное яркий окрас – чаще всего рыжий. Но иногда тон шерсти может быть и серым, бурым, коричневым, и даже белым. Это определяется местом обитания и временем года. Ареалом проживания белок является вся карта Московской области – местные хвойные и смешанные леса прекрасно подходят для этих животных. - </a:t>
            </a:r>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20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2000" fill="hold"/>
                                        <p:tgtEl>
                                          <p:spTgt spid="2">
                                            <p:txEl>
                                              <p:pRg st="0" end="0"/>
                                            </p:txEl>
                                          </p:spTgt>
                                        </p:tgtEl>
                                        <p:attrNameLst>
                                          <p:attrName>ppt_h</p:attrName>
                                        </p:attrNameLst>
                                      </p:cBhvr>
                                      <p:tavLst>
                                        <p:tav tm="0">
                                          <p:val>
                                            <p:fltVal val="0"/>
                                          </p:val>
                                        </p:tav>
                                        <p:tav tm="100000">
                                          <p:val>
                                            <p:strVal val="#ppt_h"/>
                                          </p:val>
                                        </p:tav>
                                      </p:tavLst>
                                    </p:anim>
                                    <p:anim calcmode="lin" valueType="num">
                                      <p:cBhvr>
                                        <p:cTn id="9" dur="2000" fill="hold"/>
                                        <p:tgtEl>
                                          <p:spTgt spid="2">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2000" fill="hold"/>
                                        <p:tgtEl>
                                          <p:spTgt spid="2">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43042" y="642918"/>
            <a:ext cx="4929206" cy="707886"/>
          </a:xfrm>
          <a:prstGeom prst="rect">
            <a:avLst/>
          </a:prstGeom>
        </p:spPr>
        <p:txBody>
          <a:bodyPr wrap="square">
            <a:spAutoFit/>
          </a:bodyPr>
          <a:lstStyle/>
          <a:p>
            <a:r>
              <a:rPr lang="ru-RU" sz="4000" dirty="0"/>
              <a:t>Еж обыкновенный </a:t>
            </a:r>
          </a:p>
        </p:txBody>
      </p:sp>
      <p:pic>
        <p:nvPicPr>
          <p:cNvPr id="3" name="Picture 2" descr="Животный мир Московской области"/>
          <p:cNvPicPr>
            <a:picLocks noChangeAspect="1" noChangeArrowheads="1"/>
          </p:cNvPicPr>
          <p:nvPr/>
        </p:nvPicPr>
        <p:blipFill>
          <a:blip r:embed="rId2"/>
          <a:srcRect/>
          <a:stretch>
            <a:fillRect/>
          </a:stretch>
        </p:blipFill>
        <p:spPr bwMode="auto">
          <a:xfrm>
            <a:off x="928662" y="1714488"/>
            <a:ext cx="6500858" cy="405839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8" presetClass="entr" presetSubtype="0" accel="100000" fill="hold"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1000" fill="hold"/>
                                        <p:tgtEl>
                                          <p:spTgt spid="2">
                                            <p:txEl>
                                              <p:pRg st="0" end="0"/>
                                            </p:txEl>
                                          </p:spTgt>
                                        </p:tgtEl>
                                        <p:attrNameLst>
                                          <p:attrName>ppt_w</p:attrName>
                                        </p:attrNameLst>
                                      </p:cBhvr>
                                      <p:tavLst>
                                        <p:tav tm="0">
                                          <p:val>
                                            <p:strVal val="#ppt_w*2.5"/>
                                          </p:val>
                                        </p:tav>
                                        <p:tav tm="100000">
                                          <p:val>
                                            <p:strVal val="#ppt_w"/>
                                          </p:val>
                                        </p:tav>
                                      </p:tavLst>
                                    </p:anim>
                                    <p:anim calcmode="lin" valueType="num">
                                      <p:cBhvr>
                                        <p:cTn id="8" dur="1000" fill="hold"/>
                                        <p:tgtEl>
                                          <p:spTgt spid="2">
                                            <p:txEl>
                                              <p:pRg st="0" end="0"/>
                                            </p:txEl>
                                          </p:spTgt>
                                        </p:tgtEl>
                                        <p:attrNameLst>
                                          <p:attrName>ppt_h</p:attrName>
                                        </p:attrNameLst>
                                      </p:cBhvr>
                                      <p:tavLst>
                                        <p:tav tm="0">
                                          <p:val>
                                            <p:strVal val="#ppt_h*0.01"/>
                                          </p:val>
                                        </p:tav>
                                        <p:tav tm="100000">
                                          <p:val>
                                            <p:strVal val="#ppt_h"/>
                                          </p:val>
                                        </p:tav>
                                      </p:tavLst>
                                    </p:anim>
                                    <p:anim calcmode="lin" valueType="num">
                                      <p:cBhvr>
                                        <p:cTn id="9"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0" dur="1000" fill="hold"/>
                                        <p:tgtEl>
                                          <p:spTgt spid="2">
                                            <p:txEl>
                                              <p:pRg st="0" end="0"/>
                                            </p:txEl>
                                          </p:spTgt>
                                        </p:tgtEl>
                                        <p:attrNameLst>
                                          <p:attrName>ppt_y</p:attrName>
                                        </p:attrNameLst>
                                      </p:cBhvr>
                                      <p:tavLst>
                                        <p:tav tm="0">
                                          <p:val>
                                            <p:strVal val="#ppt_h+1"/>
                                          </p:val>
                                        </p:tav>
                                        <p:tav tm="100000">
                                          <p:val>
                                            <p:strVal val="#ppt_y"/>
                                          </p:val>
                                        </p:tav>
                                      </p:tavLst>
                                    </p:anim>
                                    <p:animEffect transition="in" filter="fade">
                                      <p:cBhvr>
                                        <p:cTn id="11" dur="1000"/>
                                        <p:tgtEl>
                                          <p:spTgt spid="2">
                                            <p:txEl>
                                              <p:pRg st="0" end="0"/>
                                            </p:txEl>
                                          </p:spTgt>
                                        </p:tgtEl>
                                      </p:cBhvr>
                                    </p:animEffect>
                                  </p:childTnLst>
                                </p:cTn>
                              </p:par>
                            </p:childTnLst>
                          </p:cTn>
                        </p:par>
                        <p:par>
                          <p:cTn id="12" fill="hold">
                            <p:stCondLst>
                              <p:cond delay="1000"/>
                            </p:stCondLst>
                            <p:childTnLst>
                              <p:par>
                                <p:cTn id="13" presetID="31" presetClass="entr" presetSubtype="0" fill="hold" nodeType="afterEffect">
                                  <p:stCondLst>
                                    <p:cond delay="0"/>
                                  </p:stCondLst>
                                  <p:iterate type="lt">
                                    <p:tmPct val="5000"/>
                                  </p:iterate>
                                  <p:childTnLst>
                                    <p:set>
                                      <p:cBhvr>
                                        <p:cTn id="14" dur="1" fill="hold">
                                          <p:stCondLst>
                                            <p:cond delay="0"/>
                                          </p:stCondLst>
                                        </p:cTn>
                                        <p:tgtEl>
                                          <p:spTgt spid="3"/>
                                        </p:tgtEl>
                                        <p:attrNameLst>
                                          <p:attrName>style.visibility</p:attrName>
                                        </p:attrNameLst>
                                      </p:cBhvr>
                                      <p:to>
                                        <p:strVal val="visible"/>
                                      </p:to>
                                    </p:set>
                                    <p:anim calcmode="lin" valueType="num">
                                      <p:cBhvr>
                                        <p:cTn id="15" dur="1000" fill="hold"/>
                                        <p:tgtEl>
                                          <p:spTgt spid="3"/>
                                        </p:tgtEl>
                                        <p:attrNameLst>
                                          <p:attrName>ppt_w</p:attrName>
                                        </p:attrNameLst>
                                      </p:cBhvr>
                                      <p:tavLst>
                                        <p:tav tm="0">
                                          <p:val>
                                            <p:fltVal val="0"/>
                                          </p:val>
                                        </p:tav>
                                        <p:tav tm="100000">
                                          <p:val>
                                            <p:strVal val="#ppt_w"/>
                                          </p:val>
                                        </p:tav>
                                      </p:tavLst>
                                    </p:anim>
                                    <p:anim calcmode="lin" valueType="num">
                                      <p:cBhvr>
                                        <p:cTn id="16" dur="1000" fill="hold"/>
                                        <p:tgtEl>
                                          <p:spTgt spid="3"/>
                                        </p:tgtEl>
                                        <p:attrNameLst>
                                          <p:attrName>ppt_h</p:attrName>
                                        </p:attrNameLst>
                                      </p:cBhvr>
                                      <p:tavLst>
                                        <p:tav tm="0">
                                          <p:val>
                                            <p:fltVal val="0"/>
                                          </p:val>
                                        </p:tav>
                                        <p:tav tm="100000">
                                          <p:val>
                                            <p:strVal val="#ppt_h"/>
                                          </p:val>
                                        </p:tav>
                                      </p:tavLst>
                                    </p:anim>
                                    <p:anim calcmode="lin" valueType="num">
                                      <p:cBhvr>
                                        <p:cTn id="17" dur="1000" fill="hold"/>
                                        <p:tgtEl>
                                          <p:spTgt spid="3"/>
                                        </p:tgtEl>
                                        <p:attrNameLst>
                                          <p:attrName>style.rotation</p:attrName>
                                        </p:attrNameLst>
                                      </p:cBhvr>
                                      <p:tavLst>
                                        <p:tav tm="0">
                                          <p:val>
                                            <p:fltVal val="90"/>
                                          </p:val>
                                        </p:tav>
                                        <p:tav tm="100000">
                                          <p:val>
                                            <p:fltVal val="0"/>
                                          </p:val>
                                        </p:tav>
                                      </p:tavLst>
                                    </p:anim>
                                    <p:animEffect transition="in" filter="fade">
                                      <p:cBhvr>
                                        <p:cTn id="18"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857232"/>
            <a:ext cx="7715288" cy="5355312"/>
          </a:xfrm>
          <a:prstGeom prst="rect">
            <a:avLst/>
          </a:prstGeom>
        </p:spPr>
        <p:txBody>
          <a:bodyPr wrap="square">
            <a:spAutoFit/>
          </a:bodyPr>
          <a:lstStyle/>
          <a:p>
            <a:r>
              <a:rPr lang="ru-RU" dirty="0"/>
              <a:t>Изучая животный мир Московской области, нельзя не обратить внимания на этого зверька. Еж обыкновенный живет в Ирландии, Британии, Скандинавии, России, на Кавказе и в Закавказье. Его можно встретить даже в Альпах – зверьки проживают на высоте до двух тысяч метров над уровнем моря, там, где произрастают карликовые сосны. У ежей вытянутая мордочка с острым и влажным носом, крупными глазами и закругленными ушками. Иглы полые и растут как волосы. У ежей с Кипра уши крупнее. В Испании – окраска светлее, чем обычная темно-коричневая. Размер тела достигает тридцати сантиметров, из которых хвост – не более сорока миллиметров. Вес ежа колеблется в пределах килограмма двухсот граммов. После зимней спячки он может составлять и четыреста граммов, но летом заметно увеличивается. В природе животные проживают до пяти лет, а в качестве домашнего питомца иногда и десять. Ежей отличают необычные фыркающие звуки, они умеют храпеть и ворчать, а также клацают зубами. Это весьма распространенные животные Московской области, несмотря на широкий список врагов, включающий как сов, так и лисиц с барсуками. </a:t>
            </a:r>
          </a:p>
        </p:txBody>
      </p:sp>
    </p:spTree>
  </p:cSld>
  <p:clrMapOvr>
    <a:masterClrMapping/>
  </p:clrMapOvr>
  <p:transition spd="slow">
    <p:checke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2000" fill="hold"/>
                                        <p:tgtEl>
                                          <p:spTgt spid="2">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2000" fill="hold"/>
                                        <p:tgtEl>
                                          <p:spTgt spid="2">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2000" fill="hold"/>
                                        <p:tgtEl>
                                          <p:spTgt spid="2">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2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14678" y="428604"/>
            <a:ext cx="4572000" cy="707886"/>
          </a:xfrm>
          <a:prstGeom prst="rect">
            <a:avLst/>
          </a:prstGeom>
        </p:spPr>
        <p:txBody>
          <a:bodyPr>
            <a:spAutoFit/>
          </a:bodyPr>
          <a:lstStyle/>
          <a:p>
            <a:r>
              <a:rPr lang="ru-RU" sz="4000" dirty="0"/>
              <a:t>Лось</a:t>
            </a:r>
            <a:r>
              <a:rPr lang="ru-RU" dirty="0"/>
              <a:t> </a:t>
            </a:r>
          </a:p>
        </p:txBody>
      </p:sp>
      <p:pic>
        <p:nvPicPr>
          <p:cNvPr id="41986" name="Picture 2" descr="Карта Московской области"/>
          <p:cNvPicPr>
            <a:picLocks noChangeAspect="1" noChangeArrowheads="1"/>
          </p:cNvPicPr>
          <p:nvPr/>
        </p:nvPicPr>
        <p:blipFill>
          <a:blip r:embed="rId2"/>
          <a:srcRect/>
          <a:stretch>
            <a:fillRect/>
          </a:stretch>
        </p:blipFill>
        <p:spPr bwMode="auto">
          <a:xfrm>
            <a:off x="928662" y="1428736"/>
            <a:ext cx="6667500" cy="507682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1000" fill="hold"/>
                                        <p:tgtEl>
                                          <p:spTgt spid="2">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2">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2">
                                            <p:txEl>
                                              <p:pRg st="0" end="0"/>
                                            </p:txEl>
                                          </p:spTgt>
                                        </p:tgtEl>
                                      </p:cBhvr>
                                    </p:animEffect>
                                  </p:childTnLst>
                                </p:cTn>
                              </p:par>
                            </p:childTnLst>
                          </p:cTn>
                        </p:par>
                        <p:par>
                          <p:cTn id="10" fill="hold">
                            <p:stCondLst>
                              <p:cond delay="1000"/>
                            </p:stCondLst>
                            <p:childTnLst>
                              <p:par>
                                <p:cTn id="11" presetID="58" presetClass="entr" presetSubtype="0" accel="100000" fill="hold" nodeType="afterEffect">
                                  <p:stCondLst>
                                    <p:cond delay="0"/>
                                  </p:stCondLst>
                                  <p:childTnLst>
                                    <p:set>
                                      <p:cBhvr>
                                        <p:cTn id="12" dur="1" fill="hold">
                                          <p:stCondLst>
                                            <p:cond delay="0"/>
                                          </p:stCondLst>
                                        </p:cTn>
                                        <p:tgtEl>
                                          <p:spTgt spid="41986"/>
                                        </p:tgtEl>
                                        <p:attrNameLst>
                                          <p:attrName>style.visibility</p:attrName>
                                        </p:attrNameLst>
                                      </p:cBhvr>
                                      <p:to>
                                        <p:strVal val="visible"/>
                                      </p:to>
                                    </p:set>
                                    <p:anim calcmode="lin" valueType="num">
                                      <p:cBhvr>
                                        <p:cTn id="13" dur="2000" fill="hold"/>
                                        <p:tgtEl>
                                          <p:spTgt spid="41986"/>
                                        </p:tgtEl>
                                        <p:attrNameLst>
                                          <p:attrName>ppt_w</p:attrName>
                                        </p:attrNameLst>
                                      </p:cBhvr>
                                      <p:tavLst>
                                        <p:tav tm="0">
                                          <p:val>
                                            <p:strVal val="#ppt_w*2.5"/>
                                          </p:val>
                                        </p:tav>
                                        <p:tav tm="100000">
                                          <p:val>
                                            <p:strVal val="#ppt_w"/>
                                          </p:val>
                                        </p:tav>
                                      </p:tavLst>
                                    </p:anim>
                                    <p:anim calcmode="lin" valueType="num">
                                      <p:cBhvr>
                                        <p:cTn id="14" dur="2000" fill="hold"/>
                                        <p:tgtEl>
                                          <p:spTgt spid="41986"/>
                                        </p:tgtEl>
                                        <p:attrNameLst>
                                          <p:attrName>ppt_h</p:attrName>
                                        </p:attrNameLst>
                                      </p:cBhvr>
                                      <p:tavLst>
                                        <p:tav tm="0">
                                          <p:val>
                                            <p:strVal val="#ppt_h*0.01"/>
                                          </p:val>
                                        </p:tav>
                                        <p:tav tm="100000">
                                          <p:val>
                                            <p:strVal val="#ppt_h"/>
                                          </p:val>
                                        </p:tav>
                                      </p:tavLst>
                                    </p:anim>
                                    <p:anim calcmode="lin" valueType="num">
                                      <p:cBhvr>
                                        <p:cTn id="15" dur="2000" fill="hold"/>
                                        <p:tgtEl>
                                          <p:spTgt spid="41986"/>
                                        </p:tgtEl>
                                        <p:attrNameLst>
                                          <p:attrName>ppt_x</p:attrName>
                                        </p:attrNameLst>
                                      </p:cBhvr>
                                      <p:tavLst>
                                        <p:tav tm="0">
                                          <p:val>
                                            <p:strVal val="#ppt_x"/>
                                          </p:val>
                                        </p:tav>
                                        <p:tav tm="100000">
                                          <p:val>
                                            <p:strVal val="#ppt_x"/>
                                          </p:val>
                                        </p:tav>
                                      </p:tavLst>
                                    </p:anim>
                                    <p:anim calcmode="lin" valueType="num">
                                      <p:cBhvr>
                                        <p:cTn id="16" dur="2000" fill="hold"/>
                                        <p:tgtEl>
                                          <p:spTgt spid="41986"/>
                                        </p:tgtEl>
                                        <p:attrNameLst>
                                          <p:attrName>ppt_y</p:attrName>
                                        </p:attrNameLst>
                                      </p:cBhvr>
                                      <p:tavLst>
                                        <p:tav tm="0">
                                          <p:val>
                                            <p:strVal val="#ppt_h+1"/>
                                          </p:val>
                                        </p:tav>
                                        <p:tav tm="100000">
                                          <p:val>
                                            <p:strVal val="#ppt_y"/>
                                          </p:val>
                                        </p:tav>
                                      </p:tavLst>
                                    </p:anim>
                                    <p:animEffect transition="in" filter="fade">
                                      <p:cBhvr>
                                        <p:cTn id="17" dur="2000"/>
                                        <p:tgtEl>
                                          <p:spTgt spid="419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71472" y="785794"/>
            <a:ext cx="7572428" cy="3970318"/>
          </a:xfrm>
          <a:prstGeom prst="rect">
            <a:avLst/>
          </a:prstGeom>
        </p:spPr>
        <p:txBody>
          <a:bodyPr wrap="square">
            <a:spAutoFit/>
          </a:bodyPr>
          <a:lstStyle/>
          <a:p>
            <a:r>
              <a:rPr lang="ru-RU" dirty="0"/>
              <a:t>Животный мир Московской области представлен и такими крупными животными. Мало кто знает, что лось относится к отряду оленей, в котором является самым внушительным по размеру. Длина тела взрослого самца составляет три метра, высота достигает двух с половиной метров, а масса превышает половину </a:t>
            </a:r>
            <a:r>
              <a:rPr lang="ru-RU" dirty="0" smtClean="0"/>
              <a:t>тонны.</a:t>
            </a:r>
            <a:r>
              <a:rPr lang="ru-RU" dirty="0"/>
              <a:t> От большинства оленей лось отличается телом с коротким туловищем и широкой грудной клеткой. Массивная голова с нависающей губой и подвижными ушами впечатляет кожистым выростом на шее и сложной конструкцией рогов, имеющих </a:t>
            </a:r>
            <a:r>
              <a:rPr lang="ru-RU" dirty="0" err="1"/>
              <a:t>лопатовидную</a:t>
            </a:r>
            <a:r>
              <a:rPr lang="ru-RU" dirty="0"/>
              <a:t> форму с отростками, число которых обычно не превышает восемнадцати. Иногда их форма может быть не симметричной. Эти животные Московской области также распространены в Польше, Чехии, Норвегии, Венгрии и Швейцарии, были замечены на севере Китая и очень часто встречаются в Канаде. </a:t>
            </a: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from="(-#ppt_w/2)" to="(#ppt_x)" calcmode="lin" valueType="num">
                                      <p:cBhvr>
                                        <p:cTn id="7" dur="1200" fill="hold">
                                          <p:stCondLst>
                                            <p:cond delay="0"/>
                                          </p:stCondLst>
                                        </p:cTn>
                                        <p:tgtEl>
                                          <p:spTgt spid="2"/>
                                        </p:tgtEl>
                                        <p:attrNameLst>
                                          <p:attrName>ppt_x</p:attrName>
                                        </p:attrNameLst>
                                      </p:cBhvr>
                                    </p:anim>
                                    <p:anim from="0" to="-1.0" calcmode="lin" valueType="num">
                                      <p:cBhvr>
                                        <p:cTn id="8" dur="400" decel="50000" autoRev="1" fill="hold">
                                          <p:stCondLst>
                                            <p:cond delay="1200"/>
                                          </p:stCondLst>
                                        </p:cTn>
                                        <p:tgtEl>
                                          <p:spTgt spid="2"/>
                                        </p:tgtEl>
                                        <p:attrNameLst>
                                          <p:attrName>xshear</p:attrName>
                                        </p:attrNameLst>
                                      </p:cBhvr>
                                    </p:anim>
                                    <p:animScale>
                                      <p:cBhvr>
                                        <p:cTn id="9" dur="400" decel="100000" autoRev="1" fill="hold">
                                          <p:stCondLst>
                                            <p:cond delay="1200"/>
                                          </p:stCondLst>
                                        </p:cTn>
                                        <p:tgtEl>
                                          <p:spTgt spid="2"/>
                                        </p:tgtEl>
                                      </p:cBhvr>
                                      <p:from x="100000" y="100000"/>
                                      <p:to x="80000" y="100000"/>
                                    </p:animScale>
                                    <p:anim by="(#ppt_h/3+#ppt_w*0.1)" calcmode="lin" valueType="num">
                                      <p:cBhvr additive="sum">
                                        <p:cTn id="10" dur="400" decel="100000" autoRev="1" fill="hold">
                                          <p:stCondLst>
                                            <p:cond delay="1200"/>
                                          </p:stCondLst>
                                        </p:cTn>
                                        <p:tgtEl>
                                          <p:spTgt spid="2"/>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28794" y="785794"/>
            <a:ext cx="4572000" cy="707886"/>
          </a:xfrm>
          <a:prstGeom prst="rect">
            <a:avLst/>
          </a:prstGeom>
        </p:spPr>
        <p:txBody>
          <a:bodyPr>
            <a:spAutoFit/>
          </a:bodyPr>
          <a:lstStyle/>
          <a:p>
            <a:r>
              <a:rPr lang="ru-RU" sz="4000" dirty="0"/>
              <a:t>Озерные лягушки </a:t>
            </a:r>
          </a:p>
        </p:txBody>
      </p:sp>
      <p:pic>
        <p:nvPicPr>
          <p:cNvPr id="46082" name="Picture 2" descr="Растения и животные Московской области"/>
          <p:cNvPicPr>
            <a:picLocks noChangeAspect="1" noChangeArrowheads="1"/>
          </p:cNvPicPr>
          <p:nvPr/>
        </p:nvPicPr>
        <p:blipFill>
          <a:blip r:embed="rId2"/>
          <a:srcRect/>
          <a:stretch>
            <a:fillRect/>
          </a:stretch>
        </p:blipFill>
        <p:spPr bwMode="auto">
          <a:xfrm>
            <a:off x="785786" y="1857364"/>
            <a:ext cx="6667500" cy="416242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par>
                          <p:cTn id="11" fill="hold">
                            <p:stCondLst>
                              <p:cond delay="500"/>
                            </p:stCondLst>
                            <p:childTnLst>
                              <p:par>
                                <p:cTn id="12" presetID="31" presetClass="entr" presetSubtype="0" fill="hold" nodeType="afterEffect">
                                  <p:stCondLst>
                                    <p:cond delay="0"/>
                                  </p:stCondLst>
                                  <p:iterate type="lt">
                                    <p:tmPct val="5000"/>
                                  </p:iterate>
                                  <p:childTnLst>
                                    <p:set>
                                      <p:cBhvr>
                                        <p:cTn id="13" dur="1" fill="hold">
                                          <p:stCondLst>
                                            <p:cond delay="0"/>
                                          </p:stCondLst>
                                        </p:cTn>
                                        <p:tgtEl>
                                          <p:spTgt spid="46082"/>
                                        </p:tgtEl>
                                        <p:attrNameLst>
                                          <p:attrName>style.visibility</p:attrName>
                                        </p:attrNameLst>
                                      </p:cBhvr>
                                      <p:to>
                                        <p:strVal val="visible"/>
                                      </p:to>
                                    </p:set>
                                    <p:anim calcmode="lin" valueType="num">
                                      <p:cBhvr>
                                        <p:cTn id="14" dur="1000" fill="hold"/>
                                        <p:tgtEl>
                                          <p:spTgt spid="46082"/>
                                        </p:tgtEl>
                                        <p:attrNameLst>
                                          <p:attrName>ppt_w</p:attrName>
                                        </p:attrNameLst>
                                      </p:cBhvr>
                                      <p:tavLst>
                                        <p:tav tm="0">
                                          <p:val>
                                            <p:fltVal val="0"/>
                                          </p:val>
                                        </p:tav>
                                        <p:tav tm="100000">
                                          <p:val>
                                            <p:strVal val="#ppt_w"/>
                                          </p:val>
                                        </p:tav>
                                      </p:tavLst>
                                    </p:anim>
                                    <p:anim calcmode="lin" valueType="num">
                                      <p:cBhvr>
                                        <p:cTn id="15" dur="1000" fill="hold"/>
                                        <p:tgtEl>
                                          <p:spTgt spid="46082"/>
                                        </p:tgtEl>
                                        <p:attrNameLst>
                                          <p:attrName>ppt_h</p:attrName>
                                        </p:attrNameLst>
                                      </p:cBhvr>
                                      <p:tavLst>
                                        <p:tav tm="0">
                                          <p:val>
                                            <p:fltVal val="0"/>
                                          </p:val>
                                        </p:tav>
                                        <p:tav tm="100000">
                                          <p:val>
                                            <p:strVal val="#ppt_h"/>
                                          </p:val>
                                        </p:tav>
                                      </p:tavLst>
                                    </p:anim>
                                    <p:anim calcmode="lin" valueType="num">
                                      <p:cBhvr>
                                        <p:cTn id="16" dur="1000" fill="hold"/>
                                        <p:tgtEl>
                                          <p:spTgt spid="46082"/>
                                        </p:tgtEl>
                                        <p:attrNameLst>
                                          <p:attrName>style.rotation</p:attrName>
                                        </p:attrNameLst>
                                      </p:cBhvr>
                                      <p:tavLst>
                                        <p:tav tm="0">
                                          <p:val>
                                            <p:fltVal val="90"/>
                                          </p:val>
                                        </p:tav>
                                        <p:tav tm="100000">
                                          <p:val>
                                            <p:fltVal val="0"/>
                                          </p:val>
                                        </p:tav>
                                      </p:tavLst>
                                    </p:anim>
                                    <p:animEffect transition="in" filter="fade">
                                      <p:cBhvr>
                                        <p:cTn id="17" dur="1000"/>
                                        <p:tgtEl>
                                          <p:spTgt spid="460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577</TotalTime>
  <Words>1364</Words>
  <Application>Microsoft Office PowerPoint</Application>
  <PresentationFormat>Экран (4:3)</PresentationFormat>
  <Paragraphs>22</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Изящная</vt:lpstr>
      <vt:lpstr>Животные нашего края</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Животные нашего края</dc:title>
  <dc:creator>Наташа</dc:creator>
  <cp:lastModifiedBy>Наташа</cp:lastModifiedBy>
  <cp:revision>56</cp:revision>
  <dcterms:created xsi:type="dcterms:W3CDTF">2016-04-27T09:49:57Z</dcterms:created>
  <dcterms:modified xsi:type="dcterms:W3CDTF">2016-04-27T19:29:14Z</dcterms:modified>
</cp:coreProperties>
</file>