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73" r:id="rId11"/>
    <p:sldId id="265" r:id="rId12"/>
    <p:sldId id="266" r:id="rId13"/>
    <p:sldId id="268" r:id="rId14"/>
    <p:sldId id="274" r:id="rId15"/>
    <p:sldId id="269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3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CA9A-B230-4722-86B6-C682366CF7BF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D73A-4502-4961-9B4E-707EF40B5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8.jpeg"/><Relationship Id="rId3" Type="http://schemas.openxmlformats.org/officeDocument/2006/relationships/slide" Target="slide13.xml"/><Relationship Id="rId7" Type="http://schemas.openxmlformats.org/officeDocument/2006/relationships/slide" Target="slide16.xml"/><Relationship Id="rId12" Type="http://schemas.openxmlformats.org/officeDocument/2006/relationships/slide" Target="slide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image" Target="../media/image7.png"/><Relationship Id="rId5" Type="http://schemas.openxmlformats.org/officeDocument/2006/relationships/slide" Target="slide12.xml"/><Relationship Id="rId10" Type="http://schemas.openxmlformats.org/officeDocument/2006/relationships/slide" Target="slide18.xml"/><Relationship Id="rId4" Type="http://schemas.openxmlformats.org/officeDocument/2006/relationships/slide" Target="slide15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8.jpeg"/><Relationship Id="rId3" Type="http://schemas.openxmlformats.org/officeDocument/2006/relationships/slide" Target="slide21.xml"/><Relationship Id="rId7" Type="http://schemas.openxmlformats.org/officeDocument/2006/relationships/slide" Target="slide24.xml"/><Relationship Id="rId12" Type="http://schemas.openxmlformats.org/officeDocument/2006/relationships/slide" Target="slide1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11" Type="http://schemas.openxmlformats.org/officeDocument/2006/relationships/image" Target="../media/image7.png"/><Relationship Id="rId5" Type="http://schemas.openxmlformats.org/officeDocument/2006/relationships/slide" Target="slide20.xml"/><Relationship Id="rId10" Type="http://schemas.openxmlformats.org/officeDocument/2006/relationships/slide" Target="slide26.xml"/><Relationship Id="rId4" Type="http://schemas.openxmlformats.org/officeDocument/2006/relationships/slide" Target="slide23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slide" Target="slide4.xml"/><Relationship Id="rId12" Type="http://schemas.openxmlformats.org/officeDocument/2006/relationships/slide" Target="slide1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7.xml"/><Relationship Id="rId11" Type="http://schemas.openxmlformats.org/officeDocument/2006/relationships/image" Target="../media/image6.png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28.xml"/><Relationship Id="rId7" Type="http://schemas.openxmlformats.org/officeDocument/2006/relationships/slide" Target="slide1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31.xml"/><Relationship Id="rId4" Type="http://schemas.openxmlformats.org/officeDocument/2006/relationships/slide" Target="slide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slide" Target="slide37.xml"/><Relationship Id="rId12" Type="http://schemas.openxmlformats.org/officeDocument/2006/relationships/image" Target="../media/image8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26.xml"/><Relationship Id="rId5" Type="http://schemas.openxmlformats.org/officeDocument/2006/relationships/slide" Target="slide38.xml"/><Relationship Id="rId10" Type="http://schemas.openxmlformats.org/officeDocument/2006/relationships/slide" Target="slide35.xml"/><Relationship Id="rId4" Type="http://schemas.openxmlformats.org/officeDocument/2006/relationships/slide" Target="slide34.xml"/><Relationship Id="rId9" Type="http://schemas.openxmlformats.org/officeDocument/2006/relationships/slide" Target="slide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198" y="4786322"/>
            <a:ext cx="2057028" cy="1360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AutoShape 2" descr="http://www.google.ru/url?sa=i&amp;source=images&amp;cd=&amp;docid=MmJSAdr9gx84gM&amp;tbnid=BeyeWUN2Y4K6QM:&amp;ved=0CAUQjBwwADgb&amp;url=http%3A%2F%2Frudocs.exdat.com%2Fpars_docs%2Ftw_refs%2F344%2F343874%2F343874_html_5c1ac2c6.png&amp;ei=26EMUYP-FIGv4ATD7oDQBg&amp;psig=AFQjCNEPEGhzKPNXFa_03ot7WYVdeqShLw&amp;ust=135986876339370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57166"/>
            <a:ext cx="1924050" cy="1924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t="4892" r="8312" b="4741"/>
          <a:stretch/>
        </p:blipFill>
        <p:spPr bwMode="auto">
          <a:xfrm>
            <a:off x="2643174" y="1071546"/>
            <a:ext cx="1924050" cy="15179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14348" y="28574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all" spc="0" normalizeH="0" baseline="0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Брейн-ринг</a:t>
            </a:r>
            <a:endParaRPr kumimoji="0" lang="ru-RU" sz="80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Muzyka._Bystraya-Dlya_prezentaci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651226" y="3571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3045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9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тур</a:t>
            </a:r>
            <a:br>
              <a:rPr lang="ru-RU" b="1" dirty="0" smtClean="0"/>
            </a:br>
            <a:r>
              <a:rPr lang="ru-RU" sz="1400" b="1" dirty="0" smtClean="0"/>
              <a:t>2 пара команд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6" y="2000240"/>
          <a:ext cx="7472385" cy="2400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0795"/>
                <a:gridCol w="2490795"/>
                <a:gridCol w="2490795"/>
              </a:tblGrid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2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3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4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5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6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7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049" name="Picture 1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43834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15338" y="600076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://cs317820.vk.me/v317820937/5b9e/qOcXyTTY0Zc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Печатающее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устройство </a:t>
            </a:r>
            <a:r>
              <a:rPr lang="ru-RU" sz="4000" dirty="0" smtClean="0"/>
              <a:t>─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принтер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2357430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Всемирная глобальная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сеть ─ это </a:t>
            </a:r>
            <a:r>
              <a:rPr lang="ru-RU" sz="4000" dirty="0" smtClean="0">
                <a:solidFill>
                  <a:srgbClr val="C00000"/>
                </a:solidFill>
              </a:rPr>
              <a:t>Интернет.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285992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0713" lvl="0" indent="-620713">
              <a:buFont typeface="Wingdings" pitchFamily="2" charset="2"/>
              <a:buChar char="v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Ноль или единица в 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информатике: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Байт;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Герц;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Бит;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Мегабит.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71942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0713" lvl="0" indent="-620713">
              <a:buFont typeface="Wingdings" pitchFamily="2" charset="2"/>
              <a:buChar char="v"/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Одна точка растрового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изображения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Паскаль;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Дюйм;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Сантиметр;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Пиксель.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714884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375" indent="-714375">
              <a:buFont typeface="Wingdings" pitchFamily="2" charset="2"/>
              <a:buChar char="v"/>
            </a:pPr>
            <a:r>
              <a:rPr lang="ru-RU" sz="4000" smtClean="0">
                <a:solidFill>
                  <a:schemeClr val="accent5">
                    <a:lumMod val="50000"/>
                  </a:schemeClr>
                </a:solidFill>
              </a:rPr>
              <a:t>Где располагается винчестер ?</a:t>
            </a:r>
          </a:p>
          <a:p>
            <a:pPr marL="714375" indent="0">
              <a:buFont typeface="Arial" pitchFamily="34" charset="0"/>
              <a:buNone/>
            </a:pPr>
            <a:r>
              <a:rPr lang="ru-RU" sz="4000" smtClean="0">
                <a:solidFill>
                  <a:srgbClr val="C00000"/>
                </a:solidFill>
              </a:rPr>
              <a:t>Системный блок</a:t>
            </a:r>
            <a:endParaRPr lang="ru-RU" sz="40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000372"/>
            <a:ext cx="450059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Перечислите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2 вида внутренней памяти ПК:    </a:t>
            </a:r>
            <a:r>
              <a:rPr lang="ru-RU" sz="4000" dirty="0" smtClean="0">
                <a:solidFill>
                  <a:srgbClr val="C00000"/>
                </a:solidFill>
              </a:rPr>
              <a:t>ОЗУ и ПЗУ</a:t>
            </a:r>
            <a:endParaRPr lang="ru-RU" sz="40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857496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Дополнительный вопрос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Как называется человек – фанат компьютерных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игр? </a:t>
            </a:r>
            <a:r>
              <a:rPr lang="ru-RU" sz="4000" dirty="0" err="1" smtClean="0">
                <a:solidFill>
                  <a:srgbClr val="C00000"/>
                </a:solidFill>
              </a:rPr>
              <a:t>Геймер</a:t>
            </a:r>
            <a:r>
              <a:rPr lang="ru-RU" sz="4000" dirty="0" smtClean="0">
                <a:solidFill>
                  <a:srgbClr val="C00000"/>
                </a:solidFill>
              </a:rPr>
              <a:t>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928934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тур</a:t>
            </a:r>
            <a:br>
              <a:rPr lang="ru-RU" b="1" dirty="0" smtClean="0"/>
            </a:br>
            <a:r>
              <a:rPr lang="ru-RU" sz="1400" b="1" dirty="0" smtClean="0"/>
              <a:t>3 пара команд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5" y="2000240"/>
          <a:ext cx="7472385" cy="2400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0795"/>
                <a:gridCol w="2490795"/>
                <a:gridCol w="2490795"/>
              </a:tblGrid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2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3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4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5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6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7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049" name="Picture 1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43834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15338" y="600076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://cs317820.vk.me/v317820937/5b9e/qOcXyTTY0Zc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Может ли компьютер начать сеанс работы без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монитора? </a:t>
            </a:r>
            <a:r>
              <a:rPr lang="ru-RU" sz="4000" dirty="0" smtClean="0">
                <a:solidFill>
                  <a:srgbClr val="C00000"/>
                </a:solidFill>
              </a:rPr>
              <a:t>Да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4810" y="2857496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тур</a:t>
            </a:r>
            <a:br>
              <a:rPr lang="ru-RU" b="1" dirty="0" smtClean="0"/>
            </a:br>
            <a:r>
              <a:rPr lang="ru-RU" sz="1400" b="1" dirty="0" smtClean="0"/>
              <a:t>1 пара команд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1" y="2000240"/>
          <a:ext cx="7400949" cy="2400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6983"/>
                <a:gridCol w="2466983"/>
                <a:gridCol w="2466983"/>
              </a:tblGrid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4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5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6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7" action="ppaction://hlinksldjump"/>
                        </a:rPr>
                        <a:t>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8" action="ppaction://hlinksldjump"/>
                        </a:rPr>
                        <a:t>10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9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049" name="Picture 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715272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15338" y="600076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muzyka-Dlya_prezentaci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-756592" y="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1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Может ли компьютер работать без оперативной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памяти? </a:t>
            </a:r>
            <a:r>
              <a:rPr lang="ru-RU" sz="4000" dirty="0" smtClean="0">
                <a:solidFill>
                  <a:srgbClr val="C00000"/>
                </a:solidFill>
              </a:rPr>
              <a:t>Нет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2857496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0713" lvl="0" indent="-620713">
              <a:buFont typeface="Wingdings" pitchFamily="2" charset="2"/>
              <a:buChar char="v"/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Какое слово в данном списке лишнее и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почему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Принтер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Монитор;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Сканер;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Наушники.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71942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0713" lvl="0" indent="-620713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Клавиша, после нажатия которой на клавиатуре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фиксируется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режим заглавных букв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</a:rPr>
              <a:t>Num Lock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</a:rPr>
              <a:t>Caps Lock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</a:rPr>
              <a:t>Scroll Lock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  <a:p>
            <a:pPr marL="1371600" lvl="2" indent="-457200">
              <a:buFont typeface="+mj-lt"/>
              <a:buAutoNum type="alphaUcPeriod"/>
            </a:pP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</a:rPr>
              <a:t>Tab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1481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Какие виды принтеров вам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известны?</a:t>
            </a:r>
          </a:p>
          <a:p>
            <a:pPr marL="714375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Струйный, матричный, лазерный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000372"/>
            <a:ext cx="5786478" cy="121444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Состояние, в котором включенный компьютер не реагирует на действия пользователя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─ это </a:t>
            </a:r>
            <a:r>
              <a:rPr lang="ru-RU" sz="4000" dirty="0" smtClean="0">
                <a:solidFill>
                  <a:srgbClr val="C00000"/>
                </a:solidFill>
              </a:rPr>
              <a:t>зависание.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4143380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Дополнительный вопрос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Популярный среди школьников вид компьютерных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программ. </a:t>
            </a:r>
            <a:r>
              <a:rPr lang="ru-RU" sz="4000" dirty="0" smtClean="0">
                <a:solidFill>
                  <a:srgbClr val="C00000"/>
                </a:solidFill>
              </a:rPr>
              <a:t>Игра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500438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b="1" dirty="0" smtClean="0"/>
              <a:t>2 тур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500" dirty="0" smtClean="0"/>
              <a:t>Время для решения – 2 минуты</a:t>
            </a:r>
            <a:endParaRPr lang="ru-RU" sz="25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5" y="2228848"/>
          <a:ext cx="7472385" cy="1200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0795"/>
                <a:gridCol w="2490795"/>
                <a:gridCol w="2490795"/>
              </a:tblGrid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2" action="ppaction://hlinksldjump"/>
                        </a:rPr>
                        <a:t>20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4" action="ppaction://hlinksldjump"/>
                        </a:rPr>
                        <a:t>20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8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15338" y="600076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://cs317820.vk.me/v317820937/5b9e/qOcXyTTY0Zc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(20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</a:rPr>
              <a:t>Сколько путей (идущих по стрелкам) ведут из А в D? </a:t>
            </a:r>
          </a:p>
        </p:txBody>
      </p:sp>
      <p:pic>
        <p:nvPicPr>
          <p:cNvPr id="8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pic>
        <p:nvPicPr>
          <p:cNvPr id="10" name="Picture 2" descr="D:\загадка2н.jpg"/>
          <p:cNvPicPr>
            <a:picLocks noChangeAspect="1" noChangeArrowheads="1"/>
          </p:cNvPicPr>
          <p:nvPr/>
        </p:nvPicPr>
        <p:blipFill>
          <a:blip r:embed="rId4"/>
          <a:srcRect l="14250" t="14881" r="3999" b="7737"/>
          <a:stretch>
            <a:fillRect/>
          </a:stretch>
        </p:blipFill>
        <p:spPr bwMode="auto">
          <a:xfrm>
            <a:off x="71406" y="3071810"/>
            <a:ext cx="8984702" cy="214314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50043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(20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 fontScale="92500" lnSpcReduction="20000"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</a:rPr>
              <a:t>Отыщите </a:t>
            </a:r>
            <a:r>
              <a:rPr lang="ru-RU" sz="3000" dirty="0">
                <a:solidFill>
                  <a:schemeClr val="accent5">
                    <a:lumMod val="50000"/>
                  </a:schemeClr>
                </a:solidFill>
              </a:rPr>
              <a:t>закономерность, которой подчиняются числа, расположенные в секторах круга, и поставьте недостающее число.</a:t>
            </a:r>
            <a:endParaRPr lang="ru-RU" sz="3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3082117" cy="313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66667" y="371703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39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(20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71610"/>
          </a:xfrm>
        </p:spPr>
        <p:txBody>
          <a:bodyPr>
            <a:normAutofit fontScale="92500"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</a:rPr>
              <a:t>Все 8 кубиков совершенно одинаковы. Сообразите, как расположены буквы на чертеже развертки кубика.</a:t>
            </a:r>
          </a:p>
        </p:txBody>
      </p:sp>
      <p:pic>
        <p:nvPicPr>
          <p:cNvPr id="19458" name="Picture 2" descr="D:\загадка1н.jpg"/>
          <p:cNvPicPr>
            <a:picLocks noChangeAspect="1" noChangeArrowheads="1"/>
          </p:cNvPicPr>
          <p:nvPr/>
        </p:nvPicPr>
        <p:blipFill>
          <a:blip r:embed="rId2"/>
          <a:srcRect l="3750" t="5882" r="8499" b="5882"/>
          <a:stretch>
            <a:fillRect/>
          </a:stretch>
        </p:blipFill>
        <p:spPr bwMode="auto">
          <a:xfrm>
            <a:off x="1428728" y="3143248"/>
            <a:ext cx="5872172" cy="3011370"/>
          </a:xfrm>
          <a:prstGeom prst="rect">
            <a:avLst/>
          </a:prstGeom>
          <a:noFill/>
        </p:spPr>
      </p:pic>
      <p:pic>
        <p:nvPicPr>
          <p:cNvPr id="10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Мигающий указатель на экране, определяющий позицию выводимого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символа ─ это </a:t>
            </a:r>
            <a:r>
              <a:rPr lang="ru-RU" sz="4000" dirty="0" smtClean="0">
                <a:solidFill>
                  <a:srgbClr val="C00000"/>
                </a:solidFill>
              </a:rPr>
              <a:t>курсор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2066" y="3500438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адка1н.jpg"/>
          <p:cNvPicPr>
            <a:picLocks noChangeAspect="1" noChangeArrowheads="1"/>
          </p:cNvPicPr>
          <p:nvPr/>
        </p:nvPicPr>
        <p:blipFill>
          <a:blip r:embed="rId2"/>
          <a:srcRect l="3750" t="5882" r="8499" b="5882"/>
          <a:stretch>
            <a:fillRect/>
          </a:stretch>
        </p:blipFill>
        <p:spPr bwMode="auto">
          <a:xfrm>
            <a:off x="0" y="1071546"/>
            <a:ext cx="9054720" cy="46434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857884" y="1214422"/>
            <a:ext cx="2775119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</a:p>
          <a:p>
            <a:pPr algn="ctr"/>
            <a:endParaRPr lang="en-US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</a:p>
          <a:p>
            <a:pPr algn="ctr"/>
            <a:endParaRPr lang="ru-RU" sz="15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        А</a:t>
            </a:r>
            <a:endParaRPr lang="en-US" sz="5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1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ru-RU" sz="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http://cs317820.vk.me/v317820937/5b9e/qOcXyTTY0Zc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b="1" dirty="0" smtClean="0"/>
              <a:t>3</a:t>
            </a:r>
            <a:r>
              <a:rPr lang="ru-RU" b="1" dirty="0" smtClean="0"/>
              <a:t> тур</a:t>
            </a:r>
            <a:endParaRPr lang="ru-RU" sz="25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1" y="2228848"/>
          <a:ext cx="7400949" cy="1200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6983"/>
                <a:gridCol w="2466983"/>
                <a:gridCol w="2466983"/>
              </a:tblGrid>
              <a:tr h="12001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2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3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hlinkClick r:id="rId4" action="ppaction://hlinksldjump"/>
                        </a:rPr>
                        <a:t>15</a:t>
                      </a:r>
                      <a:endParaRPr lang="ru-RU" sz="45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8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76" y="6000768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43834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768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43702" y="6143644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ttp://cs317820.vk.me/v317820937/5b9e/qOcXyTTY0Zc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Перечислите основные цвета, необходимые для кодирования цветного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изображения</a:t>
            </a: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714375" indent="-1588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красный</a:t>
            </a:r>
            <a:r>
              <a:rPr lang="ru-RU" sz="4000" dirty="0">
                <a:solidFill>
                  <a:srgbClr val="C00000"/>
                </a:solidFill>
              </a:rPr>
              <a:t>, синий, зеленый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4214818"/>
            <a:ext cx="6572296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Основные составляющие элементы любого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ПК</a:t>
            </a: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714375" indent="-1588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системный блок, монитор, клавиатура</a:t>
            </a: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3071810"/>
            <a:ext cx="7000924" cy="121444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628650" lvl="0" indent="-628650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10+10=100. Почему?</a:t>
            </a:r>
          </a:p>
          <a:p>
            <a:pPr marL="714375" indent="-1588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«10»  – это «2» в двоичной системе счисления, а «100» – это «4» в этой же системе.</a:t>
            </a: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14414" y="2357430"/>
            <a:ext cx="7358114" cy="19288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628650" lvl="0" indent="-628650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Сколько байт составляет ½ килобайта?</a:t>
            </a:r>
          </a:p>
          <a:p>
            <a:pPr marL="714375" indent="-1588">
              <a:buNone/>
            </a:pPr>
            <a:r>
              <a:rPr lang="ru-RU" sz="4000" dirty="0">
                <a:solidFill>
                  <a:srgbClr val="C00000"/>
                </a:solidFill>
              </a:rPr>
              <a:t>512 байт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3000372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628650" lvl="0" indent="-628650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Сколько бит памяти нужно для кодирования 1 символа с помощью таблицы ASCII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(подсказка: таблица кодировки ASCII используется на большинстве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современных компьютеров)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  <a:p>
            <a:pPr marL="714375" indent="-1588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8 бит</a:t>
            </a: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4500570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Autofit/>
          </a:bodyPr>
          <a:lstStyle/>
          <a:p>
            <a:pPr marL="628650" lvl="0" indent="-628650">
              <a:buFont typeface="Wingdings" pitchFamily="2" charset="2"/>
              <a:buChar char="v"/>
            </a:pPr>
            <a:r>
              <a:rPr lang="ru-RU" sz="4000" dirty="0"/>
              <a:t>Мальчик закодировал свое имя. У него </a:t>
            </a:r>
            <a:r>
              <a:rPr lang="ru-RU" sz="4000" dirty="0" smtClean="0"/>
              <a:t>получилось      «4» «6» «15» «1». </a:t>
            </a:r>
            <a:r>
              <a:rPr lang="ru-RU" sz="4000" dirty="0"/>
              <a:t>Мальчика зовут Гена. Какой шифр он применил для </a:t>
            </a:r>
            <a:r>
              <a:rPr lang="ru-RU" sz="4000" dirty="0" smtClean="0"/>
              <a:t>кодирования?</a:t>
            </a:r>
          </a:p>
          <a:p>
            <a:pPr marL="628650" lvl="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Алфавитный</a:t>
            </a:r>
          </a:p>
        </p:txBody>
      </p:sp>
      <p:pic>
        <p:nvPicPr>
          <p:cNvPr id="10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4786322"/>
            <a:ext cx="3286148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1828"/>
            <a:ext cx="8229600" cy="536894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  <a:b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игру!!!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hor-Muzyka_dlya_prezentacii_detskay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972616" y="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Как зовут создателя компании «Майкрософт»? </a:t>
            </a:r>
            <a:r>
              <a:rPr lang="ru-RU" sz="4000" dirty="0">
                <a:solidFill>
                  <a:srgbClr val="C00000"/>
                </a:solidFill>
              </a:rPr>
              <a:t>Билл Гейтс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496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3888" lvl="0" indent="-623888">
              <a:buFont typeface="Wingdings" pitchFamily="2" charset="2"/>
              <a:buChar char="v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Каков </a:t>
            </a: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первоначальный смысл английского слова «компьютер»?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Вид телескопа;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Электронный аппарат;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Электронно-лучевая трубка;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Человек, производящий 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расчеты.</a:t>
            </a:r>
            <a:endParaRPr lang="ru-RU" sz="3500" dirty="0">
              <a:solidFill>
                <a:schemeClr val="accent5">
                  <a:lumMod val="50000"/>
                </a:schemeClr>
              </a:solidFill>
            </a:endParaRPr>
          </a:p>
          <a:p>
            <a:pPr marL="714375" indent="-714375">
              <a:buFont typeface="Wingdings" pitchFamily="2" charset="2"/>
              <a:buChar char="v"/>
            </a:pP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857760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(10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0713" lvl="0" indent="-620713">
              <a:buFont typeface="Wingdings" pitchFamily="2" charset="2"/>
              <a:buChar char="v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Где теряется информация при выключении компьютера?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На гибком диске;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В оперативной памяти;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жестком диске;</a:t>
            </a:r>
          </a:p>
          <a:p>
            <a:pPr marL="1371600" lvl="2" indent="-457200">
              <a:buFont typeface="+mj-lt"/>
              <a:buAutoNum type="alphaUcPeriod"/>
            </a:pP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</a:rPr>
              <a:t>ПЗУ</a:t>
            </a:r>
            <a:r>
              <a:rPr lang="ru-RU" sz="35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635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375" indent="-714375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Способ представления графический информации в виде информации о координатах вершин основных геометрических фигур. </a:t>
            </a:r>
            <a:r>
              <a:rPr lang="ru-RU" sz="4000" dirty="0" smtClean="0">
                <a:solidFill>
                  <a:srgbClr val="C00000"/>
                </a:solidFill>
              </a:rPr>
              <a:t>Векторный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714884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Вопрос (15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Вспомогательная компьютерная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программа, предназначенная для решения различных типовых задач (архивация, удаление вирусов и т. п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.) ─ это </a:t>
            </a:r>
            <a:r>
              <a:rPr lang="ru-RU" sz="4000" dirty="0" smtClean="0">
                <a:solidFill>
                  <a:srgbClr val="C00000"/>
                </a:solidFill>
              </a:rPr>
              <a:t>утилита.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357826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Дополнительный вопрос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(5 баллов):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indent="-714375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Символ-разделитель ─ это </a:t>
            </a:r>
            <a:r>
              <a:rPr lang="ru-RU" sz="4000" dirty="0" smtClean="0">
                <a:solidFill>
                  <a:srgbClr val="C00000"/>
                </a:solidFill>
              </a:rPr>
              <a:t>пробел.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285992"/>
            <a:ext cx="3071834" cy="64294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s317820.vk.me/v317820937/5b9e/qOcXyTTY0Z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15082"/>
            <a:ext cx="4476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622</Words>
  <Application>Microsoft Office PowerPoint</Application>
  <PresentationFormat>Экран (4:3)</PresentationFormat>
  <Paragraphs>131</Paragraphs>
  <Slides>38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1 тур 1 пара команд</vt:lpstr>
      <vt:lpstr>Вопрос (5 баллов):</vt:lpstr>
      <vt:lpstr>Вопрос (5 баллов):</vt:lpstr>
      <vt:lpstr>Вопрос (10 баллов):</vt:lpstr>
      <vt:lpstr>Вопрос (10 баллов):</vt:lpstr>
      <vt:lpstr>Вопрос (15 баллов):</vt:lpstr>
      <vt:lpstr>Вопрос (15 баллов):</vt:lpstr>
      <vt:lpstr>Дополнительный вопрос (5 баллов):</vt:lpstr>
      <vt:lpstr>1 тур 2 пара команд</vt:lpstr>
      <vt:lpstr>Вопрос (5 баллов):</vt:lpstr>
      <vt:lpstr>Вопрос (5 баллов):</vt:lpstr>
      <vt:lpstr>Вопрос (10 баллов):</vt:lpstr>
      <vt:lpstr>Вопрос (10 баллов):</vt:lpstr>
      <vt:lpstr>Вопрос (15 баллов):</vt:lpstr>
      <vt:lpstr>Вопрос (15 баллов):</vt:lpstr>
      <vt:lpstr>Дополнительный вопрос (5 баллов):</vt:lpstr>
      <vt:lpstr>1 тур 3 пара команд</vt:lpstr>
      <vt:lpstr>Вопрос (5 баллов):</vt:lpstr>
      <vt:lpstr>Вопрос (5 баллов):</vt:lpstr>
      <vt:lpstr>Вопрос (10 баллов):</vt:lpstr>
      <vt:lpstr>Вопрос (10 баллов):</vt:lpstr>
      <vt:lpstr>Вопрос (15 баллов):</vt:lpstr>
      <vt:lpstr>Вопрос (15 баллов):</vt:lpstr>
      <vt:lpstr>Дополнительный вопрос (5 баллов):</vt:lpstr>
      <vt:lpstr>2 тур  Время для решения – 2 минуты</vt:lpstr>
      <vt:lpstr>Вопрос (20 баллов):</vt:lpstr>
      <vt:lpstr>Вопрос (20 баллов):</vt:lpstr>
      <vt:lpstr>Вопрос (20 баллов):</vt:lpstr>
      <vt:lpstr>Презентация PowerPoint</vt:lpstr>
      <vt:lpstr>3 тур</vt:lpstr>
      <vt:lpstr>Вопрос (15 баллов):</vt:lpstr>
      <vt:lpstr>Вопрос (15 баллов):</vt:lpstr>
      <vt:lpstr>Вопрос (15 баллов):</vt:lpstr>
      <vt:lpstr>Вопрос (15 баллов):</vt:lpstr>
      <vt:lpstr>Вопрос (15 баллов):</vt:lpstr>
      <vt:lpstr>Вопрос (15 баллов):</vt:lpstr>
      <vt:lpstr>Спасибо за игру!!!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Брейн-ринг</dc:title>
  <dc:creator>Юля</dc:creator>
  <cp:lastModifiedBy>Ученик</cp:lastModifiedBy>
  <cp:revision>24</cp:revision>
  <dcterms:created xsi:type="dcterms:W3CDTF">2013-05-09T11:27:34Z</dcterms:created>
  <dcterms:modified xsi:type="dcterms:W3CDTF">2016-12-14T07:20:13Z</dcterms:modified>
</cp:coreProperties>
</file>