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65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8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07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185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64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45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113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92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09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3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07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129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545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9DC31-75AA-45BF-9714-3878794C1083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35EB8-D3FD-4C99-9829-C1905A24B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32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Органика в твоих руках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вы знаете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Органические вещества -  это________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Валентность углерода=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предельный ряд углеводородов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82" y="3472874"/>
            <a:ext cx="4442691" cy="31218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86256" y="6382327"/>
            <a:ext cx="135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9-9/05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6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472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9196" y="452583"/>
            <a:ext cx="82290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US" b="1" dirty="0" smtClean="0">
                <a:solidFill>
                  <a:prstClr val="black"/>
                </a:solidFill>
              </a:rPr>
              <a:t>I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вы знаете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Задание№1.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ru-RU" altLang="ru-RU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Заполнить таблицу.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Записать сокращенные структурные формулы. Прокомментировать записи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841517"/>
              </p:ext>
            </p:extLst>
          </p:nvPr>
        </p:nvGraphicFramePr>
        <p:xfrm>
          <a:off x="461819" y="2170544"/>
          <a:ext cx="8026399" cy="4184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1162">
                  <a:extLst>
                    <a:ext uri="{9D8B030D-6E8A-4147-A177-3AD203B41FA5}">
                      <a16:colId xmlns:a16="http://schemas.microsoft.com/office/drawing/2014/main" xmlns="" val="1758640482"/>
                    </a:ext>
                  </a:extLst>
                </a:gridCol>
                <a:gridCol w="874603">
                  <a:extLst>
                    <a:ext uri="{9D8B030D-6E8A-4147-A177-3AD203B41FA5}">
                      <a16:colId xmlns:a16="http://schemas.microsoft.com/office/drawing/2014/main" xmlns="" val="3469485902"/>
                    </a:ext>
                  </a:extLst>
                </a:gridCol>
                <a:gridCol w="978942">
                  <a:extLst>
                    <a:ext uri="{9D8B030D-6E8A-4147-A177-3AD203B41FA5}">
                      <a16:colId xmlns:a16="http://schemas.microsoft.com/office/drawing/2014/main" xmlns="" val="1446505214"/>
                    </a:ext>
                  </a:extLst>
                </a:gridCol>
                <a:gridCol w="874603">
                  <a:extLst>
                    <a:ext uri="{9D8B030D-6E8A-4147-A177-3AD203B41FA5}">
                      <a16:colId xmlns:a16="http://schemas.microsoft.com/office/drawing/2014/main" xmlns="" val="2903130796"/>
                    </a:ext>
                  </a:extLst>
                </a:gridCol>
                <a:gridCol w="1196059">
                  <a:extLst>
                    <a:ext uri="{9D8B030D-6E8A-4147-A177-3AD203B41FA5}">
                      <a16:colId xmlns:a16="http://schemas.microsoft.com/office/drawing/2014/main" xmlns="" val="772503956"/>
                    </a:ext>
                  </a:extLst>
                </a:gridCol>
                <a:gridCol w="1300396">
                  <a:extLst>
                    <a:ext uri="{9D8B030D-6E8A-4147-A177-3AD203B41FA5}">
                      <a16:colId xmlns:a16="http://schemas.microsoft.com/office/drawing/2014/main" xmlns="" val="4291252012"/>
                    </a:ext>
                  </a:extLst>
                </a:gridCol>
                <a:gridCol w="1500634">
                  <a:extLst>
                    <a:ext uri="{9D8B030D-6E8A-4147-A177-3AD203B41FA5}">
                      <a16:colId xmlns:a16="http://schemas.microsoft.com/office/drawing/2014/main" xmlns="" val="2444395595"/>
                    </a:ext>
                  </a:extLst>
                </a:gridCol>
              </a:tblGrid>
              <a:tr h="21691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формула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CnH</a:t>
                      </a:r>
                      <a:r>
                        <a:rPr lang="en-US" sz="1400" baseline="-25000" dirty="0" smtClean="0">
                          <a:effectLst/>
                        </a:rPr>
                        <a:t>2</a:t>
                      </a:r>
                      <a:r>
                        <a:rPr lang="en-US" sz="1400" dirty="0" smtClean="0">
                          <a:effectLst/>
                        </a:rPr>
                        <a:t>n+</a:t>
                      </a:r>
                      <a:r>
                        <a:rPr lang="en-US" sz="1400" baseline="-25000" dirty="0" smtClean="0">
                          <a:effectLst/>
                        </a:rPr>
                        <a:t>2</a:t>
                      </a:r>
                      <a:endParaRPr lang="ru-RU" sz="1400" baseline="-25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aseline="-25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aseline="-25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aseline="-25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aseline="-25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aseline="-25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CnH</a:t>
                      </a:r>
                      <a:r>
                        <a:rPr lang="en-US" sz="1400" baseline="-25000" dirty="0" smtClean="0">
                          <a:effectLst/>
                        </a:rPr>
                        <a:t>2</a:t>
                      </a:r>
                      <a:r>
                        <a:rPr lang="en-US" sz="1400" dirty="0" smtClean="0">
                          <a:effectLst/>
                        </a:rPr>
                        <a:t>n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CnH</a:t>
                      </a:r>
                      <a:r>
                        <a:rPr lang="ru-RU" sz="1400" baseline="-25000" dirty="0">
                          <a:effectLst/>
                        </a:rPr>
                        <a:t>2</a:t>
                      </a:r>
                      <a:r>
                        <a:rPr lang="ru-RU" sz="1400" dirty="0">
                          <a:effectLst/>
                        </a:rPr>
                        <a:t>n</a:t>
                      </a:r>
                      <a:r>
                        <a:rPr lang="en-US" sz="1400" dirty="0">
                          <a:effectLst/>
                        </a:rPr>
                        <a:t>-</a:t>
                      </a:r>
                      <a:r>
                        <a:rPr lang="en-US" sz="1400" baseline="-250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CnH2n+</a:t>
                      </a:r>
                      <a:r>
                        <a:rPr lang="en-US" sz="1400" baseline="-25000" dirty="0">
                          <a:effectLst/>
                        </a:rPr>
                        <a:t>1</a:t>
                      </a:r>
                      <a:r>
                        <a:rPr lang="en-US" sz="1400" dirty="0">
                          <a:effectLst/>
                        </a:rPr>
                        <a:t>-OH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CnH</a:t>
                      </a:r>
                      <a:r>
                        <a:rPr lang="en-US" sz="1400" baseline="-25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n+</a:t>
                      </a:r>
                      <a:r>
                        <a:rPr lang="en-US" sz="1400" baseline="-25000" dirty="0">
                          <a:effectLst/>
                        </a:rPr>
                        <a:t>1 </a:t>
                      </a:r>
                      <a:r>
                        <a:rPr lang="en-US" sz="1400" dirty="0">
                          <a:effectLst/>
                        </a:rPr>
                        <a:t>C=O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I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H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CnH</a:t>
                      </a:r>
                      <a:r>
                        <a:rPr lang="en-US" sz="1400" baseline="-25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n+</a:t>
                      </a:r>
                      <a:r>
                        <a:rPr lang="en-US" sz="1400" baseline="-25000" dirty="0">
                          <a:effectLst/>
                        </a:rPr>
                        <a:t>1 </a:t>
                      </a:r>
                      <a:r>
                        <a:rPr lang="en-US" sz="1400" dirty="0">
                          <a:effectLst/>
                        </a:rPr>
                        <a:t>C=O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I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O-H </a:t>
                      </a:r>
                      <a:r>
                        <a:rPr lang="ru-RU" sz="1400" dirty="0">
                          <a:effectLst/>
                        </a:rPr>
                        <a:t>или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R- C=O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I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</a:t>
                      </a:r>
                      <a:r>
                        <a:rPr lang="en-US" sz="1400" dirty="0" smtClean="0">
                          <a:effectLst/>
                        </a:rPr>
                        <a:t>O-H     </a:t>
                      </a:r>
                      <a:r>
                        <a:rPr lang="ru-RU" sz="1400" dirty="0">
                          <a:effectLst/>
                        </a:rPr>
                        <a:t>?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93557286"/>
                  </a:ext>
                </a:extLst>
              </a:tr>
              <a:tr h="508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Пример№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3703887"/>
                  </a:ext>
                </a:extLst>
              </a:tr>
              <a:tr h="581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 №2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28761213"/>
                  </a:ext>
                </a:extLst>
              </a:tr>
              <a:tr h="9249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 веществ. Назвать  в-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9540737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1819" y="6493164"/>
            <a:ext cx="94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97091" y="6493164"/>
            <a:ext cx="1246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9/05-9/12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28651" y="2698134"/>
            <a:ext cx="80812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4036" y="1228437"/>
            <a:ext cx="8196552" cy="33340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R- </a:t>
            </a:r>
            <a:r>
              <a:rPr lang="en-US" sz="8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= O</a:t>
            </a:r>
            <a:r>
              <a:rPr lang="ru-RU" sz="8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8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O-H</a:t>
            </a:r>
            <a:r>
              <a:rPr lang="ru-RU" sz="8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Карбоновые кислоты – это______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850909" y="6391564"/>
            <a:ext cx="129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9/12-9/14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59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128" y="609600"/>
            <a:ext cx="7924222" cy="1081089"/>
          </a:xfrm>
        </p:spPr>
        <p:txBody>
          <a:bodyPr>
            <a:noAutofit/>
          </a:bodyPr>
          <a:lstStyle/>
          <a:p>
            <a:pPr>
              <a:spcAft>
                <a:spcPts val="400"/>
              </a:spcAft>
            </a:pPr>
            <a:r>
              <a:rPr lang="ru-RU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№2 </a:t>
            </a:r>
            <a:r>
              <a:rPr lang="ru-RU" sz="1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Помнить валентность углерода = _____?    Построить модели карбоновых кислот, в которых количество атомов углерода равно номеру группы. Дать   название   кислотам </a:t>
            </a:r>
            <a:r>
              <a:rPr lang="ru-RU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800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овая</a:t>
            </a:r>
            <a:r>
              <a:rPr lang="ru-RU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Работу афишировать.</a:t>
            </a:r>
            <a:b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28651" y="2698134"/>
            <a:ext cx="80812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14243"/>
              </p:ext>
            </p:extLst>
          </p:nvPr>
        </p:nvGraphicFramePr>
        <p:xfrm>
          <a:off x="591128" y="1791853"/>
          <a:ext cx="7952509" cy="2355273"/>
        </p:xfrm>
        <a:graphic>
          <a:graphicData uri="http://schemas.openxmlformats.org/drawingml/2006/table">
            <a:tbl>
              <a:tblPr firstRow="1" firstCol="1" bandRow="1"/>
              <a:tblGrid>
                <a:gridCol w="739392">
                  <a:extLst>
                    <a:ext uri="{9D8B030D-6E8A-4147-A177-3AD203B41FA5}">
                      <a16:colId xmlns:a16="http://schemas.microsoft.com/office/drawing/2014/main" xmlns="" val="603549582"/>
                    </a:ext>
                  </a:extLst>
                </a:gridCol>
                <a:gridCol w="1308931">
                  <a:extLst>
                    <a:ext uri="{9D8B030D-6E8A-4147-A177-3AD203B41FA5}">
                      <a16:colId xmlns:a16="http://schemas.microsoft.com/office/drawing/2014/main" xmlns="" val="3631161521"/>
                    </a:ext>
                  </a:extLst>
                </a:gridCol>
                <a:gridCol w="1409072">
                  <a:extLst>
                    <a:ext uri="{9D8B030D-6E8A-4147-A177-3AD203B41FA5}">
                      <a16:colId xmlns:a16="http://schemas.microsoft.com/office/drawing/2014/main" xmlns="" val="1335608131"/>
                    </a:ext>
                  </a:extLst>
                </a:gridCol>
                <a:gridCol w="1711625">
                  <a:extLst>
                    <a:ext uri="{9D8B030D-6E8A-4147-A177-3AD203B41FA5}">
                      <a16:colId xmlns:a16="http://schemas.microsoft.com/office/drawing/2014/main" xmlns="" val="1775844806"/>
                    </a:ext>
                  </a:extLst>
                </a:gridCol>
                <a:gridCol w="2783489">
                  <a:extLst>
                    <a:ext uri="{9D8B030D-6E8A-4147-A177-3AD203B41FA5}">
                      <a16:colId xmlns:a16="http://schemas.microsoft.com/office/drawing/2014/main" xmlns="" val="3466476722"/>
                    </a:ext>
                  </a:extLst>
                </a:gridCol>
              </a:tblGrid>
              <a:tr h="946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1гр.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гр.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3гр.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4гр.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5гр.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9414181"/>
                  </a:ext>
                </a:extLst>
              </a:tr>
              <a:tr h="1408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44149508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74255" y="5006953"/>
            <a:ext cx="1283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80218" y="6548582"/>
            <a:ext cx="1163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9/15-9/21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4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№3   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Нахождение в природе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муравьиной кислоты (метановой).  Применение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муравьиной, уксусной кислоты. </a:t>
            </a:r>
            <a:r>
              <a:rPr lang="ru-RU" sz="1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Афиширует </a:t>
            </a:r>
            <a:r>
              <a:rPr lang="ru-RU" sz="1800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Чалков</a:t>
            </a:r>
            <a:r>
              <a:rPr lang="ru-RU" sz="18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Никита</a:t>
            </a:r>
            <a:r>
              <a:rPr lang="ru-RU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462983" y="6105236"/>
            <a:ext cx="1681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9/23-9/25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Картинки по запросу red imported fire a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25" y="1223394"/>
            <a:ext cx="3209066" cy="214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621" y="1223394"/>
            <a:ext cx="1950121" cy="373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3125" y="3533313"/>
            <a:ext cx="339549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Получение:</a:t>
            </a:r>
            <a:r>
              <a:rPr lang="ru-RU" sz="1400" dirty="0" smtClean="0"/>
              <a:t> </a:t>
            </a:r>
            <a:r>
              <a:rPr lang="ru-RU" sz="1400" dirty="0"/>
              <a:t>Побочный продукт в производстве уксусной кислоты жидкофазным окислением </a:t>
            </a:r>
            <a:r>
              <a:rPr lang="ru-RU" sz="1400" dirty="0" smtClean="0"/>
              <a:t>бутана</a:t>
            </a:r>
            <a:r>
              <a:rPr lang="en-US" sz="1400" dirty="0" smtClean="0"/>
              <a:t>; </a:t>
            </a:r>
            <a:r>
              <a:rPr lang="ru-RU" sz="1400" dirty="0" smtClean="0"/>
              <a:t>Окисление</a:t>
            </a:r>
            <a:r>
              <a:rPr lang="ru-RU" sz="1400" dirty="0"/>
              <a:t> </a:t>
            </a:r>
            <a:r>
              <a:rPr lang="ru-RU" sz="1400" dirty="0" smtClean="0"/>
              <a:t>метанола</a:t>
            </a:r>
            <a:r>
              <a:rPr lang="en-US" sz="1400" dirty="0" smtClean="0"/>
              <a:t>; </a:t>
            </a:r>
            <a:r>
              <a:rPr lang="ru-RU" sz="1400" dirty="0" smtClean="0"/>
              <a:t>Реакцией</a:t>
            </a:r>
            <a:r>
              <a:rPr lang="ru-RU" sz="1400" dirty="0"/>
              <a:t> </a:t>
            </a:r>
            <a:r>
              <a:rPr lang="ru-RU" sz="1400" dirty="0" err="1"/>
              <a:t>монооксида</a:t>
            </a:r>
            <a:r>
              <a:rPr lang="ru-RU" sz="1400" dirty="0"/>
              <a:t> углерода с гидроксидом </a:t>
            </a:r>
            <a:r>
              <a:rPr lang="ru-RU" sz="1400" dirty="0" smtClean="0"/>
              <a:t>натрия</a:t>
            </a:r>
            <a:endParaRPr lang="en-US" sz="1400" dirty="0" smtClean="0"/>
          </a:p>
          <a:p>
            <a:pPr lvl="0"/>
            <a:r>
              <a:rPr lang="ru-RU" sz="1400" b="1" i="1" dirty="0" smtClean="0"/>
              <a:t>Применение:</a:t>
            </a:r>
            <a:r>
              <a:rPr lang="ru-RU" altLang="ru-RU" sz="1400" dirty="0">
                <a:solidFill>
                  <a:srgbClr val="222222"/>
                </a:solidFill>
              </a:rPr>
              <a:t> И</a:t>
            </a:r>
            <a:r>
              <a:rPr lang="ru-RU" altLang="ru-RU" sz="1400" dirty="0" smtClean="0">
                <a:solidFill>
                  <a:srgbClr val="222222"/>
                </a:solidFill>
              </a:rPr>
              <a:t>спользуют </a:t>
            </a:r>
            <a:r>
              <a:rPr lang="ru-RU" altLang="ru-RU" sz="1400" dirty="0">
                <a:solidFill>
                  <a:srgbClr val="222222"/>
                </a:solidFill>
              </a:rPr>
              <a:t>как консервирующий и антибактериальный агент при заготовке корма. Муравьиная кислота замедляет процессы гниения и </a:t>
            </a:r>
            <a:r>
              <a:rPr lang="ru-RU" altLang="ru-RU" sz="1400" dirty="0" smtClean="0">
                <a:solidFill>
                  <a:srgbClr val="222222"/>
                </a:solidFill>
              </a:rPr>
              <a:t>распада.</a:t>
            </a:r>
            <a:r>
              <a:rPr lang="ru-RU" altLang="ru-RU" sz="1400" dirty="0">
                <a:solidFill>
                  <a:srgbClr val="222222"/>
                </a:solidFill>
              </a:rPr>
              <a:t> Муравьиная кислота также используется в протравном крашении шерсти, для борьбы с паразитами в пчеловодстве, как растворитель в некоторых химических реакциях.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912527" y="1906452"/>
            <a:ext cx="293850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Получение:</a:t>
            </a:r>
            <a:r>
              <a:rPr lang="ru-RU" sz="1400" dirty="0"/>
              <a:t> При биохимическом производстве уксусной кислоты используется способность некоторых микроорганизмов окислять этанол. Этот процесс называют уксуснокислым брожением. </a:t>
            </a:r>
            <a:endParaRPr lang="ru-RU" sz="1400" dirty="0" smtClean="0"/>
          </a:p>
          <a:p>
            <a:r>
              <a:rPr lang="ru-RU" sz="1400" b="1" i="1" dirty="0" smtClean="0"/>
              <a:t>Применение: </a:t>
            </a:r>
            <a:r>
              <a:rPr lang="ru-RU" sz="1400" dirty="0"/>
              <a:t>Водные растворы уксусной кислоты широко используются в пищевой промышленности и бытовой кулинарии, а также в консервировании и для избавления от накипи.</a:t>
            </a:r>
          </a:p>
          <a:p>
            <a:r>
              <a:rPr lang="ru-RU" sz="1400" dirty="0"/>
              <a:t>Уксусную кислоту применяют для получения лекарственных и душистых веществ, как растворитель</a:t>
            </a:r>
            <a:r>
              <a:rPr lang="ru-RU" sz="1400" dirty="0" smtClean="0"/>
              <a:t>. Она </a:t>
            </a:r>
            <a:r>
              <a:rPr lang="ru-RU" sz="1400" dirty="0"/>
              <a:t>используется в книгопечатании и крашении.</a:t>
            </a:r>
          </a:p>
          <a:p>
            <a:endParaRPr lang="ru-RU" sz="1400" b="1" i="1" dirty="0"/>
          </a:p>
        </p:txBody>
      </p:sp>
    </p:spTree>
    <p:extLst>
      <p:ext uri="{BB962C8B-B14F-4D97-AF65-F5344CB8AC3E}">
        <p14:creationId xmlns:p14="http://schemas.microsoft.com/office/powerpoint/2010/main" val="382053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7378893"/>
              </p:ext>
            </p:extLst>
          </p:nvPr>
        </p:nvGraphicFramePr>
        <p:xfrm>
          <a:off x="628650" y="1662542"/>
          <a:ext cx="7788735" cy="49784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92732">
                  <a:extLst>
                    <a:ext uri="{9D8B030D-6E8A-4147-A177-3AD203B41FA5}">
                      <a16:colId xmlns:a16="http://schemas.microsoft.com/office/drawing/2014/main" xmlns="" val="3698090135"/>
                    </a:ext>
                  </a:extLst>
                </a:gridCol>
                <a:gridCol w="1782618">
                  <a:extLst>
                    <a:ext uri="{9D8B030D-6E8A-4147-A177-3AD203B41FA5}">
                      <a16:colId xmlns:a16="http://schemas.microsoft.com/office/drawing/2014/main" xmlns="" val="1167776723"/>
                    </a:ext>
                  </a:extLst>
                </a:gridCol>
                <a:gridCol w="1813385">
                  <a:extLst>
                    <a:ext uri="{9D8B030D-6E8A-4147-A177-3AD203B41FA5}">
                      <a16:colId xmlns:a16="http://schemas.microsoft.com/office/drawing/2014/main" xmlns="" val="498262805"/>
                    </a:ext>
                  </a:extLst>
                </a:gridCol>
              </a:tblGrid>
              <a:tr h="1244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Лимонная кислота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Уксусная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кислота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89319460"/>
                  </a:ext>
                </a:extLst>
              </a:tr>
              <a:tr h="6223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1.Агрегатное состояние(т ,ж, г)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гр.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0315230"/>
                  </a:ext>
                </a:extLst>
              </a:tr>
              <a:tr h="6223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2.Цвет, вкус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гр.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1гр.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45205499"/>
                  </a:ext>
                </a:extLst>
              </a:tr>
              <a:tr h="6223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3.Запах (Т.Б.  соблюдать)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гр.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37575771"/>
                  </a:ext>
                </a:extLst>
              </a:tr>
              <a:tr h="12445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4.Растворимость в воде ( проверить экспериментально, Т.Б. соблюдать)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гр.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3гр.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15922711"/>
                  </a:ext>
                </a:extLst>
              </a:tr>
              <a:tr h="6223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Вывод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гр.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4гр.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7840492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704742"/>
            <a:ext cx="77887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№4.  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Рассмотреть  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Ф.С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лимонной и уксусной   кислоты   по плану: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Афиширует группы.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41310" y="6502400"/>
            <a:ext cx="172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9/25-9/30-9/32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92726" y="526473"/>
            <a:ext cx="7193973" cy="1164215"/>
          </a:xfrm>
        </p:spPr>
        <p:txBody>
          <a:bodyPr>
            <a:normAutofit/>
          </a:bodyPr>
          <a:lstStyle/>
          <a:p>
            <a:pPr>
              <a:spcAft>
                <a:spcPts val="400"/>
              </a:spcAft>
            </a:pPr>
            <a:r>
              <a:rPr lang="ru-RU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№5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Цель.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Исследовать химические свойства уксусной кислоты.</a:t>
            </a:r>
            <a:b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92725" y="1865745"/>
            <a:ext cx="7204365" cy="4301692"/>
          </a:xfrm>
        </p:spPr>
        <p:txBody>
          <a:bodyPr/>
          <a:lstStyle/>
          <a:p>
            <a:pPr marL="0" indent="0" algn="ctr">
              <a:spcAft>
                <a:spcPts val="400"/>
              </a:spcAft>
              <a:buNone/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Инструктаж</a:t>
            </a:r>
            <a:endParaRPr lang="ru-RU" sz="20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400"/>
              </a:spcAft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1.Подготовить реактивы и необходимое оборудование </a:t>
            </a:r>
          </a:p>
          <a:p>
            <a:pPr marL="0" indent="0">
              <a:spcAft>
                <a:spcPts val="400"/>
              </a:spcAft>
              <a:buNone/>
            </a:pP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400"/>
              </a:spcAft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2.При работе соблюдать правила Т.Б. Осторожно: кислоты, щелочи, нагревательные приборы.</a:t>
            </a:r>
          </a:p>
          <a:p>
            <a:pPr marL="0" indent="0">
              <a:spcAft>
                <a:spcPts val="400"/>
              </a:spcAft>
              <a:buNone/>
            </a:pP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400"/>
              </a:spcAft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Работу оформить таблицей. Афишировать работу по плану.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2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110347"/>
              </p:ext>
            </p:extLst>
          </p:nvPr>
        </p:nvGraphicFramePr>
        <p:xfrm>
          <a:off x="267854" y="526472"/>
          <a:ext cx="8091054" cy="41286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1307">
                  <a:extLst>
                    <a:ext uri="{9D8B030D-6E8A-4147-A177-3AD203B41FA5}">
                      <a16:colId xmlns:a16="http://schemas.microsoft.com/office/drawing/2014/main" xmlns="" val="1830194066"/>
                    </a:ext>
                  </a:extLst>
                </a:gridCol>
                <a:gridCol w="1504875">
                  <a:extLst>
                    <a:ext uri="{9D8B030D-6E8A-4147-A177-3AD203B41FA5}">
                      <a16:colId xmlns:a16="http://schemas.microsoft.com/office/drawing/2014/main" xmlns="" val="1890588353"/>
                    </a:ext>
                  </a:extLst>
                </a:gridCol>
                <a:gridCol w="1413164">
                  <a:extLst>
                    <a:ext uri="{9D8B030D-6E8A-4147-A177-3AD203B41FA5}">
                      <a16:colId xmlns:a16="http://schemas.microsoft.com/office/drawing/2014/main" xmlns="" val="359050889"/>
                    </a:ext>
                  </a:extLst>
                </a:gridCol>
                <a:gridCol w="1551709">
                  <a:extLst>
                    <a:ext uri="{9D8B030D-6E8A-4147-A177-3AD203B41FA5}">
                      <a16:colId xmlns:a16="http://schemas.microsoft.com/office/drawing/2014/main" xmlns="" val="4090335934"/>
                    </a:ext>
                  </a:extLst>
                </a:gridCol>
                <a:gridCol w="2539999">
                  <a:extLst>
                    <a:ext uri="{9D8B030D-6E8A-4147-A177-3AD203B41FA5}">
                      <a16:colId xmlns:a16="http://schemas.microsoft.com/office/drawing/2014/main" xmlns="" val="1130772675"/>
                    </a:ext>
                  </a:extLst>
                </a:gridCol>
              </a:tblGrid>
              <a:tr h="5898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Реактивы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делали 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наблюдали ?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УХР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80276994"/>
                  </a:ext>
                </a:extLst>
              </a:tr>
              <a:tr h="589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Гр.№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ru-RU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СООН + </a:t>
                      </a:r>
                      <a:r>
                        <a:rPr lang="ru-RU" sz="1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лакму.с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бумага         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68605297"/>
                  </a:ext>
                </a:extLst>
              </a:tr>
              <a:tr h="11796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Гр.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en-US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СООН +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en-US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СООН + Zn                            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79015127"/>
                  </a:ext>
                </a:extLst>
              </a:tr>
              <a:tr h="589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Гр.№3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СН3СООН +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CuO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46771613"/>
                  </a:ext>
                </a:extLst>
              </a:tr>
              <a:tr h="589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Гр.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+ф/ф +  СН</a:t>
                      </a:r>
                      <a:r>
                        <a:rPr lang="ru-RU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8558041"/>
                  </a:ext>
                </a:extLst>
              </a:tr>
              <a:tr h="589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Гр.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ru-RU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СООН + Na</a:t>
                      </a:r>
                      <a:r>
                        <a:rPr lang="ru-RU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ru-RU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6007213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7854" y="5006110"/>
            <a:ext cx="80910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сообщение по плану: Мы исследовали взаимодействие уксусной    кислоты  с____________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4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Опишите ход исследования_______________________________________________________________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4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этом наблюдали_____________________________________________________________________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4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результате пришли к выводу, что реакция прошла (не прошла) до конца, т.к.____________________________________________________________________________________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98328" y="6483927"/>
            <a:ext cx="1671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9/32-9/40-9/43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0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 по уроку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изучили________________________________________________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интересно_____________________________________________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Хочу отметить работу________________________________________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Д/З составить изомеры для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кислоты, назвать их.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92291" y="6488668"/>
            <a:ext cx="1551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9/43-9/45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6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345</Words>
  <Application>Microsoft Office PowerPoint</Application>
  <PresentationFormat>Экран (4:3)</PresentationFormat>
  <Paragraphs>158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Органика в твоих руках</vt:lpstr>
      <vt:lpstr>Презентация PowerPoint</vt:lpstr>
      <vt:lpstr> R- C = O     |      O-H ?</vt:lpstr>
      <vt:lpstr>Задание №2  Помнить валентность углерода = _____?    Построить модели карбоновых кислот, в которых количество атомов углерода равно номеру группы. Дать   название   кислотам (овая) Работу афишировать.   </vt:lpstr>
      <vt:lpstr>Задание №3    Нахождение в природе муравьиной кислоты (метановой).  Применение   муравьиной, уксусной кислоты. Афиширует Чалков Никита </vt:lpstr>
      <vt:lpstr>Задание №4.   Рассмотреть   Ф.С. лимонной и уксусной   кислоты   по плану: Афиширует группы. </vt:lpstr>
      <vt:lpstr>Задание №5 Цель. Исследовать химические свойства уксусной кислоты. </vt:lpstr>
      <vt:lpstr>Презентация PowerPoint</vt:lpstr>
      <vt:lpstr>  Вывод по уроку   </vt:lpstr>
      <vt:lpstr>Спасибо за работу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Зоя</dc:creator>
  <cp:lastModifiedBy>Бирюкова Зоя</cp:lastModifiedBy>
  <cp:revision>39</cp:revision>
  <dcterms:created xsi:type="dcterms:W3CDTF">2017-03-12T11:05:06Z</dcterms:created>
  <dcterms:modified xsi:type="dcterms:W3CDTF">2017-03-23T10:45:01Z</dcterms:modified>
</cp:coreProperties>
</file>